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343" r:id="rId2"/>
    <p:sldId id="424" r:id="rId3"/>
    <p:sldId id="423" r:id="rId4"/>
    <p:sldId id="429" r:id="rId5"/>
    <p:sldId id="383" r:id="rId6"/>
    <p:sldId id="428" r:id="rId7"/>
    <p:sldId id="426" r:id="rId8"/>
    <p:sldId id="407" r:id="rId9"/>
    <p:sldId id="433" r:id="rId10"/>
    <p:sldId id="434" r:id="rId11"/>
    <p:sldId id="444" r:id="rId12"/>
    <p:sldId id="435" r:id="rId13"/>
    <p:sldId id="431" r:id="rId14"/>
    <p:sldId id="432" r:id="rId15"/>
    <p:sldId id="410" r:id="rId16"/>
    <p:sldId id="395" r:id="rId17"/>
    <p:sldId id="400" r:id="rId18"/>
    <p:sldId id="381" r:id="rId19"/>
    <p:sldId id="403" r:id="rId20"/>
    <p:sldId id="402" r:id="rId21"/>
    <p:sldId id="406" r:id="rId22"/>
    <p:sldId id="418" r:id="rId23"/>
    <p:sldId id="437" r:id="rId24"/>
    <p:sldId id="436" r:id="rId25"/>
    <p:sldId id="438" r:id="rId26"/>
    <p:sldId id="439" r:id="rId27"/>
    <p:sldId id="441" r:id="rId28"/>
    <p:sldId id="412" r:id="rId29"/>
    <p:sldId id="443" r:id="rId30"/>
    <p:sldId id="445" r:id="rId31"/>
    <p:sldId id="442" r:id="rId32"/>
    <p:sldId id="409" r:id="rId33"/>
  </p:sldIdLst>
  <p:sldSz cx="9144000" cy="6858000" type="screen4x3"/>
  <p:notesSz cx="6662738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99FF33"/>
    <a:srgbClr val="CCFF33"/>
    <a:srgbClr val="273A00"/>
    <a:srgbClr val="FF9900"/>
    <a:srgbClr val="00A4DE"/>
    <a:srgbClr val="CCCC00"/>
    <a:srgbClr val="C3E907"/>
    <a:srgbClr val="FFFF9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9833" autoAdjust="0"/>
  </p:normalViewPr>
  <p:slideViewPr>
    <p:cSldViewPr>
      <p:cViewPr varScale="1">
        <p:scale>
          <a:sx n="105" d="100"/>
          <a:sy n="105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36" y="-90"/>
      </p:cViewPr>
      <p:guideLst>
        <p:guide orient="horz" pos="3120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53" cy="494984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531" y="0"/>
            <a:ext cx="2887653" cy="494984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FC1BCEE-D553-4FB6-A68C-05F7079D936C}" type="datetimeFigureOut">
              <a:rPr lang="fr-FR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435"/>
            <a:ext cx="2887653" cy="494984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531" y="9409435"/>
            <a:ext cx="2887653" cy="494984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D8883A2-191D-493B-B8A0-A779DC0236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53" cy="494984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3531" y="0"/>
            <a:ext cx="2887653" cy="494984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A51648-D210-4446-BFFE-E04D0638EACD}" type="datetimeFigureOut">
              <a:rPr lang="fr-FR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5186" y="4706299"/>
            <a:ext cx="5332366" cy="4456435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435"/>
            <a:ext cx="2887653" cy="494984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3531" y="9409435"/>
            <a:ext cx="2887653" cy="494984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95CCDC-FD7F-4FC5-8883-4C8FA2AFFA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D125A-04E1-44E5-A126-26DC92953F40}" type="slidenum">
              <a:rPr lang="fr-FR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0" y="0"/>
            <a:ext cx="1142976" cy="63579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6600" dirty="0">
                <a:latin typeface="Trebuchet MS" pitchFamily="34" charset="0"/>
              </a:rPr>
              <a:t>SOMMAIRE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>
          <a:xfrm>
            <a:off x="0" y="0"/>
            <a:ext cx="1143000" cy="6357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700" dirty="0">
              <a:latin typeface="Trebuchet MS" pitchFamily="34" charset="0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1214414" y="4071942"/>
            <a:ext cx="7800972" cy="2143132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142976" cy="6357958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fr-FR" sz="13800" kern="1200" dirty="0" smtClean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fr-FR" sz="28700" kern="1200" dirty="0" smtClean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fr-FR" sz="28700" kern="1200" dirty="0" smtClean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fr-FR" sz="28700" kern="1200" dirty="0" smtClean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fr-FR" sz="28700" kern="1200" dirty="0" smtClean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3200" b="1" spc="-15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itr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66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214282" y="714356"/>
            <a:ext cx="6215106" cy="557216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281518" cy="53403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D505A">
                  <a:gamma/>
                  <a:shade val="72941"/>
                  <a:invGamma/>
                </a:srgbClr>
              </a:gs>
              <a:gs pos="100000">
                <a:srgbClr val="3D505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n-lt"/>
              <a:cs typeface="+mn-cs"/>
            </a:endParaRPr>
          </a:p>
        </p:txBody>
      </p:sp>
      <p:pic>
        <p:nvPicPr>
          <p:cNvPr id="4" name="Picture 44" descr="shadow-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877050" y="278130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59113" y="-26988"/>
            <a:ext cx="6084887" cy="3240088"/>
            <a:chOff x="1927" y="-17"/>
            <a:chExt cx="3833" cy="2041"/>
          </a:xfrm>
        </p:grpSpPr>
        <p:pic>
          <p:nvPicPr>
            <p:cNvPr id="6" name="Picture 32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517" y="1117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4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1927" y="482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5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</a:blip>
            <a:srcRect t="11908" r="22491"/>
            <a:stretch>
              <a:fillRect/>
            </a:stretch>
          </p:blipFill>
          <p:spPr bwMode="auto">
            <a:xfrm>
              <a:off x="5057" y="-17"/>
              <a:ext cx="703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6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</a:blip>
            <a:srcRect t="11908"/>
            <a:stretch>
              <a:fillRect/>
            </a:stretch>
          </p:blipFill>
          <p:spPr bwMode="auto">
            <a:xfrm>
              <a:off x="3787" y="-17"/>
              <a:ext cx="907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7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</a:blip>
            <a:srcRect t="11908"/>
            <a:stretch>
              <a:fillRect/>
            </a:stretch>
          </p:blipFill>
          <p:spPr bwMode="auto">
            <a:xfrm>
              <a:off x="2562" y="-17"/>
              <a:ext cx="907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8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3152" y="482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9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4377" y="482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0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3742" y="1072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2" descr="shadow-1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 t="-13010" r="22491"/>
            <a:stretch>
              <a:fillRect/>
            </a:stretch>
          </p:blipFill>
          <p:spPr bwMode="auto">
            <a:xfrm>
              <a:off x="5057" y="981"/>
              <a:ext cx="703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 descr="alca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688" y="1943100"/>
            <a:ext cx="9715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kl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0" y="977900"/>
            <a:ext cx="9715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Sans-titre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9300" y="9715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enchant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750" y="9779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yclevit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for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0863" y="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GF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8200" y="29273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crossknowled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6650" y="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eps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6650" y="19558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kry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0850" y="19558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5103813"/>
            <a:ext cx="9144000" cy="1754187"/>
          </a:xfrm>
          <a:prstGeom prst="rect">
            <a:avLst/>
          </a:prstGeom>
          <a:gradFill rotWithShape="1">
            <a:gsLst>
              <a:gs pos="0">
                <a:srgbClr val="3D505A">
                  <a:gamma/>
                  <a:shade val="72941"/>
                  <a:invGamma/>
                </a:srgbClr>
              </a:gs>
              <a:gs pos="100000">
                <a:srgbClr val="3D505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+mn-lt"/>
              <a:cs typeface="+mn-cs"/>
            </a:endParaRPr>
          </a:p>
        </p:txBody>
      </p:sp>
      <p:pic>
        <p:nvPicPr>
          <p:cNvPr id="26" name="Picture 38" descr="lEnchanteur-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671888"/>
            <a:ext cx="565943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2375" y="5105400"/>
            <a:ext cx="4111625" cy="698500"/>
          </a:xfrm>
          <a:prstGeom prst="rect">
            <a:avLst/>
          </a:prstGeom>
        </p:spPr>
        <p:txBody>
          <a:bodyPr anchor="t"/>
          <a:lstStyle>
            <a:lvl1pPr>
              <a:defRPr sz="1200" smtClean="0"/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715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0"/>
          </p:nvPr>
        </p:nvSpPr>
        <p:spPr>
          <a:xfrm>
            <a:off x="500063" y="6356350"/>
            <a:ext cx="821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r-FR"/>
              <a:t>L’enchanteur |113, av. Victor Hugo 92300 Levallois-Perret | Tél. : +33(0)1 40 87 79 79 | Fax : +33(0)1 47 31 50 62 | contact@lenchanteur.com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715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00063" y="6356350"/>
            <a:ext cx="821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r-FR"/>
              <a:t>L’enchanteur |113, av. Victor Hugo 92300 Levallois-Perret | Tél. : +33(0)1 40 87 79 79 | Fax : +33(0)1 47 31 50 62 | contact@lenchanteur.com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9" descr="ombre_horz_06"/>
          <p:cNvPicPr>
            <a:picLocks noChangeAspect="1" noChangeArrowheads="1"/>
          </p:cNvPicPr>
          <p:nvPr/>
        </p:nvPicPr>
        <p:blipFill>
          <a:blip r:embed="rId10" cstate="print">
            <a:lum bright="-54000"/>
          </a:blip>
          <a:srcRect/>
          <a:stretch>
            <a:fillRect/>
          </a:stretch>
        </p:blipFill>
        <p:spPr bwMode="auto">
          <a:xfrm>
            <a:off x="0" y="636587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9" descr="ombre_horz_06"/>
          <p:cNvPicPr>
            <a:picLocks noChangeAspect="1" noChangeArrowheads="1"/>
          </p:cNvPicPr>
          <p:nvPr/>
        </p:nvPicPr>
        <p:blipFill>
          <a:blip r:embed="rId10" cstate="print">
            <a:lum bright="-54000"/>
          </a:blip>
          <a:srcRect/>
          <a:stretch>
            <a:fillRect/>
          </a:stretch>
        </p:blipFill>
        <p:spPr bwMode="auto">
          <a:xfrm>
            <a:off x="0" y="46831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1" descr="L'Enchanteur-blan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875" y="6505575"/>
            <a:ext cx="962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3200" b="1" spc="-15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itre 10"/>
          <p:cNvSpPr txBox="1">
            <a:spLocks/>
          </p:cNvSpPr>
          <p:nvPr/>
        </p:nvSpPr>
        <p:spPr>
          <a:xfrm>
            <a:off x="0" y="0"/>
            <a:ext cx="9144000" cy="500063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hangingPunct="0">
              <a:defRPr/>
            </a:pPr>
            <a:r>
              <a:rPr lang="fr-FR" b="1" kern="0" smtClean="0">
                <a:ea typeface="+mj-ea"/>
                <a:cs typeface="+mj-cs"/>
              </a:rPr>
              <a:t>Cliquez pour modifier le style du titre</a:t>
            </a:r>
            <a:endParaRPr lang="fr-FR" b="1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5" r:id="rId4"/>
    <p:sldLayoutId id="2147483751" r:id="rId5"/>
    <p:sldLayoutId id="2147483752" r:id="rId6"/>
    <p:sldLayoutId id="2147483753" r:id="rId7"/>
    <p:sldLayoutId id="2147483754" r:id="rId8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b="1">
          <a:solidFill>
            <a:srgbClr val="333333"/>
          </a:solidFill>
          <a:latin typeface="Trebuchet MS" pitchFamily="34" charset="0"/>
          <a:ea typeface="+mn-ea"/>
          <a:cs typeface="+mn-cs"/>
        </a:defRPr>
      </a:lvl1pPr>
      <a:lvl2pPr marL="723900" indent="-2667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Trebuchet MS" pitchFamily="34" charset="0"/>
        </a:defRPr>
      </a:lvl2pPr>
      <a:lvl3pPr marL="1160463" indent="-24288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2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27.png"/><Relationship Id="rId5" Type="http://schemas.openxmlformats.org/officeDocument/2006/relationships/tags" Target="../tags/tag62.xml"/><Relationship Id="rId10" Type="http://schemas.openxmlformats.org/officeDocument/2006/relationships/image" Target="../media/image26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co.u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57725" y="5943600"/>
            <a:ext cx="42719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defRPr/>
            </a:pPr>
            <a:r>
              <a:rPr lang="fr-FR" sz="16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Recommandation stratégique</a:t>
            </a:r>
          </a:p>
          <a:p>
            <a:pPr marL="342900" indent="-342900" algn="r">
              <a:defRPr/>
            </a:pPr>
            <a:r>
              <a:rPr lang="fr-FR" sz="1600" i="1" dirty="0" smtClean="0">
                <a:solidFill>
                  <a:srgbClr val="C3E907"/>
                </a:solidFill>
                <a:latin typeface="+mj-lt"/>
                <a:ea typeface="+mj-ea"/>
                <a:cs typeface="+mj-cs"/>
              </a:rPr>
              <a:t> Les Estudines</a:t>
            </a:r>
            <a:endParaRPr lang="fr-FR" sz="1600" i="1" dirty="0">
              <a:solidFill>
                <a:srgbClr val="C3E90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1460" y="3022104"/>
            <a:ext cx="8419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Un partenaire des meilleurs années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609600" y="1700808"/>
            <a:ext cx="7710518" cy="345638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Vouloir acquérir un logement au sein d’une Résidence Estudines </a:t>
            </a:r>
            <a:r>
              <a:rPr lang="fr-FR" b="1" dirty="0" smtClean="0">
                <a:solidFill>
                  <a:srgbClr val="669900"/>
                </a:solidFill>
              </a:rPr>
              <a:t>ne doit pas être uniquement pour le logement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lvl="0">
              <a:defRPr/>
            </a:pPr>
            <a:endParaRPr lang="fr-FR" sz="10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Mais pour un environnement propice à la réussite, </a:t>
            </a: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Un cadre de vie agréable</a:t>
            </a: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Et également pour tout un tas d’expériences qui vont construire la personne que je serai une fois dans la vie active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Capitalisons sur cet </a:t>
            </a:r>
            <a:r>
              <a:rPr lang="fr-FR" b="1" dirty="0" smtClean="0">
                <a:solidFill>
                  <a:schemeClr val="tx1"/>
                </a:solidFill>
              </a:rPr>
              <a:t>« Esprit Estudines » </a:t>
            </a:r>
            <a:r>
              <a:rPr lang="fr-FR" dirty="0" smtClean="0">
                <a:solidFill>
                  <a:schemeClr val="tx1"/>
                </a:solidFill>
              </a:rPr>
              <a:t>de manière à provoquer une certaine nostalgie auprès des anciens étudiants :</a:t>
            </a:r>
          </a:p>
          <a:p>
            <a:pPr lvl="0">
              <a:defRPr/>
            </a:pPr>
            <a:endParaRPr lang="fr-FR" sz="10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La nostalgie des premières années de vie sans les parents,</a:t>
            </a: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Un sentiment de fierté d’être parvenu à se construire seul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fr-FR" dirty="0" smtClean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23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1520" y="4437112"/>
            <a:ext cx="4608512" cy="194421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approche dédiée aux parents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83568" y="1340768"/>
            <a:ext cx="7704856" cy="446449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sz="1500" kern="0" dirty="0" smtClean="0">
                <a:latin typeface="Trebuchet MS" pitchFamily="34" charset="0"/>
                <a:cs typeface="+mn-cs"/>
              </a:rPr>
              <a:t>Bien que les premiers intéressés soient les étudiants, Les parents restent bien souvent les décisionnaires.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r-FR" sz="15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Ayons</a:t>
            </a:r>
            <a:r>
              <a:rPr kumimoji="0" lang="fr-FR" sz="15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systématiquement à l’esprit que durant la phase de prospection le parent doit retrouver les critères décisifs identifiés lors de notre étude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Un besoin de fraîcheur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609600" y="1362428"/>
            <a:ext cx="7710518" cy="451484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Profitons de cette refonte pour nous offrir un coup de fraîcheur :</a:t>
            </a:r>
          </a:p>
          <a:p>
            <a:pPr lvl="0">
              <a:defRPr/>
            </a:pPr>
            <a:endParaRPr lang="fr-FR" sz="10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En </a:t>
            </a:r>
            <a:r>
              <a:rPr lang="fr-FR" sz="1400" b="1" dirty="0" smtClean="0">
                <a:solidFill>
                  <a:srgbClr val="669900"/>
                </a:solidFill>
              </a:rPr>
              <a:t>actualisant le logo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qui, force est de constater, est quelque peu vieillissant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En retravaillant </a:t>
            </a:r>
            <a:r>
              <a:rPr lang="fr-FR" sz="1400" b="1" dirty="0" smtClean="0">
                <a:solidFill>
                  <a:srgbClr val="669900"/>
                </a:solidFill>
                <a:ea typeface="ＭＳ Ｐゴシック" pitchFamily="-110" charset="-128"/>
              </a:rPr>
              <a:t>l’ergonomie et le design des pages </a:t>
            </a: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du site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En apportant une véritable valeur ajoutée en termes de </a:t>
            </a:r>
            <a:r>
              <a:rPr lang="fr-FR" sz="1400" b="1" dirty="0" smtClean="0">
                <a:solidFill>
                  <a:srgbClr val="669900"/>
                </a:solidFill>
                <a:ea typeface="ＭＳ Ｐゴシック" pitchFamily="-110" charset="-128"/>
              </a:rPr>
              <a:t>services et de fonctionnalités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fr-FR" dirty="0" smtClean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23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1520" y="4437112"/>
            <a:ext cx="4608512" cy="194421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6042" t="37500" r="48072" b="34166"/>
          <a:stretch>
            <a:fillRect/>
          </a:stretch>
        </p:blipFill>
        <p:spPr bwMode="auto">
          <a:xfrm>
            <a:off x="179512" y="4126271"/>
            <a:ext cx="2349578" cy="160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25334" t="39893" r="24792" b="38267"/>
          <a:stretch>
            <a:fillRect/>
          </a:stretch>
        </p:blipFill>
        <p:spPr bwMode="auto">
          <a:xfrm>
            <a:off x="2843808" y="4005064"/>
            <a:ext cx="5760640" cy="15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 pris fonctionnels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Accentuer la réassurance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609600" y="1484784"/>
            <a:ext cx="7710518" cy="381642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Dès la page d’accueil, </a:t>
            </a:r>
            <a:r>
              <a:rPr lang="fr-FR" b="1" dirty="0" smtClean="0">
                <a:solidFill>
                  <a:schemeClr val="tx1"/>
                </a:solidFill>
              </a:rPr>
              <a:t>étudiants et parents doivent être conquis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lvl="0">
              <a:defRPr/>
            </a:pPr>
            <a:endParaRPr lang="fr-FR" sz="10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Valoriser les notions d’</a:t>
            </a:r>
            <a:r>
              <a:rPr lang="fr-FR" sz="1400" dirty="0" smtClean="0">
                <a:solidFill>
                  <a:srgbClr val="669900"/>
                </a:solidFill>
                <a:ea typeface="ＭＳ Ｐゴシック" pitchFamily="-110" charset="-128"/>
              </a:rPr>
              <a:t>autonomie</a:t>
            </a:r>
            <a:r>
              <a:rPr lang="fr-FR" sz="1400" b="1" dirty="0" smtClean="0">
                <a:solidFill>
                  <a:srgbClr val="669900"/>
                </a:solidFill>
                <a:ea typeface="ＭＳ Ｐゴシック" pitchFamily="-110" charset="-128"/>
              </a:rPr>
              <a:t>, </a:t>
            </a: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de </a:t>
            </a:r>
            <a:r>
              <a:rPr lang="fr-FR" sz="1400" dirty="0" smtClean="0">
                <a:solidFill>
                  <a:srgbClr val="669900"/>
                </a:solidFill>
                <a:ea typeface="ＭＳ Ｐゴシック" pitchFamily="-110" charset="-128"/>
              </a:rPr>
              <a:t>liberté</a:t>
            </a: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 et de </a:t>
            </a:r>
            <a:r>
              <a:rPr lang="fr-FR" sz="1400" dirty="0" smtClean="0">
                <a:solidFill>
                  <a:srgbClr val="669900"/>
                </a:solidFill>
                <a:ea typeface="ＭＳ Ｐゴシック" pitchFamily="-110" charset="-128"/>
              </a:rPr>
              <a:t>convivialité</a:t>
            </a: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 pour séduire les étudiants.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Souligner </a:t>
            </a:r>
            <a:r>
              <a:rPr lang="fr-FR" sz="1400" dirty="0" smtClean="0">
                <a:solidFill>
                  <a:srgbClr val="669900"/>
                </a:solidFill>
                <a:ea typeface="ＭＳ Ｐゴシック" pitchFamily="-110" charset="-128"/>
              </a:rPr>
              <a:t>la sécurité </a:t>
            </a: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des résidences et leur </a:t>
            </a:r>
            <a:r>
              <a:rPr lang="fr-FR" sz="1400" dirty="0" smtClean="0">
                <a:solidFill>
                  <a:srgbClr val="669900"/>
                </a:solidFill>
                <a:ea typeface="ＭＳ Ｐゴシック" pitchFamily="-110" charset="-128"/>
              </a:rPr>
              <a:t>proximité</a:t>
            </a: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  <a:ea typeface="ＭＳ Ｐゴシック" pitchFamily="-110" charset="-128"/>
              </a:rPr>
              <a:t>du lieu d’études </a:t>
            </a: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pour rassurer les parents.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La richesse des </a:t>
            </a:r>
            <a:r>
              <a:rPr lang="fr-FR" sz="1400" dirty="0" smtClean="0">
                <a:solidFill>
                  <a:srgbClr val="669900"/>
                </a:solidFill>
                <a:ea typeface="ＭＳ Ｐゴシック" pitchFamily="-110" charset="-128"/>
              </a:rPr>
              <a:t>services</a:t>
            </a: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 mis à disposition par Les Estudines pour exprimer la volonté d’accompagnement des étudiants, pour le grand plaisir des parents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Localisation de la résidence</a:t>
            </a:r>
          </a:p>
        </p:txBody>
      </p:sp>
      <p:sp>
        <p:nvSpPr>
          <p:cNvPr id="23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27984" y="3212976"/>
            <a:ext cx="4536504" cy="223224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fr-FR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</a:rPr>
              <a:t>Comment y parvenir 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Inclure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une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carte par résidence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affichant: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Les services de proximités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Les écoles et universités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Les institutions pour les démarches administratives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Les transports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Les banques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grpSp>
        <p:nvGrpSpPr>
          <p:cNvPr id="2" name="Groupe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28184" y="1340768"/>
            <a:ext cx="2736304" cy="1368152"/>
            <a:chOff x="5633020" y="1978755"/>
            <a:chExt cx="3214678" cy="546720"/>
          </a:xfrm>
        </p:grpSpPr>
        <p:grpSp>
          <p:nvGrpSpPr>
            <p:cNvPr id="3" name="Groupe 15"/>
            <p:cNvGrpSpPr>
              <a:grpSpLocks/>
            </p:cNvGrpSpPr>
            <p:nvPr/>
          </p:nvGrpSpPr>
          <p:grpSpPr bwMode="auto">
            <a:xfrm>
              <a:off x="5633020" y="1978755"/>
              <a:ext cx="3214678" cy="546720"/>
              <a:chOff x="5204392" y="5003122"/>
              <a:chExt cx="3214678" cy="405630"/>
            </a:xfrm>
          </p:grpSpPr>
          <p:sp>
            <p:nvSpPr>
              <p:cNvPr id="28" name="Rectangle à coins arrondis 27"/>
              <p:cNvSpPr/>
              <p:nvPr/>
            </p:nvSpPr>
            <p:spPr>
              <a:xfrm>
                <a:off x="5204392" y="5003122"/>
                <a:ext cx="3214678" cy="405630"/>
              </a:xfrm>
              <a:prstGeom prst="wedgeRoundRectCallout">
                <a:avLst>
                  <a:gd name="adj1" fmla="val -65843"/>
                  <a:gd name="adj2" fmla="val -4121"/>
                  <a:gd name="adj3" fmla="val 16667"/>
                </a:avLst>
              </a:prstGeom>
              <a:solidFill>
                <a:srgbClr val="6699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204392" y="5024471"/>
                <a:ext cx="3139518" cy="362932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2000" b="1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92% </a:t>
                </a:r>
                <a:r>
                  <a:rPr lang="fr-FR" sz="2000" b="1" spc="-150" dirty="0" smtClean="0">
                    <a:solidFill>
                      <a:schemeClr val="bg1"/>
                    </a:solidFill>
                    <a:latin typeface="Calibri" pitchFamily="34" charset="0"/>
                  </a:rPr>
                  <a:t>des parents considèrent la localisation comme importante</a:t>
                </a:r>
                <a:endParaRPr lang="fr-FR" sz="2000" b="1" spc="-15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" name="ZoneTexte 8"/>
            <p:cNvSpPr txBox="1">
              <a:spLocks noChangeArrowheads="1"/>
            </p:cNvSpPr>
            <p:nvPr/>
          </p:nvSpPr>
          <p:spPr bwMode="auto">
            <a:xfrm>
              <a:off x="5633020" y="2189688"/>
              <a:ext cx="3214677" cy="1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numCol="4" spcCol="72000">
              <a:spAutoFit/>
            </a:bodyPr>
            <a:lstStyle/>
            <a:p>
              <a:endParaRPr lang="fr-FR" sz="105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0" name="Espace réservé du contenu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5536" y="1772816"/>
            <a:ext cx="5832648" cy="57606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Mettre en avant les </a:t>
            </a:r>
            <a:r>
              <a:rPr lang="fr-FR" sz="1600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atouts géographiques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des résidences.</a:t>
            </a:r>
            <a:endParaRPr lang="fr-FR" sz="1600" kern="0" dirty="0" smtClean="0">
              <a:solidFill>
                <a:srgbClr val="669900"/>
              </a:solidFill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84984"/>
            <a:ext cx="33918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11560" y="5445224"/>
            <a:ext cx="37444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 smtClean="0">
                <a:latin typeface="Trebuchet MS" pitchFamily="34" charset="0"/>
              </a:rPr>
              <a:t>http://www.residences-etudiantes.com/quartier.php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Rendre intuitive la recherche d’un logement</a:t>
            </a:r>
          </a:p>
        </p:txBody>
      </p:sp>
      <p:sp>
        <p:nvSpPr>
          <p:cNvPr id="30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87624" y="1124744"/>
            <a:ext cx="6410672" cy="50405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Rendre la recherche </a:t>
            </a:r>
            <a:r>
              <a:rPr lang="fr-FR" sz="1600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plus précise et plus rapid</a:t>
            </a:r>
            <a:r>
              <a:rPr lang="fr-FR" sz="1600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e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dès la Home Page</a:t>
            </a:r>
            <a:endParaRPr kumimoji="0" lang="fr-FR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691680" y="1700808"/>
            <a:ext cx="5629995" cy="2046422"/>
            <a:chOff x="899592" y="2060847"/>
            <a:chExt cx="5629995" cy="204642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92" y="2060847"/>
              <a:ext cx="5616624" cy="178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4572000" y="3861048"/>
              <a:ext cx="19575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latin typeface="Trebuchet MS" pitchFamily="34" charset="0"/>
                </a:rPr>
                <a:t>Exemple d’affichage sur Adèle</a:t>
              </a:r>
              <a:endParaRPr lang="fr-FR" sz="1000" i="1" dirty="0">
                <a:latin typeface="Trebuchet MS" pitchFamily="34" charset="0"/>
              </a:endParaRPr>
            </a:p>
          </p:txBody>
        </p:sp>
      </p:grpSp>
      <p:sp>
        <p:nvSpPr>
          <p:cNvPr id="19" name="Espace réservé du contenu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03648" y="4365104"/>
            <a:ext cx="6192688" cy="165618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Inclure un module de </a:t>
            </a:r>
            <a:r>
              <a:rPr lang="fr-FR" sz="1400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Recherche Multicritères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proposant une entrée par 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- Ville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- Ecole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- Quartier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- Surface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- Prix</a:t>
            </a: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20" name="Espace réservé du contenu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03648" y="3933056"/>
            <a:ext cx="3110601" cy="28803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b="1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Comment y parvenir ?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Informer en temps réel de la disponibilité</a:t>
            </a:r>
          </a:p>
        </p:txBody>
      </p:sp>
      <p:sp>
        <p:nvSpPr>
          <p:cNvPr id="23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1066800"/>
            <a:ext cx="7344816" cy="8382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Afficher la </a:t>
            </a:r>
            <a:r>
              <a:rPr lang="fr-FR" sz="1600" b="1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disponibilité des logements en temps réel</a:t>
            </a: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dans le cadre des résultats de recherches.</a:t>
            </a: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25" name="Espace réservé du contenu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4581128"/>
            <a:ext cx="5420816" cy="43204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- Interfacer le site avec la base de données de réservations des Estudines en continu.</a:t>
            </a: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grpSp>
        <p:nvGrpSpPr>
          <p:cNvPr id="27" name="Groupe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084168" y="1988840"/>
            <a:ext cx="2880320" cy="1944216"/>
            <a:chOff x="5633020" y="1978755"/>
            <a:chExt cx="3214678" cy="546720"/>
          </a:xfrm>
        </p:grpSpPr>
        <p:grpSp>
          <p:nvGrpSpPr>
            <p:cNvPr id="28" name="Groupe 15"/>
            <p:cNvGrpSpPr>
              <a:grpSpLocks/>
            </p:cNvGrpSpPr>
            <p:nvPr/>
          </p:nvGrpSpPr>
          <p:grpSpPr bwMode="auto">
            <a:xfrm>
              <a:off x="5633020" y="1978755"/>
              <a:ext cx="3214678" cy="546720"/>
              <a:chOff x="5204392" y="5003122"/>
              <a:chExt cx="3214678" cy="405630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5204392" y="5003122"/>
                <a:ext cx="3214678" cy="405630"/>
              </a:xfrm>
              <a:prstGeom prst="wedgeRoundRectCallout">
                <a:avLst>
                  <a:gd name="adj1" fmla="val -40649"/>
                  <a:gd name="adj2" fmla="val -73734"/>
                  <a:gd name="adj3" fmla="val 16667"/>
                </a:avLst>
              </a:prstGeom>
              <a:solidFill>
                <a:srgbClr val="6699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204392" y="5024471"/>
                <a:ext cx="3139518" cy="362932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2400" b="1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66 % </a:t>
                </a:r>
                <a:r>
                  <a:rPr lang="fr-FR" sz="2400" b="1" spc="-150" dirty="0" smtClean="0">
                    <a:solidFill>
                      <a:schemeClr val="bg1"/>
                    </a:solidFill>
                    <a:latin typeface="Calibri" pitchFamily="34" charset="0"/>
                  </a:rPr>
                  <a:t>des parents considèrent la disponibilité en temps réel comme très importante</a:t>
                </a:r>
                <a:endParaRPr lang="fr-FR" sz="2400" b="1" spc="-15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9" name="ZoneTexte 8"/>
            <p:cNvSpPr txBox="1">
              <a:spLocks noChangeArrowheads="1"/>
            </p:cNvSpPr>
            <p:nvPr/>
          </p:nvSpPr>
          <p:spPr bwMode="auto">
            <a:xfrm>
              <a:off x="5633020" y="2189688"/>
              <a:ext cx="3214677" cy="1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numCol="4" spcCol="72000">
              <a:spAutoFit/>
            </a:bodyPr>
            <a:lstStyle/>
            <a:p>
              <a:endParaRPr lang="fr-FR" sz="11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contenu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55576" y="4077072"/>
            <a:ext cx="1728192" cy="28803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b="1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Comment ?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23528" y="2420888"/>
            <a:ext cx="5533448" cy="1047708"/>
            <a:chOff x="755576" y="2852936"/>
            <a:chExt cx="6624736" cy="125433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6" y="2852936"/>
              <a:ext cx="6624736" cy="1023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5152243" y="3861048"/>
              <a:ext cx="19575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latin typeface="Trebuchet MS" pitchFamily="34" charset="0"/>
                </a:rPr>
                <a:t>Exemple d’affichage sur Adèle</a:t>
              </a:r>
              <a:endParaRPr lang="fr-FR" sz="1000" i="1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Assister l’internaute dans sa recherche d’info</a:t>
            </a:r>
            <a:endParaRPr lang="fr-FR" dirty="0"/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6228184" y="1431467"/>
            <a:ext cx="2520279" cy="33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4" spcCol="72000">
            <a:spAutoFit/>
          </a:bodyPr>
          <a:lstStyle/>
          <a:p>
            <a:endParaRPr lang="fr-FR" sz="1100" dirty="0" smtClean="0">
              <a:solidFill>
                <a:schemeClr val="bg1"/>
              </a:solidFill>
            </a:endParaRPr>
          </a:p>
        </p:txBody>
      </p:sp>
      <p:sp>
        <p:nvSpPr>
          <p:cNvPr id="31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9552" y="838200"/>
            <a:ext cx="7704856" cy="16764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fr-FR" sz="1600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Assister l’internaute </a:t>
            </a:r>
            <a:r>
              <a:rPr lang="fr-FR" sz="1600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</a:rPr>
              <a:t>dans son parcours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</a:rPr>
              <a:t>via :</a:t>
            </a:r>
          </a:p>
          <a:p>
            <a:pPr marL="361950" lvl="0" indent="-1809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</a:rPr>
              <a:t>Un processus de 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</a:rPr>
              <a:t>réservation didactique. </a:t>
            </a:r>
          </a:p>
          <a:p>
            <a:pPr marL="361950" lvl="0" indent="-1809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Une 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vision juste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de ce qu’est une résidence étudiante. </a:t>
            </a:r>
            <a:r>
              <a:rPr lang="fr-FR" sz="12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(trop souvent assimilée à une cité U ou même un Internat)</a:t>
            </a:r>
            <a:endParaRPr kumimoji="0" lang="fr-FR" sz="1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32" name="Espace réservé du contenu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98104" y="4052664"/>
            <a:ext cx="1728192" cy="28803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b="1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Comment ?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33" name="Espace réservé du contenu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3568" y="4509120"/>
            <a:ext cx="8130480" cy="1677144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-"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Mettre en place un onglet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« comment réserver ? »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incluant un processus de réservation étape par étape.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 Intégrer des conseils administratifs (Assurances, taxes,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 mutuelles,…).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baseline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Mettre en avant les services proposés.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79512" y="2204864"/>
            <a:ext cx="5245968" cy="1420783"/>
            <a:chOff x="262136" y="2298576"/>
            <a:chExt cx="6912768" cy="187220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8200" y="2514600"/>
              <a:ext cx="5950433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ZoneTexte 17"/>
            <p:cNvSpPr txBox="1"/>
            <p:nvPr/>
          </p:nvSpPr>
          <p:spPr>
            <a:xfrm>
              <a:off x="262136" y="2298576"/>
              <a:ext cx="504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669900"/>
                  </a:solidFill>
                </a:rPr>
                <a:t>"</a:t>
              </a:r>
              <a:endParaRPr lang="fr-FR" sz="6000" dirty="0">
                <a:solidFill>
                  <a:srgbClr val="6699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670848" y="2370584"/>
              <a:ext cx="504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669900"/>
                  </a:solidFill>
                </a:rPr>
                <a:t>"</a:t>
              </a:r>
              <a:endParaRPr lang="fr-FR" sz="6000" dirty="0">
                <a:solidFill>
                  <a:srgbClr val="669900"/>
                </a:solidFill>
              </a:endParaRPr>
            </a:p>
          </p:txBody>
        </p:sp>
      </p:grpSp>
      <p:grpSp>
        <p:nvGrpSpPr>
          <p:cNvPr id="25" name="Groupe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724128" y="2132856"/>
            <a:ext cx="3262062" cy="1821900"/>
            <a:chOff x="5357476" y="1959215"/>
            <a:chExt cx="3490221" cy="494027"/>
          </a:xfrm>
        </p:grpSpPr>
        <p:grpSp>
          <p:nvGrpSpPr>
            <p:cNvPr id="27" name="Groupe 15"/>
            <p:cNvGrpSpPr>
              <a:grpSpLocks/>
            </p:cNvGrpSpPr>
            <p:nvPr/>
          </p:nvGrpSpPr>
          <p:grpSpPr bwMode="auto">
            <a:xfrm>
              <a:off x="5357476" y="1959215"/>
              <a:ext cx="3306526" cy="494027"/>
              <a:chOff x="4928848" y="4988635"/>
              <a:chExt cx="3306526" cy="366536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5020696" y="4988635"/>
                <a:ext cx="3214678" cy="366536"/>
              </a:xfrm>
              <a:prstGeom prst="wedgeRoundRectCallout">
                <a:avLst>
                  <a:gd name="adj1" fmla="val -39681"/>
                  <a:gd name="adj2" fmla="val -65263"/>
                  <a:gd name="adj3" fmla="val 16667"/>
                </a:avLst>
              </a:prstGeom>
              <a:solidFill>
                <a:srgbClr val="6699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28848" y="5002288"/>
                <a:ext cx="3306526" cy="337563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2400" b="1" spc="-150" dirty="0" smtClean="0">
                    <a:solidFill>
                      <a:srgbClr val="273A00"/>
                    </a:solidFill>
                    <a:latin typeface="Calibri" pitchFamily="34" charset="0"/>
                  </a:rPr>
                  <a:t>70 %</a:t>
                </a:r>
                <a:r>
                  <a:rPr lang="fr-FR" sz="2400" b="1" spc="-150" dirty="0" smtClean="0">
                    <a:solidFill>
                      <a:schemeClr val="bg1"/>
                    </a:solidFill>
                    <a:latin typeface="Calibri" pitchFamily="34" charset="0"/>
                  </a:rPr>
                  <a:t> des parents et étudiants considèrent les informations pratiques comme importantes</a:t>
                </a:r>
                <a:endParaRPr lang="fr-FR" sz="2400" b="1" spc="-15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8" name="ZoneTexte 8"/>
            <p:cNvSpPr txBox="1">
              <a:spLocks noChangeArrowheads="1"/>
            </p:cNvSpPr>
            <p:nvPr/>
          </p:nvSpPr>
          <p:spPr bwMode="auto">
            <a:xfrm>
              <a:off x="5633020" y="2189688"/>
              <a:ext cx="3214677" cy="1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numCol="4" spcCol="72000">
              <a:spAutoFit/>
            </a:bodyPr>
            <a:lstStyle/>
            <a:p>
              <a:endParaRPr lang="fr-FR" sz="11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Accompagner l’utilisateur dans son process décisionnel</a:t>
            </a:r>
            <a:endParaRPr lang="fr-FR" dirty="0"/>
          </a:p>
        </p:txBody>
      </p:sp>
      <p:grpSp>
        <p:nvGrpSpPr>
          <p:cNvPr id="4" name="Groupe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292081" y="1844824"/>
            <a:ext cx="3240359" cy="1656184"/>
            <a:chOff x="4806389" y="1978755"/>
            <a:chExt cx="4133156" cy="546720"/>
          </a:xfrm>
        </p:grpSpPr>
        <p:grpSp>
          <p:nvGrpSpPr>
            <p:cNvPr id="5" name="Groupe 15"/>
            <p:cNvGrpSpPr>
              <a:grpSpLocks/>
            </p:cNvGrpSpPr>
            <p:nvPr/>
          </p:nvGrpSpPr>
          <p:grpSpPr bwMode="auto">
            <a:xfrm>
              <a:off x="4806389" y="1978755"/>
              <a:ext cx="4133156" cy="546720"/>
              <a:chOff x="4377761" y="5003122"/>
              <a:chExt cx="4133156" cy="405630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377761" y="5003122"/>
                <a:ext cx="4041311" cy="405630"/>
              </a:xfrm>
              <a:prstGeom prst="wedgeRoundRectCallout">
                <a:avLst>
                  <a:gd name="adj1" fmla="val -46333"/>
                  <a:gd name="adj2" fmla="val -73402"/>
                  <a:gd name="adj3" fmla="val 16667"/>
                </a:avLst>
              </a:prstGeom>
              <a:solidFill>
                <a:srgbClr val="6699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69608" y="5024471"/>
                <a:ext cx="4041309" cy="362932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2400" b="1" spc="-150" dirty="0" smtClean="0">
                    <a:solidFill>
                      <a:srgbClr val="273A00"/>
                    </a:solidFill>
                    <a:latin typeface="Calibri" pitchFamily="34" charset="0"/>
                  </a:rPr>
                  <a:t>70 %</a:t>
                </a:r>
                <a:r>
                  <a:rPr lang="fr-FR" sz="2400" b="1" spc="-150" dirty="0" smtClean="0">
                    <a:solidFill>
                      <a:schemeClr val="bg1"/>
                    </a:solidFill>
                    <a:latin typeface="Calibri" pitchFamily="34" charset="0"/>
                  </a:rPr>
                  <a:t> des parents et étudiants considèrent les témoignages des étudiants importants</a:t>
                </a:r>
                <a:endParaRPr lang="fr-FR" sz="2400" b="1" spc="-15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" name="ZoneTexte 8"/>
            <p:cNvSpPr txBox="1">
              <a:spLocks noChangeArrowheads="1"/>
            </p:cNvSpPr>
            <p:nvPr/>
          </p:nvSpPr>
          <p:spPr bwMode="auto">
            <a:xfrm>
              <a:off x="5633020" y="2189688"/>
              <a:ext cx="3214677" cy="1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numCol="4" spcCol="72000">
              <a:spAutoFit/>
            </a:bodyPr>
            <a:lstStyle/>
            <a:p>
              <a:endParaRPr lang="fr-FR" sz="11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Espace réservé du contenu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11560" y="1052736"/>
            <a:ext cx="7704856" cy="50405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S’appuyer sur les avis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des étudiants et parents satisfaits pour convaincre.</a:t>
            </a: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1" name="Espace réservé du contenu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11560" y="3538736"/>
            <a:ext cx="1728192" cy="28803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b="1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Comment ?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2" name="Espace réservé du contenu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7544" y="3962400"/>
            <a:ext cx="7914456" cy="122413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- Assurer un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suivi de la satisfaction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à travers quelques questions au terme de chaque étape clé (réservation, visite, signature).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-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Intégrer ces testimoniaux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au sein du site à travers un fil info défilant automatique.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39552" y="1988840"/>
            <a:ext cx="4608512" cy="1277803"/>
            <a:chOff x="107504" y="1633736"/>
            <a:chExt cx="5832648" cy="161721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2209800"/>
              <a:ext cx="4968552" cy="10411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107504" y="1633736"/>
              <a:ext cx="504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669900"/>
                  </a:solidFill>
                </a:rPr>
                <a:t>"</a:t>
              </a:r>
              <a:endParaRPr lang="fr-FR" sz="6000" dirty="0">
                <a:solidFill>
                  <a:srgbClr val="6699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436096" y="1633736"/>
              <a:ext cx="504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669900"/>
                  </a:solidFill>
                </a:rPr>
                <a:t>"</a:t>
              </a:r>
              <a:endParaRPr lang="fr-FR" sz="6000" dirty="0">
                <a:solidFill>
                  <a:srgbClr val="66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 rot="21540000">
            <a:off x="2127516" y="1919020"/>
            <a:ext cx="3885165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400" b="1" dirty="0" smtClean="0">
                <a:solidFill>
                  <a:srgbClr val="669900"/>
                </a:solidFill>
              </a:rPr>
              <a:t>1/ parti pris stratégiques</a:t>
            </a:r>
            <a:endParaRPr lang="fr-FR" sz="2400" b="1" dirty="0">
              <a:solidFill>
                <a:srgbClr val="669900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2"/>
            </p:custDataLst>
          </p:nvPr>
        </p:nvSpPr>
        <p:spPr>
          <a:xfrm rot="21540000">
            <a:off x="3135585" y="2418051"/>
            <a:ext cx="4461054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400" b="1" dirty="0" smtClean="0">
                <a:solidFill>
                  <a:srgbClr val="669900"/>
                </a:solidFill>
              </a:rPr>
              <a:t>2/ Partis pris fonctionnels</a:t>
            </a:r>
            <a:endParaRPr lang="fr-FR" sz="2400" b="1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3"/>
            </p:custDataLst>
          </p:nvPr>
        </p:nvSpPr>
        <p:spPr>
          <a:xfrm rot="21540000">
            <a:off x="2415526" y="2961314"/>
            <a:ext cx="4171939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400" b="1" dirty="0" smtClean="0">
                <a:solidFill>
                  <a:srgbClr val="669900"/>
                </a:solidFill>
              </a:rPr>
              <a:t>3/ Les partenaires</a:t>
            </a:r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 rot="21540000">
            <a:off x="2991612" y="3487996"/>
            <a:ext cx="3885691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177800" algn="l"/>
              </a:tabLst>
              <a:defRPr/>
            </a:pPr>
            <a:r>
              <a:rPr lang="fr-FR" sz="2400" b="1" dirty="0" smtClean="0">
                <a:solidFill>
                  <a:srgbClr val="669900"/>
                </a:solidFill>
              </a:rPr>
              <a:t>4/ La Communauté</a:t>
            </a:r>
            <a:endParaRPr lang="fr-FR" sz="2400" b="1" dirty="0">
              <a:solidFill>
                <a:srgbClr val="669900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 rot="21540000">
            <a:off x="3567677" y="4007252"/>
            <a:ext cx="3885165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400" b="1" dirty="0" smtClean="0">
                <a:solidFill>
                  <a:srgbClr val="669900"/>
                </a:solidFill>
              </a:rPr>
              <a:t>5/ Eléments techniques</a:t>
            </a:r>
            <a:endParaRPr lang="fr-FR" sz="2400" b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Aider nos prospects à se projeter</a:t>
            </a:r>
          </a:p>
        </p:txBody>
      </p:sp>
      <p:sp>
        <p:nvSpPr>
          <p:cNvPr id="20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560" y="990600"/>
            <a:ext cx="7488832" cy="1008112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fr-F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En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 complément des visites virtuelles déjà présentes, proposer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 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une immersion dans le quotidien d’un étudiant résidant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, 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une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</a:rPr>
              <a:t>visite guidée en quelques sortes.</a:t>
            </a:r>
            <a:endParaRPr kumimoji="0" lang="fr-FR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060848"/>
            <a:ext cx="2808311" cy="21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space réservé du contenu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55576" y="4437112"/>
            <a:ext cx="1728192" cy="28803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b="1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Comment ?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grpSp>
        <p:nvGrpSpPr>
          <p:cNvPr id="24" name="Groupe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1" y="2132856"/>
            <a:ext cx="3600399" cy="1368141"/>
            <a:chOff x="5081933" y="1933199"/>
            <a:chExt cx="3765765" cy="546720"/>
          </a:xfrm>
        </p:grpSpPr>
        <p:grpSp>
          <p:nvGrpSpPr>
            <p:cNvPr id="25" name="Groupe 15"/>
            <p:cNvGrpSpPr>
              <a:grpSpLocks/>
            </p:cNvGrpSpPr>
            <p:nvPr/>
          </p:nvGrpSpPr>
          <p:grpSpPr bwMode="auto">
            <a:xfrm>
              <a:off x="5081933" y="1933199"/>
              <a:ext cx="3765765" cy="546720"/>
              <a:chOff x="4653305" y="4969311"/>
              <a:chExt cx="3765765" cy="405629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4653305" y="4969311"/>
                <a:ext cx="3765765" cy="405629"/>
              </a:xfrm>
              <a:prstGeom prst="wedgeRoundRectCallout">
                <a:avLst>
                  <a:gd name="adj1" fmla="val -47938"/>
                  <a:gd name="adj2" fmla="val -79928"/>
                  <a:gd name="adj3" fmla="val 16667"/>
                </a:avLst>
              </a:prstGeom>
              <a:solidFill>
                <a:srgbClr val="6699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745152" y="4990210"/>
                <a:ext cx="3598757" cy="362931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2400" b="1" spc="-150" dirty="0" smtClean="0">
                    <a:solidFill>
                      <a:schemeClr val="bg1"/>
                    </a:solidFill>
                    <a:latin typeface="Calibri" pitchFamily="34" charset="0"/>
                  </a:rPr>
                  <a:t>La </a:t>
                </a:r>
                <a:r>
                  <a:rPr lang="fr-FR" sz="2400" b="1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visite virtuelle </a:t>
                </a:r>
                <a:r>
                  <a:rPr lang="fr-FR" sz="2400" b="1" spc="-150" dirty="0" smtClean="0">
                    <a:solidFill>
                      <a:schemeClr val="bg1"/>
                    </a:solidFill>
                    <a:latin typeface="Calibri" pitchFamily="34" charset="0"/>
                  </a:rPr>
                  <a:t>est le </a:t>
                </a:r>
                <a:r>
                  <a:rPr lang="fr-FR" sz="2400" b="1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4ème  service  </a:t>
                </a:r>
                <a:r>
                  <a:rPr lang="fr-FR" sz="2400" b="1" spc="-150" dirty="0" smtClean="0">
                    <a:solidFill>
                      <a:schemeClr val="bg1"/>
                    </a:solidFill>
                    <a:latin typeface="Calibri" pitchFamily="34" charset="0"/>
                  </a:rPr>
                  <a:t>le plus important pour parents et étudiants</a:t>
                </a:r>
                <a:endParaRPr lang="fr-FR" sz="2400" b="1" spc="-15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6" name="ZoneTexte 8"/>
            <p:cNvSpPr txBox="1">
              <a:spLocks noChangeArrowheads="1"/>
            </p:cNvSpPr>
            <p:nvPr/>
          </p:nvSpPr>
          <p:spPr bwMode="auto">
            <a:xfrm>
              <a:off x="5633020" y="2189688"/>
              <a:ext cx="3214677" cy="1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numCol="4" spcCol="72000">
              <a:spAutoFit/>
            </a:bodyPr>
            <a:lstStyle/>
            <a:p>
              <a:endParaRPr lang="fr-FR" sz="11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space réservé du contenu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49424" y="4797152"/>
            <a:ext cx="7134944" cy="1224136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Produire une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vidéo aspirationnelle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Lui attribuer une place de choix sur la home page en vue d’apporter du concret aux prospects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Faire transparaître les valeurs phares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de ce que sont Les Estudines. Des notions de Praticité, de Convivialité, de Sérénité, d’Amusement aussi.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2348880"/>
            <a:ext cx="1161479" cy="8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Fédérer l’internaute avant même qu’il ne soit client</a:t>
            </a:r>
          </a:p>
        </p:txBody>
      </p:sp>
      <p:sp>
        <p:nvSpPr>
          <p:cNvPr id="23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9512" y="4365104"/>
            <a:ext cx="5472608" cy="194421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20" name="Espace réservé du contenu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11560" y="1052736"/>
            <a:ext cx="7344816" cy="144016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Valoriser la </a:t>
            </a:r>
            <a:r>
              <a:rPr lang="fr-FR" sz="1600" b="1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Communauté Facebook et son contenu </a:t>
            </a: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dès la page d’accueil.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22" name="Espace réservé du contenu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9552" y="3933056"/>
            <a:ext cx="1728192" cy="28803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b="1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Comment ?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26" name="ZoneTexte 8"/>
          <p:cNvSpPr txBox="1">
            <a:spLocks noChangeArrowheads="1"/>
          </p:cNvSpPr>
          <p:nvPr/>
        </p:nvSpPr>
        <p:spPr bwMode="auto">
          <a:xfrm>
            <a:off x="6228184" y="1431467"/>
            <a:ext cx="2520279" cy="33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4" spcCol="72000">
            <a:spAutoFit/>
          </a:bodyPr>
          <a:lstStyle/>
          <a:p>
            <a:endParaRPr lang="fr-FR" sz="1100" dirty="0" smtClean="0">
              <a:solidFill>
                <a:schemeClr val="bg1"/>
              </a:solidFill>
            </a:endParaRPr>
          </a:p>
        </p:txBody>
      </p:sp>
      <p:sp>
        <p:nvSpPr>
          <p:cNvPr id="29" name="Espace réservé du contenu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39552" y="4365104"/>
            <a:ext cx="5184576" cy="151216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</a:rPr>
              <a:t>Ajouter un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</a:rPr>
              <a:t>Bouton </a:t>
            </a:r>
            <a:r>
              <a:rPr lang="fr-FR" sz="1400" b="1" kern="0" dirty="0" err="1" smtClean="0">
                <a:latin typeface="Trebuchet MS" pitchFamily="34" charset="0"/>
                <a:ea typeface="ＭＳ Ｐゴシック" pitchFamily="-110" charset="-128"/>
              </a:rPr>
              <a:t>Like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</a:rPr>
              <a:t>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</a:rPr>
              <a:t>et sa </a:t>
            </a:r>
            <a:r>
              <a:rPr lang="fr-FR" sz="1400" b="1" kern="0" dirty="0" err="1" smtClean="0">
                <a:latin typeface="Trebuchet MS" pitchFamily="34" charset="0"/>
                <a:ea typeface="ＭＳ Ｐゴシック" pitchFamily="-110" charset="-128"/>
              </a:rPr>
              <a:t>LikeBox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</a:rPr>
              <a:t> affichant :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</a:rPr>
              <a:t>- Les derniers posts et commentaires de la page fan</a:t>
            </a:r>
          </a:p>
          <a:p>
            <a:pPr lvl="0" eaLnBrk="0" hangingPunct="0">
              <a:spcBef>
                <a:spcPct val="20000"/>
              </a:spcBef>
              <a:buFontTx/>
              <a:buChar char="-"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</a:rPr>
              <a:t> Le nombre de membres de la communauté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grpSp>
        <p:nvGrpSpPr>
          <p:cNvPr id="2" name="Groupe 34"/>
          <p:cNvGrpSpPr/>
          <p:nvPr>
            <p:custDataLst>
              <p:tags r:id="rId6"/>
            </p:custDataLst>
          </p:nvPr>
        </p:nvGrpSpPr>
        <p:grpSpPr>
          <a:xfrm>
            <a:off x="971601" y="2060848"/>
            <a:ext cx="3024336" cy="1368152"/>
            <a:chOff x="6284524" y="4149080"/>
            <a:chExt cx="2551078" cy="1584176"/>
          </a:xfrm>
        </p:grpSpPr>
        <p:sp>
          <p:nvSpPr>
            <p:cNvPr id="36" name="Rectangle à coins arrondis 35"/>
            <p:cNvSpPr/>
            <p:nvPr>
              <p:custDataLst>
                <p:tags r:id="rId7"/>
              </p:custDataLst>
            </p:nvPr>
          </p:nvSpPr>
          <p:spPr bwMode="auto">
            <a:xfrm>
              <a:off x="6345264" y="4149080"/>
              <a:ext cx="2448272" cy="1584176"/>
            </a:xfrm>
            <a:prstGeom prst="wedgeRoundRectCallout">
              <a:avLst>
                <a:gd name="adj1" fmla="val 47497"/>
                <a:gd name="adj2" fmla="val -82027"/>
                <a:gd name="adj3" fmla="val 16667"/>
              </a:avLst>
            </a:prstGeom>
            <a:solidFill>
              <a:srgbClr val="669900"/>
            </a:solidFill>
            <a:ln>
              <a:solidFill>
                <a:srgbClr val="66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 bwMode="auto">
            <a:xfrm>
              <a:off x="6284524" y="4581128"/>
              <a:ext cx="2551078" cy="648073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b="1" spc="-150" dirty="0" smtClean="0">
                  <a:solidFill>
                    <a:schemeClr val="bg1"/>
                  </a:solidFill>
                  <a:latin typeface="Calibri" pitchFamily="34" charset="0"/>
                </a:rPr>
                <a:t>Déclencher et renforcer le sentiment d’appartenance ,  </a:t>
              </a:r>
              <a:r>
                <a:rPr lang="fr-FR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cultiver cet  esprit  « campus »</a:t>
              </a:r>
              <a:endParaRPr lang="fr-FR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628800"/>
            <a:ext cx="21602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4414" y="3833664"/>
            <a:ext cx="7800972" cy="3024336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S’appuyer sur des partenaires</a:t>
            </a:r>
            <a:endParaRPr lang="fr-FR" sz="20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Pourquoi des partenaires ?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609600" y="1916832"/>
            <a:ext cx="7710518" cy="379476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Si nous souhaitons progressivement </a:t>
            </a:r>
            <a:r>
              <a:rPr lang="fr-FR" b="1" dirty="0" smtClean="0">
                <a:solidFill>
                  <a:srgbClr val="669900"/>
                </a:solidFill>
                <a:ea typeface="ＭＳ Ｐゴシック" pitchFamily="-110" charset="-128"/>
              </a:rPr>
              <a:t>accompagner l’étudiant </a:t>
            </a: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et l’aider à gagner en autonomie, et donner de fait une </a:t>
            </a:r>
            <a:r>
              <a:rPr lang="fr-FR" b="1" dirty="0" smtClean="0">
                <a:solidFill>
                  <a:schemeClr val="tx1"/>
                </a:solidFill>
                <a:ea typeface="ＭＳ Ｐゴシック" pitchFamily="-110" charset="-128"/>
              </a:rPr>
              <a:t>nouvelle dimension </a:t>
            </a: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à notre marque, nous devons nous appuyer sur des partenaires qui nous permettront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lvl="0">
              <a:defRPr/>
            </a:pPr>
            <a:endParaRPr lang="fr-FR" sz="10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De </a:t>
            </a:r>
            <a:r>
              <a:rPr lang="fr-FR" sz="1400" b="1" dirty="0" smtClean="0">
                <a:solidFill>
                  <a:srgbClr val="669900"/>
                </a:solidFill>
              </a:rPr>
              <a:t>crédibiliser</a:t>
            </a:r>
            <a:r>
              <a:rPr lang="fr-FR" sz="1400" dirty="0" smtClean="0">
                <a:solidFill>
                  <a:srgbClr val="669900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notre démarche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De </a:t>
            </a:r>
            <a:r>
              <a:rPr lang="fr-FR" sz="1400" b="1" dirty="0" smtClean="0">
                <a:solidFill>
                  <a:srgbClr val="669900"/>
                </a:solidFill>
              </a:rPr>
              <a:t>légitimer</a:t>
            </a:r>
            <a:r>
              <a:rPr lang="fr-FR" sz="1400" dirty="0" smtClean="0">
                <a:solidFill>
                  <a:srgbClr val="669900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ce</a:t>
            </a:r>
            <a:r>
              <a:rPr lang="fr-FR" sz="1400" b="1" dirty="0" smtClean="0">
                <a:solidFill>
                  <a:schemeClr val="tx1"/>
                </a:solidFill>
              </a:rPr>
              <a:t> rôle d’accompagnateur, d’assistant </a:t>
            </a:r>
            <a:r>
              <a:rPr lang="fr-FR" sz="1400" dirty="0" smtClean="0">
                <a:solidFill>
                  <a:schemeClr val="tx1"/>
                </a:solidFill>
              </a:rPr>
              <a:t>pour l’étudiant qui découvre les plaisirs de l’autonomie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De </a:t>
            </a:r>
            <a:r>
              <a:rPr lang="fr-FR" sz="1400" dirty="0" smtClean="0">
                <a:solidFill>
                  <a:srgbClr val="669900"/>
                </a:solidFill>
              </a:rPr>
              <a:t>générer, </a:t>
            </a:r>
            <a:r>
              <a:rPr lang="fr-FR" sz="1400" dirty="0" smtClean="0">
                <a:solidFill>
                  <a:schemeClr val="tx1"/>
                </a:solidFill>
              </a:rPr>
              <a:t>si c’est fait habilement, des </a:t>
            </a:r>
            <a:r>
              <a:rPr lang="fr-FR" sz="1400" b="1" dirty="0" smtClean="0">
                <a:solidFill>
                  <a:srgbClr val="669900"/>
                </a:solidFill>
              </a:rPr>
              <a:t>revenus potentiels </a:t>
            </a:r>
            <a:r>
              <a:rPr lang="fr-FR" sz="1400" dirty="0" smtClean="0">
                <a:solidFill>
                  <a:schemeClr val="tx1"/>
                </a:solidFill>
              </a:rPr>
              <a:t>pour la marque, </a:t>
            </a:r>
            <a:r>
              <a:rPr lang="fr-FR" sz="1400" b="1" dirty="0" smtClean="0">
                <a:solidFill>
                  <a:schemeClr val="tx1"/>
                </a:solidFill>
              </a:rPr>
              <a:t>tout en apportant une réelle valeur ajoutée </a:t>
            </a:r>
            <a:r>
              <a:rPr lang="fr-FR" sz="1400" dirty="0" smtClean="0">
                <a:solidFill>
                  <a:schemeClr val="tx1"/>
                </a:solidFill>
              </a:rPr>
              <a:t>aux prospects</a:t>
            </a:r>
            <a:endParaRPr lang="fr-FR" sz="14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fr-FR" dirty="0" smtClean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23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1520" y="4437112"/>
            <a:ext cx="4608512" cy="194421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Un partenaire pour les stages</a:t>
            </a:r>
          </a:p>
        </p:txBody>
      </p:sp>
      <p:sp>
        <p:nvSpPr>
          <p:cNvPr id="15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1268760"/>
            <a:ext cx="7344816" cy="3744416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Etudiants et parents considèrent la </a:t>
            </a:r>
            <a:r>
              <a:rPr lang="fr-FR" sz="1600" b="1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présence d’un moteur de recherche de stage</a:t>
            </a:r>
            <a:r>
              <a:rPr lang="fr-FR" sz="1600" kern="0" noProof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 </a:t>
            </a: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comme </a:t>
            </a:r>
            <a:r>
              <a:rPr lang="fr-FR" sz="1600" b="1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essentielle</a:t>
            </a: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sur le site. </a:t>
            </a:r>
            <a:r>
              <a:rPr lang="fr-FR" sz="1600" i="1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(3</a:t>
            </a:r>
            <a:r>
              <a:rPr lang="fr-FR" sz="1600" i="1" kern="0" baseline="3000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e</a:t>
            </a:r>
            <a:r>
              <a:rPr lang="fr-FR" sz="1600" i="1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service le plus important pour les sondés). </a:t>
            </a:r>
          </a:p>
          <a:p>
            <a:pPr lvl="0" eaLnBrk="0" hangingPunct="0">
              <a:spcBef>
                <a:spcPct val="20000"/>
              </a:spcBef>
            </a:pPr>
            <a:endParaRPr lang="fr-FR" sz="1600" i="1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Un partenariat peut ainsi être envisagé dans l’optique de 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faciliter la recherche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à travers :</a:t>
            </a: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Un moteur de recherche affinitaire.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Du contenu informatif pour optimiser ses recherches (conseils pratiques : Cv, Lettre de motivation, Méthodologie)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u="sng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En contrepartie, </a:t>
            </a:r>
            <a:r>
              <a:rPr lang="fr-FR" sz="1600" b="1" u="sng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nous pourrions solliciter </a:t>
            </a:r>
            <a:r>
              <a:rPr lang="fr-FR" sz="1600" u="sng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Des liens entrants vers notre plateforme pour les stagiaires en recherche de logement.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Une rémunération à la performance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661248"/>
            <a:ext cx="1388201" cy="3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45224"/>
            <a:ext cx="650751" cy="65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661248"/>
            <a:ext cx="1867598" cy="4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dpaques\Bureau\logo-kapst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733255"/>
            <a:ext cx="1399177" cy="26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Un partenaire pour les Jobs étudiants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71437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517232"/>
            <a:ext cx="802382" cy="80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733256"/>
            <a:ext cx="1337522" cy="46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dpaques\Bureau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805264"/>
            <a:ext cx="1728192" cy="410079"/>
          </a:xfrm>
          <a:prstGeom prst="rect">
            <a:avLst/>
          </a:prstGeom>
          <a:noFill/>
        </p:spPr>
      </p:pic>
      <p:sp>
        <p:nvSpPr>
          <p:cNvPr id="16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1052736"/>
            <a:ext cx="7344816" cy="439248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Permettre à l’étudiant d’accéder à davantage d’autonomie et lui permettre de financer partiellement ses études est une aspiration forte des 18–24 ans. </a:t>
            </a:r>
            <a:endParaRPr lang="fr-FR" sz="1600" i="1" kern="0" noProof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endParaRPr lang="fr-FR" sz="1600" i="1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Un partenariat peut donc être envisagé dans l’optique d’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aider l’étudiant dans ses démarches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à travers :</a:t>
            </a: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Un moteur de recherche affinitaire.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Des offres dédiées et saisonnières (inventaires)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Du contenu informatif pour optimiser ses recherches (conseils pratiques : Cv, Lettre de motivation, Méthodologie)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En contrepartie, 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nous pourrions solliciter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Des liens entrants vers notre plateforme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Une rémunération à la performance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661248"/>
            <a:ext cx="1585768" cy="49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Un partenaire pour l’aide scolaire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33256"/>
            <a:ext cx="1269724" cy="48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 r="54808"/>
          <a:stretch>
            <a:fillRect/>
          </a:stretch>
        </p:blipFill>
        <p:spPr bwMode="auto">
          <a:xfrm>
            <a:off x="3779912" y="5733256"/>
            <a:ext cx="1699468" cy="5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733256"/>
            <a:ext cx="1245294" cy="4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9552" y="1052736"/>
            <a:ext cx="7344816" cy="439248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Mettre toutes les chances du côté de l’étudiant et </a:t>
            </a:r>
            <a:r>
              <a:rPr lang="fr-FR" sz="1600" b="1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rassurer les parents </a:t>
            </a:r>
            <a:r>
              <a:rPr lang="fr-FR" sz="1600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à travers la valorisation de services de soutien scolaire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:</a:t>
            </a: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</a:rPr>
              <a:t>Un partenariat peut donc être envisagé dans l’optique d’</a:t>
            </a:r>
            <a:r>
              <a:rPr lang="fr-FR" sz="1600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</a:rPr>
              <a:t>aider l’étudiant à bien vivre sa scolarité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</a:rPr>
              <a:t>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</a:rPr>
              <a:t>à travers 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Un moteur de recherche affinitaire.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Du contenu informatif pour mieux appréhender sa scolarité (conseils pratiques, Méthodologie)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En contrepartie, 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nous pourrions solliciter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4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Des liens entrants vers notre plateforme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Une rémunération à la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4414" y="3833664"/>
            <a:ext cx="7800972" cy="3024336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Capitaliser sur le réseau</a:t>
            </a:r>
            <a:endParaRPr lang="fr-FR" sz="20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Développer et cultiver un sentiment d’appartenance</a:t>
            </a:r>
          </a:p>
        </p:txBody>
      </p:sp>
      <p:sp>
        <p:nvSpPr>
          <p:cNvPr id="15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7544" y="1556792"/>
            <a:ext cx="8208912" cy="331236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fr-FR" b="1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La vie étudiante se construit autour 3 points </a:t>
            </a:r>
            <a:r>
              <a:rPr lang="fr-FR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: </a:t>
            </a:r>
            <a:r>
              <a:rPr kumimoji="0" lang="fr-FR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Les</a:t>
            </a:r>
            <a:r>
              <a:rPr kumimoji="0" lang="fr-FR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 études / </a:t>
            </a:r>
            <a:r>
              <a:rPr lang="fr-FR" kern="0" baseline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Le</a:t>
            </a:r>
            <a:r>
              <a:rPr lang="fr-FR" kern="0" noProof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logement / </a:t>
            </a:r>
            <a:r>
              <a:rPr kumimoji="0" lang="fr-FR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le divertissement</a:t>
            </a:r>
            <a:endParaRPr kumimoji="0" lang="fr-FR" i="0" u="none" strike="noStrike" kern="0" cap="none" spc="0" normalizeH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endParaRPr kumimoji="0" lang="fr-FR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Dans ce triptyque le logement, et par extension Les Estudines, est le repaire. Un socle sur lequel il est important de capitaliser pour permettre à l’étudiant de se construire et de profiter de son indépendance.</a:t>
            </a: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Mais </a:t>
            </a:r>
            <a:r>
              <a:rPr lang="fr-FR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indépendance</a:t>
            </a:r>
            <a:r>
              <a:rPr lang="fr-FR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ne doit pas rimer avec </a:t>
            </a:r>
            <a:r>
              <a:rPr lang="fr-FR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isolement</a:t>
            </a: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Pour renforcer ce sentiment d’adhésion, d’accompagnement, cet « Esprit Estudines», il est essentiel de 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guider l’étudiant à tout moment dans ce triptyque.</a:t>
            </a: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00066"/>
          </a:xfrm>
        </p:spPr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Un espace membre</a:t>
            </a:r>
          </a:p>
        </p:txBody>
      </p:sp>
      <p:sp>
        <p:nvSpPr>
          <p:cNvPr id="15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7544" y="1916832"/>
            <a:ext cx="8208912" cy="2952328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Dès lors, il serait tout à fait envisageable d’imaginer </a:t>
            </a:r>
            <a:r>
              <a:rPr lang="fr-FR" sz="1600" b="1" kern="0" dirty="0" smtClean="0">
                <a:solidFill>
                  <a:srgbClr val="669900"/>
                </a:solidFill>
                <a:latin typeface="Trebuchet MS" pitchFamily="34" charset="0"/>
                <a:ea typeface="ＭＳ Ｐゴシック" pitchFamily="-110" charset="-128"/>
                <a:cs typeface="+mn-cs"/>
              </a:rPr>
              <a:t>un espace membre </a:t>
            </a: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prenant la forme d’un </a:t>
            </a:r>
            <a:r>
              <a:rPr lang="fr-FR" sz="16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« assistant de vie pratique »</a:t>
            </a:r>
          </a:p>
          <a:p>
            <a:pPr lvl="0" eaLnBrk="0" hangingPunct="0">
              <a:spcBef>
                <a:spcPct val="20000"/>
              </a:spcBef>
            </a:pPr>
            <a:r>
              <a:rPr lang="fr-FR" sz="16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 </a:t>
            </a: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FR" sz="1600" u="sng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Un espace dédié qui permettrait :</a:t>
            </a:r>
          </a:p>
          <a:p>
            <a:pPr marL="90488" lvl="0" indent="-90488" eaLnBrk="0" hangingPunct="0">
              <a:spcBef>
                <a:spcPct val="20000"/>
              </a:spcBef>
              <a:buFontTx/>
              <a:buChar char="-"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De suivre et gérer mes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démarches administratives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(loyer, taxes, déménagement, etc.) </a:t>
            </a:r>
          </a:p>
          <a:p>
            <a:pPr marL="90488" lvl="0" indent="-90488" eaLnBrk="0" hangingPunct="0">
              <a:spcBef>
                <a:spcPct val="20000"/>
              </a:spcBef>
              <a:buFontTx/>
              <a:buChar char="-"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De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stocker et classer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mes bon plans, mes cours particuliers, mes jobs étudiants</a:t>
            </a:r>
          </a:p>
          <a:p>
            <a:pPr marL="90488" lvl="0" indent="-90488" eaLnBrk="0" hangingPunct="0">
              <a:spcBef>
                <a:spcPct val="20000"/>
              </a:spcBef>
              <a:buFontTx/>
              <a:buChar char="-"/>
            </a:pP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De </a:t>
            </a:r>
            <a:r>
              <a:rPr lang="fr-FR" sz="1400" b="1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constituer mes check List </a:t>
            </a:r>
            <a:r>
              <a:rPr lang="fr-FR" sz="1400" kern="0" dirty="0" smtClean="0">
                <a:latin typeface="Trebuchet MS" pitchFamily="34" charset="0"/>
                <a:ea typeface="ＭＳ Ｐゴシック" pitchFamily="-110" charset="-128"/>
                <a:cs typeface="+mn-cs"/>
              </a:rPr>
              <a:t>(démarches administratives telles que la mutuelle, APL,…)</a:t>
            </a: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endParaRPr lang="fr-FR" sz="1600" kern="0" dirty="0" smtClean="0"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Un constat réaliste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214282" y="1628800"/>
            <a:ext cx="6215106" cy="3312368"/>
          </a:xfrm>
        </p:spPr>
        <p:txBody>
          <a:bodyPr/>
          <a:lstStyle/>
          <a:p>
            <a:pPr>
              <a:buNone/>
            </a:pPr>
            <a:r>
              <a:rPr lang="fr-FR" sz="2400" b="1" spc="-150" dirty="0" smtClean="0">
                <a:solidFill>
                  <a:schemeClr val="tx1"/>
                </a:solidFill>
                <a:latin typeface="Calibri" pitchFamily="34" charset="0"/>
              </a:rPr>
              <a:t>Estudines.com a besoin d’un nouvel élan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Comme </a:t>
            </a:r>
            <a:r>
              <a:rPr lang="fr-FR" dirty="0" smtClean="0">
                <a:solidFill>
                  <a:srgbClr val="000000"/>
                </a:solidFill>
              </a:rPr>
              <a:t>tout site internet qui prend de l’âge, le site des Estudines ne répond plus parfaitement aux besoins des internautes, tant vis-à-vis des parents que des étudiants. 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Envisager une refonte fonctionnelle et ergonomique devient alors une nécessité dans l’optique de travailler sur la satisfaction utilisateur et créer, de faite, un lien avec l’internaute1</a:t>
            </a:r>
          </a:p>
        </p:txBody>
      </p:sp>
      <p:grpSp>
        <p:nvGrpSpPr>
          <p:cNvPr id="5" name="Groupe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00192" y="1772816"/>
            <a:ext cx="2520280" cy="1368154"/>
            <a:chOff x="5633020" y="1978755"/>
            <a:chExt cx="3214678" cy="546720"/>
          </a:xfrm>
        </p:grpSpPr>
        <p:grpSp>
          <p:nvGrpSpPr>
            <p:cNvPr id="6" name="Groupe 15"/>
            <p:cNvGrpSpPr>
              <a:grpSpLocks/>
            </p:cNvGrpSpPr>
            <p:nvPr/>
          </p:nvGrpSpPr>
          <p:grpSpPr bwMode="auto">
            <a:xfrm>
              <a:off x="5633020" y="1978755"/>
              <a:ext cx="3214678" cy="546720"/>
              <a:chOff x="5204392" y="5003122"/>
              <a:chExt cx="3214678" cy="405630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5204392" y="5003122"/>
                <a:ext cx="3214678" cy="405630"/>
              </a:xfrm>
              <a:prstGeom prst="wedgeRoundRectCallout">
                <a:avLst>
                  <a:gd name="adj1" fmla="val -65966"/>
                  <a:gd name="adj2" fmla="val 29124"/>
                  <a:gd name="adj3" fmla="val 16667"/>
                </a:avLst>
              </a:prstGeom>
              <a:solidFill>
                <a:srgbClr val="6699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04392" y="5024471"/>
                <a:ext cx="3139518" cy="362932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2400" b="1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Estudines.com</a:t>
                </a:r>
                <a:r>
                  <a:rPr lang="fr-FR" sz="2400" b="1" spc="-150" dirty="0" smtClean="0">
                    <a:solidFill>
                      <a:schemeClr val="bg1"/>
                    </a:solidFill>
                    <a:latin typeface="Calibri" pitchFamily="34" charset="0"/>
                  </a:rPr>
                  <a:t> ne répond plus aux standards du web</a:t>
                </a:r>
                <a:endParaRPr lang="fr-FR" sz="2400" b="1" spc="-15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" name="ZoneTexte 8"/>
            <p:cNvSpPr txBox="1">
              <a:spLocks noChangeArrowheads="1"/>
            </p:cNvSpPr>
            <p:nvPr/>
          </p:nvSpPr>
          <p:spPr bwMode="auto">
            <a:xfrm>
              <a:off x="5633020" y="2189688"/>
              <a:ext cx="3214677" cy="1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numCol="4" spcCol="72000">
              <a:spAutoFit/>
            </a:bodyPr>
            <a:lstStyle/>
            <a:p>
              <a:endParaRPr lang="fr-FR" sz="11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évolution de la carte Membre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74322" y="1052736"/>
            <a:ext cx="8102134" cy="300267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La Carte Membres des Estudines donne accès aujourd’hui à certaines réductions grâce aux partenariats déjà établis.</a:t>
            </a:r>
          </a:p>
          <a:p>
            <a:pPr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u="sng" dirty="0" smtClean="0">
                <a:solidFill>
                  <a:schemeClr val="tx1"/>
                </a:solidFill>
              </a:rPr>
              <a:t>Certains points pourraient être optimisés :</a:t>
            </a:r>
          </a:p>
          <a:p>
            <a:pPr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La richesse de l’offre est par exemple conditionnée par des partenariats locaux, ce qui limite la cohérence.</a:t>
            </a:r>
          </a:p>
          <a:p>
            <a:pPr>
              <a:buNone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Dès lors, il serait intéressant d’enrichir l’offre de services associés à cette carte, de mettre en place des avantages plus nombreux et de façons plus uniforme afin de matérialiser dans le concret la valeur ajoutée proposée en ligne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21088"/>
            <a:ext cx="4968552" cy="1697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4414" y="3833664"/>
            <a:ext cx="7800972" cy="3024336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 technique</a:t>
            </a:r>
            <a:endParaRPr lang="fr-FR" sz="20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SEO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467544" y="1052736"/>
            <a:ext cx="7488832" cy="4824536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référencement naturel est bien entendu une notion essentielle à prendre en compte dès la phase de conception du site.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Le site des Estudines était déjà bien armé en terme de SEO, cependant certains points peuvent être optimisés.</a:t>
            </a:r>
          </a:p>
          <a:p>
            <a:pPr>
              <a:buNone/>
            </a:pPr>
            <a:endParaRPr lang="fr-FR" dirty="0" smtClean="0"/>
          </a:p>
          <a:p>
            <a:pPr lvl="0"/>
            <a:r>
              <a:rPr lang="fr-FR" b="1" dirty="0" smtClean="0">
                <a:solidFill>
                  <a:srgbClr val="669900"/>
                </a:solidFill>
                <a:ea typeface="ＭＳ Ｐゴシック" pitchFamily="-110" charset="-128"/>
              </a:rPr>
              <a:t>Nous suggérons donc la mise en place d’un prestation avancée</a:t>
            </a:r>
          </a:p>
          <a:p>
            <a:pPr lvl="0"/>
            <a:endParaRPr lang="fr-FR" b="1" dirty="0" smtClean="0">
              <a:solidFill>
                <a:srgbClr val="669900"/>
              </a:solidFill>
              <a:ea typeface="ＭＳ Ｐゴシック" pitchFamily="-110" charset="-128"/>
            </a:endParaRPr>
          </a:p>
          <a:p>
            <a:pPr lvl="0"/>
            <a:r>
              <a:rPr lang="fr-FR" b="1" u="sng" dirty="0" smtClean="0">
                <a:solidFill>
                  <a:schemeClr val="tx1"/>
                </a:solidFill>
              </a:rPr>
              <a:t>Une prestation qui aurait pour objectif :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De profiter de la refonte graphique pour supprimer les facteurs pénalisants tels que le duplicate content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D’optimiser les différents contenus existants tels que les nombreux PDF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D’apporter davantage de contenus optimisés pour les moteurs.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D’accroitre le nombre de liens entrants.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Et d’optimiser la version anglaise du site </a:t>
            </a:r>
            <a:r>
              <a:rPr lang="fr-FR" i="1" dirty="0" smtClean="0">
                <a:solidFill>
                  <a:schemeClr val="tx1"/>
                </a:solidFill>
              </a:rPr>
              <a:t>(notamment: réaliser le site sur une URL propre .</a:t>
            </a:r>
            <a:r>
              <a:rPr lang="fr-FR" i="1" u="sng" dirty="0" err="1" smtClean="0">
                <a:solidFill>
                  <a:schemeClr val="tx1"/>
                </a:solidFill>
                <a:hlinkClick r:id="rId2"/>
              </a:rPr>
              <a:t>co.uk</a:t>
            </a:r>
            <a:r>
              <a:rPr lang="fr-FR" i="1" dirty="0" smtClean="0">
                <a:solidFill>
                  <a:schemeClr val="tx1"/>
                </a:solidFill>
              </a:rPr>
              <a:t>).</a:t>
            </a:r>
            <a:endParaRPr lang="fr-FR" b="1" i="1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314" y="908720"/>
            <a:ext cx="13441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Un contexte particulièrement propice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372616" y="1196752"/>
            <a:ext cx="8314184" cy="47244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D’un point de vue macro, le marché commence à muter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Il est donc opportun de </a:t>
            </a:r>
            <a:r>
              <a:rPr lang="fr-FR" b="1" dirty="0" smtClean="0">
                <a:solidFill>
                  <a:srgbClr val="669900"/>
                </a:solidFill>
              </a:rPr>
              <a:t>préserver notre avantage concurrentiel</a:t>
            </a:r>
            <a:r>
              <a:rPr lang="fr-FR" dirty="0" smtClean="0">
                <a:solidFill>
                  <a:srgbClr val="6699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sur internet en redoublant nos efforts pour être opérationnels au bon moment</a:t>
            </a:r>
          </a:p>
          <a:p>
            <a:pPr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D’un point de vue micro, l’hiver est sans aucun doute la période la plus adéquate pour lancer un tel chantier, </a:t>
            </a:r>
            <a:r>
              <a:rPr lang="fr-FR" dirty="0" smtClean="0">
                <a:solidFill>
                  <a:srgbClr val="669900"/>
                </a:solidFill>
              </a:rPr>
              <a:t>la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669900"/>
                </a:solidFill>
              </a:rPr>
              <a:t>période commerciale démarrant en mars/avril</a:t>
            </a:r>
          </a:p>
          <a:p>
            <a:pPr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Par ailleurs, après </a:t>
            </a:r>
            <a:r>
              <a:rPr lang="fr-FR" b="1" dirty="0" smtClean="0">
                <a:solidFill>
                  <a:schemeClr val="tx1"/>
                </a:solidFill>
              </a:rPr>
              <a:t>5 mois de collaboration</a:t>
            </a:r>
            <a:r>
              <a:rPr lang="fr-FR" dirty="0" smtClean="0">
                <a:solidFill>
                  <a:schemeClr val="tx1"/>
                </a:solidFill>
              </a:rPr>
              <a:t>, nous appréhendons avec enthousiasme et sérénité ce cap important grâce aux riches enseignements accumulés sur de nos clients, notamment via :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b="1" dirty="0" smtClean="0">
                <a:solidFill>
                  <a:srgbClr val="669900"/>
                </a:solidFill>
              </a:rPr>
              <a:t>Un contact</a:t>
            </a:r>
            <a:r>
              <a:rPr lang="fr-FR" dirty="0" smtClean="0">
                <a:solidFill>
                  <a:srgbClr val="6699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quotidien avec la communauté grandissante de fans à travers le Community management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b="1" dirty="0" smtClean="0">
                <a:solidFill>
                  <a:srgbClr val="669900"/>
                </a:solidFill>
              </a:rPr>
              <a:t>Un sondage </a:t>
            </a:r>
            <a:r>
              <a:rPr lang="fr-FR" dirty="0" smtClean="0">
                <a:solidFill>
                  <a:schemeClr val="tx1"/>
                </a:solidFill>
              </a:rPr>
              <a:t>réalisé auprès de nos prospects</a:t>
            </a:r>
          </a:p>
          <a:p>
            <a:pPr lvl="1"/>
            <a:endParaRPr lang="fr-FR" sz="1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6685" y="5754216"/>
            <a:ext cx="1181779" cy="41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7485" y="5373216"/>
            <a:ext cx="8419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Des enseignements clé tirés de l’étude</a:t>
            </a:r>
          </a:p>
        </p:txBody>
      </p:sp>
      <p:sp>
        <p:nvSpPr>
          <p:cNvPr id="46082" name="Espace réservé du contenu 3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107504" y="1404392"/>
            <a:ext cx="4176464" cy="4032448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1400" b="1" dirty="0" smtClean="0">
                <a:solidFill>
                  <a:srgbClr val="669900"/>
                </a:solidFill>
              </a:rPr>
              <a:t>Prix et proximité du lieu d’études</a:t>
            </a:r>
            <a:r>
              <a:rPr lang="fr-FR" sz="1400" dirty="0" smtClean="0">
                <a:solidFill>
                  <a:schemeClr val="tx1"/>
                </a:solidFill>
              </a:rPr>
              <a:t>, critères prioritaires pour choisir une résidence.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b="1" dirty="0" smtClean="0">
                <a:solidFill>
                  <a:srgbClr val="669900"/>
                </a:solidFill>
              </a:rPr>
              <a:t>La sécurité </a:t>
            </a:r>
            <a:r>
              <a:rPr lang="fr-FR" sz="1400" dirty="0" smtClean="0">
                <a:solidFill>
                  <a:schemeClr val="tx1"/>
                </a:solidFill>
              </a:rPr>
              <a:t>est le critère de choix prioritaire (75% l’ont classée dans le top 3)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</a:rPr>
              <a:t>Synonymes de Résidences Etudiantes :  </a:t>
            </a:r>
            <a:r>
              <a:rPr lang="fr-FR" sz="1400" b="1" dirty="0" smtClean="0">
                <a:solidFill>
                  <a:srgbClr val="669900"/>
                </a:solidFill>
              </a:rPr>
              <a:t>Sécurité, convivialité, proximité</a:t>
            </a:r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endParaRPr lang="fr-FR" sz="1400" dirty="0" smtClean="0"/>
          </a:p>
          <a:p>
            <a:pPr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</a:rPr>
              <a:t>Sur le site ils veulent trouver par ordre de priorité : </a:t>
            </a:r>
          </a:p>
          <a:p>
            <a:pPr marL="342900" indent="-342900">
              <a:buNone/>
            </a:pPr>
            <a:r>
              <a:rPr lang="fr-FR" sz="1400" b="1" dirty="0" smtClean="0">
                <a:solidFill>
                  <a:srgbClr val="669900"/>
                </a:solidFill>
              </a:rPr>
              <a:t>		1/ </a:t>
            </a:r>
            <a:r>
              <a:rPr lang="fr-FR" sz="1400" dirty="0" smtClean="0">
                <a:solidFill>
                  <a:schemeClr val="tx1"/>
                </a:solidFill>
              </a:rPr>
              <a:t>Disponibilité en temps réel</a:t>
            </a:r>
          </a:p>
          <a:p>
            <a:pPr marL="342900" indent="-342900">
              <a:buNone/>
            </a:pPr>
            <a:r>
              <a:rPr lang="fr-FR" sz="1400" dirty="0" smtClean="0"/>
              <a:t>		</a:t>
            </a:r>
            <a:r>
              <a:rPr lang="fr-FR" sz="1400" b="1" dirty="0" smtClean="0">
                <a:solidFill>
                  <a:srgbClr val="669900"/>
                </a:solidFill>
              </a:rPr>
              <a:t>2/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Localisation de la résidence</a:t>
            </a:r>
          </a:p>
          <a:p>
            <a:pPr marL="342900" indent="-342900">
              <a:buNone/>
            </a:pPr>
            <a:r>
              <a:rPr lang="fr-FR" sz="1400" dirty="0" smtClean="0"/>
              <a:t>		</a:t>
            </a:r>
            <a:r>
              <a:rPr lang="fr-FR" sz="1400" b="1" dirty="0" smtClean="0">
                <a:solidFill>
                  <a:srgbClr val="669900"/>
                </a:solidFill>
              </a:rPr>
              <a:t>3/ </a:t>
            </a:r>
            <a:r>
              <a:rPr lang="fr-FR" sz="1400" dirty="0" smtClean="0">
                <a:solidFill>
                  <a:schemeClr val="tx1"/>
                </a:solidFill>
              </a:rPr>
              <a:t>Recherche emplois et stages</a:t>
            </a:r>
          </a:p>
          <a:p>
            <a:pPr marL="342900" indent="-342900">
              <a:buNone/>
            </a:pPr>
            <a:r>
              <a:rPr lang="fr-FR" sz="1400" dirty="0" smtClean="0"/>
              <a:t>		</a:t>
            </a:r>
            <a:r>
              <a:rPr lang="fr-FR" sz="1400" b="1" dirty="0" smtClean="0">
                <a:solidFill>
                  <a:srgbClr val="669900"/>
                </a:solidFill>
              </a:rPr>
              <a:t>4/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visites virtuelles des appartements</a:t>
            </a:r>
          </a:p>
          <a:p>
            <a:pPr>
              <a:buFontTx/>
              <a:buChar char="-"/>
            </a:pPr>
            <a:endParaRPr lang="fr-FR" sz="1400" b="0" dirty="0" smtClean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46084" name="Espace réservé du contenu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644008" y="1404392"/>
            <a:ext cx="428498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1400" b="1" dirty="0" smtClean="0">
                <a:solidFill>
                  <a:srgbClr val="669900"/>
                </a:solidFill>
                <a:latin typeface="Trebuchet MS" pitchFamily="34" charset="0"/>
              </a:rPr>
              <a:t>Prix et proximité du lieu d’études</a:t>
            </a:r>
            <a:r>
              <a:rPr lang="fr-FR" sz="1400" dirty="0" smtClean="0">
                <a:latin typeface="Trebuchet MS" pitchFamily="34" charset="0"/>
              </a:rPr>
              <a:t>, critères prioritaires pour choisir une résidence.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endParaRPr lang="fr-FR" sz="1400" dirty="0" smtClean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1400" dirty="0" smtClean="0">
                <a:latin typeface="Trebuchet MS" pitchFamily="34" charset="0"/>
              </a:rPr>
              <a:t>Le</a:t>
            </a:r>
            <a:r>
              <a:rPr lang="fr-FR" sz="1400" b="1" dirty="0" smtClean="0">
                <a:solidFill>
                  <a:srgbClr val="669900"/>
                </a:solidFill>
                <a:latin typeface="Trebuchet MS" pitchFamily="34" charset="0"/>
              </a:rPr>
              <a:t> wifi </a:t>
            </a:r>
            <a:r>
              <a:rPr lang="fr-FR" sz="1400" dirty="0" smtClean="0">
                <a:latin typeface="Trebuchet MS" pitchFamily="34" charset="0"/>
              </a:rPr>
              <a:t>est indispensable (81 %)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endParaRPr lang="fr-FR" sz="1400" dirty="0" smtClean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endParaRPr lang="fr-FR" sz="1400" dirty="0" smtClean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1400" dirty="0" smtClean="0">
                <a:latin typeface="Trebuchet MS" pitchFamily="34" charset="0"/>
              </a:rPr>
              <a:t>Synonymes de Résidences Etudiantes : </a:t>
            </a:r>
            <a:br>
              <a:rPr lang="fr-FR" sz="1400" dirty="0" smtClean="0">
                <a:latin typeface="Trebuchet MS" pitchFamily="34" charset="0"/>
              </a:rPr>
            </a:br>
            <a:r>
              <a:rPr lang="fr-FR" sz="1400" b="1" dirty="0" smtClean="0">
                <a:solidFill>
                  <a:srgbClr val="669900"/>
                </a:solidFill>
                <a:latin typeface="Trebuchet MS" pitchFamily="34" charset="0"/>
              </a:rPr>
              <a:t>Petit, pratique, peu cher, convivial, proximité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endParaRPr lang="fr-FR" sz="1400" dirty="0" smtClean="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1400" dirty="0" smtClean="0">
                <a:latin typeface="Trebuchet MS" pitchFamily="34" charset="0"/>
              </a:rPr>
              <a:t>Sur le site ils veulent trouver par ordre de priorité 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fr-FR" sz="1400" b="1" dirty="0" smtClean="0">
                <a:solidFill>
                  <a:srgbClr val="669900"/>
                </a:solidFill>
                <a:latin typeface="Trebuchet MS" pitchFamily="34" charset="0"/>
              </a:rPr>
              <a:t>		1/ </a:t>
            </a:r>
            <a:r>
              <a:rPr lang="fr-FR" sz="1400" dirty="0" smtClean="0">
                <a:latin typeface="Trebuchet MS" pitchFamily="34" charset="0"/>
              </a:rPr>
              <a:t>Localisation de la résidence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fr-FR" sz="1400" dirty="0" smtClean="0">
                <a:latin typeface="Trebuchet MS" pitchFamily="34" charset="0"/>
              </a:rPr>
              <a:t>		</a:t>
            </a:r>
            <a:r>
              <a:rPr lang="fr-FR" sz="1400" b="1" dirty="0" smtClean="0">
                <a:solidFill>
                  <a:srgbClr val="669900"/>
                </a:solidFill>
                <a:latin typeface="Trebuchet MS" pitchFamily="34" charset="0"/>
              </a:rPr>
              <a:t>2/</a:t>
            </a:r>
            <a:r>
              <a:rPr lang="fr-FR" sz="1400" dirty="0" smtClean="0">
                <a:latin typeface="Trebuchet MS" pitchFamily="34" charset="0"/>
              </a:rPr>
              <a:t> Information sur la disponibilité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fr-FR" sz="1400" dirty="0" smtClean="0">
                <a:latin typeface="Trebuchet MS" pitchFamily="34" charset="0"/>
              </a:rPr>
              <a:t>		</a:t>
            </a:r>
            <a:r>
              <a:rPr lang="fr-FR" sz="1400" b="1" dirty="0" smtClean="0">
                <a:solidFill>
                  <a:srgbClr val="669900"/>
                </a:solidFill>
                <a:latin typeface="Trebuchet MS" pitchFamily="34" charset="0"/>
              </a:rPr>
              <a:t>3/ </a:t>
            </a:r>
            <a:r>
              <a:rPr lang="fr-FR" sz="1400" dirty="0" smtClean="0">
                <a:latin typeface="Trebuchet MS" pitchFamily="34" charset="0"/>
              </a:rPr>
              <a:t>Recherche emploi et stages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fr-FR" sz="1400" dirty="0" smtClean="0">
                <a:latin typeface="Trebuchet MS" pitchFamily="34" charset="0"/>
              </a:rPr>
              <a:t>		</a:t>
            </a:r>
            <a:r>
              <a:rPr lang="fr-FR" sz="1400" b="1" dirty="0" smtClean="0">
                <a:solidFill>
                  <a:srgbClr val="669900"/>
                </a:solidFill>
                <a:latin typeface="Trebuchet MS" pitchFamily="34" charset="0"/>
              </a:rPr>
              <a:t>4/</a:t>
            </a:r>
            <a:r>
              <a:rPr lang="fr-FR" sz="1400" dirty="0" smtClean="0">
                <a:latin typeface="Trebuchet MS" pitchFamily="34" charset="0"/>
              </a:rPr>
              <a:t> visites virtuelles des appartements</a:t>
            </a:r>
            <a:endParaRPr lang="fr-FR" sz="1600" dirty="0">
              <a:latin typeface="Trebuchet MS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>
          <a:xfrm rot="5400000">
            <a:off x="1763690" y="3356991"/>
            <a:ext cx="5328593" cy="4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Espace réservé du contenu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71600" y="764704"/>
            <a:ext cx="2232248" cy="495672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Les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 parents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5" name="Espace réservé du contenu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436096" y="764704"/>
            <a:ext cx="2604289" cy="495672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Les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ＭＳ Ｐゴシック" pitchFamily="-110" charset="-128"/>
                <a:cs typeface="+mn-cs"/>
              </a:rPr>
              <a:t> étudiants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467544" y="5733256"/>
            <a:ext cx="3528392" cy="504056"/>
          </a:xfrm>
          <a:prstGeom prst="wedgeRoundRectCallout">
            <a:avLst>
              <a:gd name="adj1" fmla="val -4013"/>
              <a:gd name="adj2" fmla="val -88864"/>
              <a:gd name="adj3" fmla="val 16667"/>
            </a:avLst>
          </a:prstGeom>
          <a:solidFill>
            <a:srgbClr val="66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spc="-150" dirty="0" smtClean="0">
                <a:solidFill>
                  <a:schemeClr val="tx1"/>
                </a:solidFill>
                <a:latin typeface="Calibri" pitchFamily="34" charset="0"/>
              </a:rPr>
              <a:t>Besoin : </a:t>
            </a:r>
            <a:r>
              <a:rPr lang="fr-FR" sz="3600" b="1" spc="-150" dirty="0" smtClean="0">
                <a:solidFill>
                  <a:schemeClr val="bg1"/>
                </a:solidFill>
                <a:latin typeface="Calibri" pitchFamily="34" charset="0"/>
              </a:rPr>
              <a:t>Sécurité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788024" y="5733256"/>
            <a:ext cx="4176464" cy="504056"/>
          </a:xfrm>
          <a:prstGeom prst="wedgeRoundRectCallout">
            <a:avLst>
              <a:gd name="adj1" fmla="val 1674"/>
              <a:gd name="adj2" fmla="val -88864"/>
              <a:gd name="adj3" fmla="val 16667"/>
            </a:avLst>
          </a:prstGeom>
          <a:solidFill>
            <a:srgbClr val="66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spc="-150" dirty="0" smtClean="0">
                <a:solidFill>
                  <a:schemeClr val="tx1"/>
                </a:solidFill>
                <a:latin typeface="Calibri" pitchFamily="34" charset="0"/>
              </a:rPr>
              <a:t>Besoin : </a:t>
            </a:r>
            <a:r>
              <a:rPr lang="fr-FR" sz="3600" b="1" spc="-150" dirty="0" smtClean="0">
                <a:solidFill>
                  <a:schemeClr val="bg1"/>
                </a:solidFill>
                <a:latin typeface="Calibri" pitchFamily="34" charset="0"/>
              </a:rPr>
              <a:t>Indépendance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Des enjeux stratégiques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601216" y="1844824"/>
            <a:ext cx="8003232" cy="4032448"/>
          </a:xfrm>
        </p:spPr>
        <p:txBody>
          <a:bodyPr/>
          <a:lstStyle/>
          <a:p>
            <a:r>
              <a:rPr lang="fr-FR" sz="1800" dirty="0" smtClean="0">
                <a:solidFill>
                  <a:schemeClr val="tx1"/>
                </a:solidFill>
              </a:rPr>
              <a:t>La refonte du site internet des Estudines induit une réflexion à deux niveaux :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Une </a:t>
            </a:r>
            <a:r>
              <a:rPr lang="fr-FR" dirty="0" smtClean="0">
                <a:solidFill>
                  <a:srgbClr val="669900"/>
                </a:solidFill>
              </a:rPr>
              <a:t>réflexion vis-à-vis du site internet</a:t>
            </a:r>
            <a:r>
              <a:rPr lang="fr-FR" dirty="0" smtClean="0">
                <a:solidFill>
                  <a:schemeClr val="tx1"/>
                </a:solidFill>
              </a:rPr>
              <a:t>, de ses fonctionnalités souhaitées par les utilisateurs, de sa valeur ajoutée au regard de ce que peut offrir la concurrence,</a:t>
            </a: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Mais avant tout une réflexion sur la marque elle-même, ses aspirations, ce qu’elle souhaite dégager, véhiculer en termes d’image à travers son site internet et par extension toutes ses prises de paroles : </a:t>
            </a:r>
            <a:r>
              <a:rPr lang="fr-FR" dirty="0" smtClean="0">
                <a:solidFill>
                  <a:srgbClr val="669900"/>
                </a:solidFill>
              </a:rPr>
              <a:t>Quelle vision pour Les Estudines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 pris stratégiques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Un rôle de facilitateur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609600" y="1556792"/>
            <a:ext cx="7710518" cy="367240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Les Estudines a une véritable légitimité à jouer </a:t>
            </a:r>
            <a:r>
              <a:rPr lang="fr-FR" sz="1800" dirty="0" smtClean="0">
                <a:solidFill>
                  <a:srgbClr val="669900"/>
                </a:solidFill>
              </a:rPr>
              <a:t>un rôle de facilitateur</a:t>
            </a:r>
            <a:endParaRPr lang="fr-FR" sz="1050" dirty="0" smtClean="0">
              <a:solidFill>
                <a:srgbClr val="669900"/>
              </a:solidFill>
              <a:ea typeface="ＭＳ Ｐゴシック" pitchFamily="-110" charset="-128"/>
            </a:endParaRPr>
          </a:p>
          <a:p>
            <a:pPr lvl="0">
              <a:defRPr/>
            </a:pPr>
            <a:endParaRPr lang="fr-FR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A travers une approche pragmatique d’une part, en rendant simple et rapide la recherche du logement idéal qui saura séduire les étudiants et rassurer les parents.</a:t>
            </a:r>
          </a:p>
          <a:p>
            <a:pPr lvl="0">
              <a:defRPr/>
            </a:pPr>
            <a:endParaRPr lang="fr-FR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Mais par extension, en facilitant également l’ensemble des démarches liées à la vie estudiantine et aux premiers pas vers l’autonomie :</a:t>
            </a:r>
          </a:p>
          <a:p>
            <a:pPr lvl="1">
              <a:defRPr/>
            </a:pPr>
            <a:endParaRPr lang="fr-FR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Trouver une laverie, une épicerie ou une bibliothèque </a:t>
            </a: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Gérer les démarches administratives </a:t>
            </a: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Appréhender au mieux les cours et les examens </a:t>
            </a: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Ou encore, savoir de temps en temps me divertir pour rester efficace</a:t>
            </a:r>
          </a:p>
          <a:p>
            <a:pPr lvl="0">
              <a:buNone/>
              <a:defRPr/>
            </a:pPr>
            <a:endParaRPr lang="fr-FR" sz="1800" dirty="0" smtClean="0">
              <a:solidFill>
                <a:schemeClr val="tx1"/>
              </a:solidFill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609600" y="1628800"/>
            <a:ext cx="7710518" cy="408279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Accompagnons l’étudiant et </a:t>
            </a:r>
            <a:r>
              <a:rPr lang="fr-FR" b="1" dirty="0" smtClean="0">
                <a:solidFill>
                  <a:srgbClr val="669900"/>
                </a:solidFill>
              </a:rPr>
              <a:t>guidons-le</a:t>
            </a:r>
            <a:r>
              <a:rPr lang="fr-FR" dirty="0" smtClean="0">
                <a:solidFill>
                  <a:schemeClr val="tx1"/>
                </a:solidFill>
              </a:rPr>
              <a:t> dans son parcours </a:t>
            </a:r>
            <a:r>
              <a:rPr lang="fr-FR" b="1" dirty="0" smtClean="0">
                <a:solidFill>
                  <a:srgbClr val="669900"/>
                </a:solidFill>
              </a:rPr>
              <a:t>vers l’autonomie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lvl="0">
              <a:defRPr/>
            </a:pPr>
            <a:endParaRPr lang="fr-FR" sz="10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L’accession à son premier logement est </a:t>
            </a:r>
            <a:r>
              <a:rPr lang="fr-FR" sz="1400" b="1" dirty="0" smtClean="0">
                <a:solidFill>
                  <a:schemeClr val="tx1"/>
                </a:solidFill>
              </a:rPr>
              <a:t>un symbole fort </a:t>
            </a:r>
            <a:r>
              <a:rPr lang="fr-FR" sz="1400" dirty="0" smtClean="0">
                <a:solidFill>
                  <a:schemeClr val="tx1"/>
                </a:solidFill>
              </a:rPr>
              <a:t>de la responsabilisation de l’étudiant sur lequel nous devons </a:t>
            </a:r>
            <a:r>
              <a:rPr lang="fr-FR" sz="1400" b="1" dirty="0" smtClean="0">
                <a:solidFill>
                  <a:schemeClr val="tx1"/>
                </a:solidFill>
              </a:rPr>
              <a:t>capitaliser</a:t>
            </a:r>
          </a:p>
          <a:p>
            <a:pPr lvl="0">
              <a:defRPr/>
            </a:pPr>
            <a:endParaRPr lang="fr-FR" sz="1400" dirty="0" smtClean="0">
              <a:solidFill>
                <a:schemeClr val="tx1"/>
              </a:solidFill>
              <a:ea typeface="ＭＳ Ｐゴシック" pitchFamily="-110" charset="-128"/>
            </a:endParaRPr>
          </a:p>
          <a:p>
            <a:pPr lvl="0">
              <a:defRPr/>
            </a:pPr>
            <a:r>
              <a:rPr lang="fr-FR" sz="1400" dirty="0" smtClean="0">
                <a:solidFill>
                  <a:schemeClr val="tx1"/>
                </a:solidFill>
                <a:ea typeface="ＭＳ Ｐゴシック" pitchFamily="-110" charset="-128"/>
              </a:rPr>
              <a:t>Accompagnons-le tout au long de l’année pour lui permettre de grandir et de gagner en autonomie :</a:t>
            </a: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En l’aidant dans ses </a:t>
            </a:r>
            <a:r>
              <a:rPr lang="fr-FR" b="1" dirty="0" smtClean="0">
                <a:solidFill>
                  <a:schemeClr val="tx1"/>
                </a:solidFill>
                <a:ea typeface="ＭＳ Ｐゴシック" pitchFamily="-110" charset="-128"/>
              </a:rPr>
              <a:t>recherches de stages</a:t>
            </a: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En lui proposant </a:t>
            </a:r>
            <a:r>
              <a:rPr lang="fr-FR" b="1" dirty="0" smtClean="0">
                <a:solidFill>
                  <a:schemeClr val="tx1"/>
                </a:solidFill>
                <a:ea typeface="ＭＳ Ｐゴシック" pitchFamily="-110" charset="-128"/>
              </a:rPr>
              <a:t>des jobs </a:t>
            </a: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pour subvenir seul à ses besoins</a:t>
            </a: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En lui permettant de trouver du </a:t>
            </a:r>
            <a:r>
              <a:rPr lang="fr-FR" b="1" dirty="0" smtClean="0">
                <a:solidFill>
                  <a:schemeClr val="tx1"/>
                </a:solidFill>
                <a:ea typeface="ＭＳ Ｐゴシック" pitchFamily="-110" charset="-128"/>
              </a:rPr>
              <a:t>soutien scolaire</a:t>
            </a: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Ou à l’inverse </a:t>
            </a:r>
            <a:r>
              <a:rPr lang="fr-FR" b="1" dirty="0" smtClean="0">
                <a:solidFill>
                  <a:schemeClr val="tx1"/>
                </a:solidFill>
                <a:ea typeface="ＭＳ Ｐゴシック" pitchFamily="-110" charset="-128"/>
              </a:rPr>
              <a:t>d’en donner </a:t>
            </a: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auprès des étudiants en difficulté</a:t>
            </a:r>
          </a:p>
          <a:p>
            <a:pPr lvl="1">
              <a:defRPr/>
            </a:pP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En l’aidant également à </a:t>
            </a:r>
            <a:r>
              <a:rPr lang="fr-FR" b="1" dirty="0" smtClean="0">
                <a:solidFill>
                  <a:schemeClr val="tx1"/>
                </a:solidFill>
                <a:ea typeface="ＭＳ Ｐゴシック" pitchFamily="-110" charset="-128"/>
              </a:rPr>
              <a:t>mieux appréhender le quotidien</a:t>
            </a:r>
            <a:r>
              <a:rPr lang="fr-FR" dirty="0" smtClean="0">
                <a:solidFill>
                  <a:schemeClr val="tx1"/>
                </a:solidFill>
                <a:ea typeface="ＭＳ Ｐゴシック" pitchFamily="-110" charset="-128"/>
              </a:rPr>
              <a:t>, les dépenses, les démarches… tout ce qui constitue le quotidien d’un étudiant qui ne vit plus chez ses parents</a:t>
            </a:r>
          </a:p>
        </p:txBody>
      </p:sp>
      <p:sp>
        <p:nvSpPr>
          <p:cNvPr id="1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>
                <a:ea typeface="ＭＳ Ｐゴシック" pitchFamily="-110" charset="-128"/>
              </a:rPr>
              <a:t>Un véritable accompagnateur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age Stadard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14112</TotalTime>
  <Words>1905</Words>
  <Application>Microsoft Office PowerPoint</Application>
  <PresentationFormat>Affichage à l'écran (4:3)</PresentationFormat>
  <Paragraphs>277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Page Stadard</vt:lpstr>
      <vt:lpstr>Diapositive 1</vt:lpstr>
      <vt:lpstr>Diapositive 2</vt:lpstr>
      <vt:lpstr>Un constat réaliste</vt:lpstr>
      <vt:lpstr>Un contexte particulièrement propice</vt:lpstr>
      <vt:lpstr>Des enseignements clé tirés de l’étude</vt:lpstr>
      <vt:lpstr>Des enjeux stratégiques</vt:lpstr>
      <vt:lpstr>Parti pris stratégiques</vt:lpstr>
      <vt:lpstr>Un rôle de facilitateur</vt:lpstr>
      <vt:lpstr>Un véritable accompagnateur</vt:lpstr>
      <vt:lpstr>Un partenaire des meilleurs années</vt:lpstr>
      <vt:lpstr>Une approche dédiée aux parents</vt:lpstr>
      <vt:lpstr>Un besoin de fraîcheur</vt:lpstr>
      <vt:lpstr>Parti pris fonctionnels</vt:lpstr>
      <vt:lpstr>Accentuer la réassurance</vt:lpstr>
      <vt:lpstr>Localisation de la résidence</vt:lpstr>
      <vt:lpstr>Rendre intuitive la recherche d’un logement</vt:lpstr>
      <vt:lpstr>Informer en temps réel de la disponibilité</vt:lpstr>
      <vt:lpstr>Assister l’internaute dans sa recherche d’info</vt:lpstr>
      <vt:lpstr>Accompagner l’utilisateur dans son process décisionnel</vt:lpstr>
      <vt:lpstr>Aider nos prospects à se projeter</vt:lpstr>
      <vt:lpstr>Fédérer l’internaute avant même qu’il ne soit client</vt:lpstr>
      <vt:lpstr>S’appuyer sur des partenaires</vt:lpstr>
      <vt:lpstr>Pourquoi des partenaires ?</vt:lpstr>
      <vt:lpstr>Un partenaire pour les stages</vt:lpstr>
      <vt:lpstr>Un partenaire pour les Jobs étudiants</vt:lpstr>
      <vt:lpstr>Un partenaire pour l’aide scolaire</vt:lpstr>
      <vt:lpstr>Capitaliser sur le réseau</vt:lpstr>
      <vt:lpstr>Développer et cultiver un sentiment d’appartenance</vt:lpstr>
      <vt:lpstr>Un espace membre</vt:lpstr>
      <vt:lpstr>Un évolution de la carte Membre </vt:lpstr>
      <vt:lpstr>Focus technique</vt:lpstr>
      <vt:lpstr>SEO</vt:lpstr>
    </vt:vector>
  </TitlesOfParts>
  <Company>The MarketinGroup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jmancel</dc:creator>
  <cp:lastModifiedBy>vquillier</cp:lastModifiedBy>
  <cp:revision>1400</cp:revision>
  <dcterms:created xsi:type="dcterms:W3CDTF">2010-11-23T21:53:23Z</dcterms:created>
  <dcterms:modified xsi:type="dcterms:W3CDTF">2010-11-24T12:00:39Z</dcterms:modified>
</cp:coreProperties>
</file>