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ags/tag238.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notesSlides/notesSlide7.xml" ContentType="application/vnd.openxmlformats-officedocument.presentationml.notesSlide+xml"/>
  <Override PartName="/ppt/tags/tag192.xml" ContentType="application/vnd.openxmlformats-officedocument.presentationml.tags+xml"/>
  <Override PartName="/ppt/diagrams/layout1.xml" ContentType="application/vnd.openxmlformats-officedocument.drawingml.diagramLayout+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diagrams/colors1.xml" ContentType="application/vnd.openxmlformats-officedocument.drawingml.diagramColors+xml"/>
  <Override PartName="/ppt/tags/tag229.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22.xml" ContentType="application/vnd.openxmlformats-officedocument.presentationml.tags+xml"/>
  <Override PartName="/ppt/tags/tag251.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diagrams/data1.xml" ContentType="application/vnd.openxmlformats-officedocument.drawingml.diagramData+xml"/>
  <Override PartName="/ppt/tags/tag249.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Default Extension="gif" ContentType="image/gif"/>
  <Override PartName="/ppt/tags/tag157.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diagrams/drawing1.xml" ContentType="application/vnd.ms-office.drawingml.diagramDrawing+xml"/>
  <Override PartName="/ppt/tags/tag255.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diagrams/quickStyle1.xml" ContentType="application/vnd.openxmlformats-officedocument.drawingml.diagramStyle+xml"/>
  <Override PartName="/ppt/tags/tag233.xml" ContentType="application/vnd.openxmlformats-officedocument.presentationml.tags+xml"/>
  <Override PartName="/ppt/tags/tag244.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 id="2147485018" r:id="rId3"/>
  </p:sldMasterIdLst>
  <p:notesMasterIdLst>
    <p:notesMasterId r:id="rId44"/>
  </p:notesMasterIdLst>
  <p:handoutMasterIdLst>
    <p:handoutMasterId r:id="rId45"/>
  </p:handoutMasterIdLst>
  <p:sldIdLst>
    <p:sldId id="257" r:id="rId4"/>
    <p:sldId id="610" r:id="rId5"/>
    <p:sldId id="481" r:id="rId6"/>
    <p:sldId id="578" r:id="rId7"/>
    <p:sldId id="557" r:id="rId8"/>
    <p:sldId id="558" r:id="rId9"/>
    <p:sldId id="594" r:id="rId10"/>
    <p:sldId id="595" r:id="rId11"/>
    <p:sldId id="596" r:id="rId12"/>
    <p:sldId id="597" r:id="rId13"/>
    <p:sldId id="561" r:id="rId14"/>
    <p:sldId id="526" r:id="rId15"/>
    <p:sldId id="567" r:id="rId16"/>
    <p:sldId id="569" r:id="rId17"/>
    <p:sldId id="586" r:id="rId18"/>
    <p:sldId id="570" r:id="rId19"/>
    <p:sldId id="527" r:id="rId20"/>
    <p:sldId id="588" r:id="rId21"/>
    <p:sldId id="540" r:id="rId22"/>
    <p:sldId id="554" r:id="rId23"/>
    <p:sldId id="598" r:id="rId24"/>
    <p:sldId id="571" r:id="rId25"/>
    <p:sldId id="529" r:id="rId26"/>
    <p:sldId id="530" r:id="rId27"/>
    <p:sldId id="589" r:id="rId28"/>
    <p:sldId id="536" r:id="rId29"/>
    <p:sldId id="590" r:id="rId30"/>
    <p:sldId id="576" r:id="rId31"/>
    <p:sldId id="532" r:id="rId32"/>
    <p:sldId id="599" r:id="rId33"/>
    <p:sldId id="600" r:id="rId34"/>
    <p:sldId id="601" r:id="rId35"/>
    <p:sldId id="602" r:id="rId36"/>
    <p:sldId id="603" r:id="rId37"/>
    <p:sldId id="604" r:id="rId38"/>
    <p:sldId id="605" r:id="rId39"/>
    <p:sldId id="606" r:id="rId40"/>
    <p:sldId id="607" r:id="rId41"/>
    <p:sldId id="608" r:id="rId42"/>
    <p:sldId id="609" r:id="rId43"/>
  </p:sldIdLst>
  <p:sldSz cx="9144000" cy="6858000" type="screen4x3"/>
  <p:notesSz cx="6648450" cy="9896475"/>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CCCC00"/>
    <a:srgbClr val="404040"/>
    <a:srgbClr val="FF0000"/>
    <a:srgbClr val="FFC000"/>
    <a:srgbClr val="72BFC5"/>
    <a:srgbClr val="00B0F0"/>
    <a:srgbClr val="FF0066"/>
    <a:srgbClr val="D2F7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1083" autoAdjust="0"/>
  </p:normalViewPr>
  <p:slideViewPr>
    <p:cSldViewPr>
      <p:cViewPr varScale="1">
        <p:scale>
          <a:sx n="99" d="100"/>
          <a:sy n="99" d="100"/>
        </p:scale>
        <p:origin x="-1920"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62" d="100"/>
          <a:sy n="62" d="100"/>
        </p:scale>
        <p:origin x="-2868" y="-78"/>
      </p:cViewPr>
      <p:guideLst>
        <p:guide orient="horz" pos="3117"/>
        <p:guide pos="209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B6ED3-DF0A-3E4B-8E99-A97EC87B34D9}" type="doc">
      <dgm:prSet loTypeId="urn:microsoft.com/office/officeart/2005/8/layout/radial6" loCatId="cycle" qsTypeId="urn:microsoft.com/office/officeart/2005/8/quickstyle/simple4" qsCatId="simple" csTypeId="urn:microsoft.com/office/officeart/2005/8/colors/accent0_1" csCatId="mainScheme" phldr="1"/>
      <dgm:spPr/>
      <dgm:t>
        <a:bodyPr/>
        <a:lstStyle/>
        <a:p>
          <a:endParaRPr lang="fr-FR"/>
        </a:p>
      </dgm:t>
    </dgm:pt>
    <dgm:pt modelId="{26B10FE0-A02D-8349-AE54-8900373C7C33}">
      <dgm:prSet phldrT="[Texte]" custT="1"/>
      <dgm:spPr>
        <a:solidFill>
          <a:srgbClr val="CCCC00"/>
        </a:solidFill>
      </dgm:spPr>
      <dgm:t>
        <a:bodyPr lIns="0" tIns="0" rIns="0" bIns="0"/>
        <a:lstStyle/>
        <a:p>
          <a:r>
            <a:rPr lang="fr-FR" sz="2400" b="1" dirty="0" smtClean="0">
              <a:solidFill>
                <a:schemeClr val="bg1"/>
              </a:solidFill>
              <a:latin typeface="Calibri" pitchFamily="34" charset="0"/>
            </a:rPr>
            <a:t>1.</a:t>
          </a:r>
          <a:r>
            <a:rPr lang="fr-FR" sz="1800" b="1" dirty="0" smtClean="0">
              <a:latin typeface="Calibri" pitchFamily="34" charset="0"/>
            </a:rPr>
            <a:t/>
          </a:r>
          <a:br>
            <a:rPr lang="fr-FR" sz="1800" b="1" dirty="0" smtClean="0">
              <a:latin typeface="Calibri" pitchFamily="34" charset="0"/>
            </a:rPr>
          </a:br>
          <a:r>
            <a:rPr lang="fr-FR" sz="1800" b="1" dirty="0" smtClean="0">
              <a:latin typeface="Calibri" pitchFamily="34" charset="0"/>
            </a:rPr>
            <a:t>Technique</a:t>
          </a:r>
          <a:endParaRPr lang="fr-FR" sz="1800" b="1" dirty="0">
            <a:latin typeface="Calibri" pitchFamily="34" charset="0"/>
          </a:endParaRPr>
        </a:p>
      </dgm:t>
    </dgm:pt>
    <dgm:pt modelId="{2F03B565-42A6-A34C-AFE4-9BE31B796481}" type="parTrans" cxnId="{61B46BA7-D544-E34D-B963-174E771AF1FF}">
      <dgm:prSet/>
      <dgm:spPr/>
      <dgm:t>
        <a:bodyPr/>
        <a:lstStyle/>
        <a:p>
          <a:endParaRPr lang="fr-FR">
            <a:latin typeface="Calibri" pitchFamily="34" charset="0"/>
          </a:endParaRPr>
        </a:p>
      </dgm:t>
    </dgm:pt>
    <dgm:pt modelId="{349D5687-2B81-2747-B795-D3CB5B437322}" type="sibTrans" cxnId="{61B46BA7-D544-E34D-B963-174E771AF1FF}">
      <dgm:prSet/>
      <dgm:spPr>
        <a:solidFill>
          <a:schemeClr val="tx1">
            <a:lumMod val="75000"/>
            <a:lumOff val="25000"/>
          </a:schemeClr>
        </a:solidFill>
      </dgm:spPr>
      <dgm:t>
        <a:bodyPr/>
        <a:lstStyle/>
        <a:p>
          <a:endParaRPr lang="fr-FR">
            <a:latin typeface="Calibri" pitchFamily="34" charset="0"/>
          </a:endParaRPr>
        </a:p>
      </dgm:t>
    </dgm:pt>
    <dgm:pt modelId="{A9F56736-3A99-F943-8D25-2F26BD78DBA6}">
      <dgm:prSet phldrT="[Texte]" custT="1"/>
      <dgm:spPr>
        <a:solidFill>
          <a:srgbClr val="CCCC00"/>
        </a:solidFill>
      </dgm:spPr>
      <dgm:t>
        <a:bodyPr/>
        <a:lstStyle/>
        <a:p>
          <a:r>
            <a:rPr lang="fr-FR" sz="2400" b="0" dirty="0" smtClean="0">
              <a:solidFill>
                <a:schemeClr val="bg1"/>
              </a:solidFill>
              <a:latin typeface="Calibri" pitchFamily="34" charset="0"/>
            </a:rPr>
            <a:t>3.</a:t>
          </a:r>
          <a:r>
            <a:rPr lang="fr-FR" sz="2000" b="1" dirty="0" smtClean="0">
              <a:latin typeface="Calibri" pitchFamily="34" charset="0"/>
            </a:rPr>
            <a:t/>
          </a:r>
          <a:br>
            <a:rPr lang="fr-FR" sz="2000" b="1" dirty="0" smtClean="0">
              <a:latin typeface="Calibri" pitchFamily="34" charset="0"/>
            </a:rPr>
          </a:br>
          <a:r>
            <a:rPr lang="fr-FR" sz="1800" b="1" dirty="0" smtClean="0">
              <a:latin typeface="Calibri" pitchFamily="34" charset="0"/>
            </a:rPr>
            <a:t>Popularité</a:t>
          </a:r>
          <a:endParaRPr lang="fr-FR" sz="1800" b="1" dirty="0">
            <a:latin typeface="Calibri" pitchFamily="34" charset="0"/>
          </a:endParaRPr>
        </a:p>
      </dgm:t>
    </dgm:pt>
    <dgm:pt modelId="{4B59342D-7389-084C-BB64-2BAD33086BE6}" type="parTrans" cxnId="{9FCD96B1-76A8-7340-B277-BAF75D0A320F}">
      <dgm:prSet/>
      <dgm:spPr/>
      <dgm:t>
        <a:bodyPr/>
        <a:lstStyle/>
        <a:p>
          <a:endParaRPr lang="fr-FR">
            <a:latin typeface="Calibri" pitchFamily="34" charset="0"/>
          </a:endParaRPr>
        </a:p>
      </dgm:t>
    </dgm:pt>
    <dgm:pt modelId="{4744BCFD-6456-6D41-B8C0-9BC6F6F429E6}" type="sibTrans" cxnId="{9FCD96B1-76A8-7340-B277-BAF75D0A320F}">
      <dgm:prSet/>
      <dgm:spPr>
        <a:solidFill>
          <a:schemeClr val="tx1">
            <a:lumMod val="75000"/>
            <a:lumOff val="25000"/>
          </a:schemeClr>
        </a:solidFill>
      </dgm:spPr>
      <dgm:t>
        <a:bodyPr/>
        <a:lstStyle/>
        <a:p>
          <a:endParaRPr lang="fr-FR">
            <a:latin typeface="Calibri" pitchFamily="34" charset="0"/>
          </a:endParaRPr>
        </a:p>
      </dgm:t>
    </dgm:pt>
    <dgm:pt modelId="{87FC0960-2F49-7F4F-8036-05C86546E0D9}">
      <dgm:prSet phldrT="[Texte]" custT="1"/>
      <dgm:spPr>
        <a:solidFill>
          <a:srgbClr val="CCCC00"/>
        </a:solidFill>
      </dgm:spPr>
      <dgm:t>
        <a:bodyPr/>
        <a:lstStyle/>
        <a:p>
          <a:r>
            <a:rPr lang="fr-FR" sz="2400" dirty="0" smtClean="0">
              <a:solidFill>
                <a:schemeClr val="bg1"/>
              </a:solidFill>
              <a:latin typeface="Calibri" pitchFamily="34" charset="0"/>
            </a:rPr>
            <a:t>2.</a:t>
          </a:r>
          <a:r>
            <a:rPr lang="fr-FR" sz="2000" dirty="0" smtClean="0">
              <a:latin typeface="Calibri" pitchFamily="34" charset="0"/>
            </a:rPr>
            <a:t/>
          </a:r>
          <a:br>
            <a:rPr lang="fr-FR" sz="2000" dirty="0" smtClean="0">
              <a:latin typeface="Calibri" pitchFamily="34" charset="0"/>
            </a:rPr>
          </a:br>
          <a:r>
            <a:rPr lang="fr-FR" sz="1800" b="1" dirty="0" smtClean="0">
              <a:latin typeface="Calibri" pitchFamily="34" charset="0"/>
            </a:rPr>
            <a:t>Lexical</a:t>
          </a:r>
          <a:endParaRPr lang="fr-FR" sz="1800" b="1" dirty="0">
            <a:latin typeface="Calibri" pitchFamily="34" charset="0"/>
          </a:endParaRPr>
        </a:p>
      </dgm:t>
    </dgm:pt>
    <dgm:pt modelId="{8C04E52A-6571-B248-A06C-6C947E6536AD}" type="parTrans" cxnId="{C5246BEF-BFF8-374F-ADC9-4049B62AAF1C}">
      <dgm:prSet/>
      <dgm:spPr/>
      <dgm:t>
        <a:bodyPr/>
        <a:lstStyle/>
        <a:p>
          <a:endParaRPr lang="fr-FR">
            <a:latin typeface="Calibri" pitchFamily="34" charset="0"/>
          </a:endParaRPr>
        </a:p>
      </dgm:t>
    </dgm:pt>
    <dgm:pt modelId="{5EE2667D-B70F-F24A-BAEA-F218C7A1D832}" type="sibTrans" cxnId="{C5246BEF-BFF8-374F-ADC9-4049B62AAF1C}">
      <dgm:prSet/>
      <dgm:spPr>
        <a:solidFill>
          <a:schemeClr val="tx1">
            <a:lumMod val="75000"/>
            <a:lumOff val="25000"/>
          </a:schemeClr>
        </a:solidFill>
      </dgm:spPr>
      <dgm:t>
        <a:bodyPr/>
        <a:lstStyle/>
        <a:p>
          <a:endParaRPr lang="fr-FR">
            <a:latin typeface="Calibri" pitchFamily="34" charset="0"/>
          </a:endParaRPr>
        </a:p>
      </dgm:t>
    </dgm:pt>
    <dgm:pt modelId="{9B843C0E-7ACD-F94F-824E-8DA404782B77}">
      <dgm:prSet phldrT="[Texte]" custT="1"/>
      <dgm:spPr/>
      <dgm:t>
        <a:bodyPr/>
        <a:lstStyle/>
        <a:p>
          <a:r>
            <a:rPr lang="fr-FR" sz="2000" b="1" dirty="0" smtClean="0">
              <a:effectLst/>
              <a:latin typeface="Calibri" pitchFamily="34" charset="0"/>
              <a:cs typeface="Handwriting - Dakota"/>
            </a:rPr>
            <a:t> </a:t>
          </a:r>
          <a:endParaRPr lang="fr-FR" sz="2000" b="1" dirty="0">
            <a:effectLst/>
            <a:latin typeface="Calibri" pitchFamily="34" charset="0"/>
            <a:cs typeface="Handwriting - Dakota"/>
          </a:endParaRPr>
        </a:p>
      </dgm:t>
    </dgm:pt>
    <dgm:pt modelId="{ECCDBD33-781F-1A4E-9325-8D5E15C51D08}" type="sibTrans" cxnId="{238C41B3-AE4B-644A-B954-6C66A189005F}">
      <dgm:prSet/>
      <dgm:spPr/>
      <dgm:t>
        <a:bodyPr/>
        <a:lstStyle/>
        <a:p>
          <a:endParaRPr lang="fr-FR">
            <a:latin typeface="Calibri" pitchFamily="34" charset="0"/>
          </a:endParaRPr>
        </a:p>
      </dgm:t>
    </dgm:pt>
    <dgm:pt modelId="{BC8F198E-2D2E-2844-8772-2007388452FA}" type="parTrans" cxnId="{238C41B3-AE4B-644A-B954-6C66A189005F}">
      <dgm:prSet/>
      <dgm:spPr/>
      <dgm:t>
        <a:bodyPr/>
        <a:lstStyle/>
        <a:p>
          <a:endParaRPr lang="fr-FR">
            <a:latin typeface="Calibri" pitchFamily="34" charset="0"/>
          </a:endParaRPr>
        </a:p>
      </dgm:t>
    </dgm:pt>
    <dgm:pt modelId="{3FCF236E-6825-D84C-9EF8-D4D7D8D728FB}" type="pres">
      <dgm:prSet presAssocID="{3B4B6ED3-DF0A-3E4B-8E99-A97EC87B34D9}" presName="Name0" presStyleCnt="0">
        <dgm:presLayoutVars>
          <dgm:chMax val="1"/>
          <dgm:dir/>
          <dgm:animLvl val="ctr"/>
          <dgm:resizeHandles val="exact"/>
        </dgm:presLayoutVars>
      </dgm:prSet>
      <dgm:spPr/>
      <dgm:t>
        <a:bodyPr/>
        <a:lstStyle/>
        <a:p>
          <a:endParaRPr lang="fr-FR"/>
        </a:p>
      </dgm:t>
    </dgm:pt>
    <dgm:pt modelId="{9B714793-6DA5-1649-AC46-607107AD7CEA}" type="pres">
      <dgm:prSet presAssocID="{9B843C0E-7ACD-F94F-824E-8DA404782B77}" presName="centerShape" presStyleLbl="node0" presStyleIdx="0" presStyleCnt="1" custFlipVert="0" custFlipHor="0" custScaleX="11771" custScaleY="9209" custLinFactNeighborX="6818" custLinFactNeighborY="-56513"/>
      <dgm:spPr>
        <a:prstGeom prst="flowChartSort">
          <a:avLst/>
        </a:prstGeom>
      </dgm:spPr>
      <dgm:t>
        <a:bodyPr/>
        <a:lstStyle/>
        <a:p>
          <a:endParaRPr lang="fr-FR"/>
        </a:p>
      </dgm:t>
    </dgm:pt>
    <dgm:pt modelId="{B6E91D4F-7EA7-4C4F-A41C-94D46D30995A}" type="pres">
      <dgm:prSet presAssocID="{26B10FE0-A02D-8349-AE54-8900373C7C33}" presName="node" presStyleLbl="node1" presStyleIdx="0" presStyleCnt="3" custScaleX="126859" custScaleY="123846">
        <dgm:presLayoutVars>
          <dgm:bulletEnabled val="1"/>
        </dgm:presLayoutVars>
      </dgm:prSet>
      <dgm:spPr/>
      <dgm:t>
        <a:bodyPr/>
        <a:lstStyle/>
        <a:p>
          <a:endParaRPr lang="fr-FR"/>
        </a:p>
      </dgm:t>
    </dgm:pt>
    <dgm:pt modelId="{8A5376F2-E863-1446-AD60-CF8D290EFFFE}" type="pres">
      <dgm:prSet presAssocID="{26B10FE0-A02D-8349-AE54-8900373C7C33}" presName="dummy" presStyleCnt="0"/>
      <dgm:spPr/>
      <dgm:t>
        <a:bodyPr/>
        <a:lstStyle/>
        <a:p>
          <a:endParaRPr lang="fr-FR"/>
        </a:p>
      </dgm:t>
    </dgm:pt>
    <dgm:pt modelId="{F34B21B9-7EBA-7545-9D8D-437CBC549750}" type="pres">
      <dgm:prSet presAssocID="{349D5687-2B81-2747-B795-D3CB5B437322}" presName="sibTrans" presStyleLbl="sibTrans2D1" presStyleIdx="0" presStyleCnt="3"/>
      <dgm:spPr/>
      <dgm:t>
        <a:bodyPr/>
        <a:lstStyle/>
        <a:p>
          <a:endParaRPr lang="fr-FR"/>
        </a:p>
      </dgm:t>
    </dgm:pt>
    <dgm:pt modelId="{3060181B-6B45-9E48-AC88-8C1231129C10}" type="pres">
      <dgm:prSet presAssocID="{A9F56736-3A99-F943-8D25-2F26BD78DBA6}" presName="node" presStyleLbl="node1" presStyleIdx="1" presStyleCnt="3" custScaleX="126859" custScaleY="123846">
        <dgm:presLayoutVars>
          <dgm:bulletEnabled val="1"/>
        </dgm:presLayoutVars>
      </dgm:prSet>
      <dgm:spPr/>
      <dgm:t>
        <a:bodyPr/>
        <a:lstStyle/>
        <a:p>
          <a:endParaRPr lang="fr-FR"/>
        </a:p>
      </dgm:t>
    </dgm:pt>
    <dgm:pt modelId="{C7994206-4070-DA4B-B034-9F8C6B635C63}" type="pres">
      <dgm:prSet presAssocID="{A9F56736-3A99-F943-8D25-2F26BD78DBA6}" presName="dummy" presStyleCnt="0"/>
      <dgm:spPr/>
      <dgm:t>
        <a:bodyPr/>
        <a:lstStyle/>
        <a:p>
          <a:endParaRPr lang="fr-FR"/>
        </a:p>
      </dgm:t>
    </dgm:pt>
    <dgm:pt modelId="{47D1220C-E251-8143-B1F3-3B4D03C9A593}" type="pres">
      <dgm:prSet presAssocID="{4744BCFD-6456-6D41-B8C0-9BC6F6F429E6}" presName="sibTrans" presStyleLbl="sibTrans2D1" presStyleIdx="1" presStyleCnt="3"/>
      <dgm:spPr/>
      <dgm:t>
        <a:bodyPr/>
        <a:lstStyle/>
        <a:p>
          <a:endParaRPr lang="fr-FR"/>
        </a:p>
      </dgm:t>
    </dgm:pt>
    <dgm:pt modelId="{9CFC8C08-A8A4-024F-9760-80636B2859DF}" type="pres">
      <dgm:prSet presAssocID="{87FC0960-2F49-7F4F-8036-05C86546E0D9}" presName="node" presStyleLbl="node1" presStyleIdx="2" presStyleCnt="3" custScaleX="126859" custScaleY="123846">
        <dgm:presLayoutVars>
          <dgm:bulletEnabled val="1"/>
        </dgm:presLayoutVars>
      </dgm:prSet>
      <dgm:spPr/>
      <dgm:t>
        <a:bodyPr/>
        <a:lstStyle/>
        <a:p>
          <a:endParaRPr lang="fr-FR"/>
        </a:p>
      </dgm:t>
    </dgm:pt>
    <dgm:pt modelId="{51F9A2A7-2289-C043-A4E0-796741F2CF9A}" type="pres">
      <dgm:prSet presAssocID="{87FC0960-2F49-7F4F-8036-05C86546E0D9}" presName="dummy" presStyleCnt="0"/>
      <dgm:spPr/>
      <dgm:t>
        <a:bodyPr/>
        <a:lstStyle/>
        <a:p>
          <a:endParaRPr lang="fr-FR"/>
        </a:p>
      </dgm:t>
    </dgm:pt>
    <dgm:pt modelId="{D169244A-8C29-1349-B203-67047A9D1B93}" type="pres">
      <dgm:prSet presAssocID="{5EE2667D-B70F-F24A-BAEA-F218C7A1D832}" presName="sibTrans" presStyleLbl="sibTrans2D1" presStyleIdx="2" presStyleCnt="3"/>
      <dgm:spPr/>
      <dgm:t>
        <a:bodyPr/>
        <a:lstStyle/>
        <a:p>
          <a:endParaRPr lang="fr-FR"/>
        </a:p>
      </dgm:t>
    </dgm:pt>
  </dgm:ptLst>
  <dgm:cxnLst>
    <dgm:cxn modelId="{9FCD96B1-76A8-7340-B277-BAF75D0A320F}" srcId="{9B843C0E-7ACD-F94F-824E-8DA404782B77}" destId="{A9F56736-3A99-F943-8D25-2F26BD78DBA6}" srcOrd="1" destOrd="0" parTransId="{4B59342D-7389-084C-BB64-2BAD33086BE6}" sibTransId="{4744BCFD-6456-6D41-B8C0-9BC6F6F429E6}"/>
    <dgm:cxn modelId="{238C41B3-AE4B-644A-B954-6C66A189005F}" srcId="{3B4B6ED3-DF0A-3E4B-8E99-A97EC87B34D9}" destId="{9B843C0E-7ACD-F94F-824E-8DA404782B77}" srcOrd="0" destOrd="0" parTransId="{BC8F198E-2D2E-2844-8772-2007388452FA}" sibTransId="{ECCDBD33-781F-1A4E-9325-8D5E15C51D08}"/>
    <dgm:cxn modelId="{64B01BD7-1F26-431B-A191-A474344186A7}" type="presOf" srcId="{349D5687-2B81-2747-B795-D3CB5B437322}" destId="{F34B21B9-7EBA-7545-9D8D-437CBC549750}" srcOrd="0" destOrd="0" presId="urn:microsoft.com/office/officeart/2005/8/layout/radial6"/>
    <dgm:cxn modelId="{C0A20CE8-8566-4365-92E3-6C80AE62A6E6}" type="presOf" srcId="{87FC0960-2F49-7F4F-8036-05C86546E0D9}" destId="{9CFC8C08-A8A4-024F-9760-80636B2859DF}" srcOrd="0" destOrd="0" presId="urn:microsoft.com/office/officeart/2005/8/layout/radial6"/>
    <dgm:cxn modelId="{61B46BA7-D544-E34D-B963-174E771AF1FF}" srcId="{9B843C0E-7ACD-F94F-824E-8DA404782B77}" destId="{26B10FE0-A02D-8349-AE54-8900373C7C33}" srcOrd="0" destOrd="0" parTransId="{2F03B565-42A6-A34C-AFE4-9BE31B796481}" sibTransId="{349D5687-2B81-2747-B795-D3CB5B437322}"/>
    <dgm:cxn modelId="{52A1AA8E-4BCE-4C92-A6A0-3A36C43C7148}" type="presOf" srcId="{26B10FE0-A02D-8349-AE54-8900373C7C33}" destId="{B6E91D4F-7EA7-4C4F-A41C-94D46D30995A}" srcOrd="0" destOrd="0" presId="urn:microsoft.com/office/officeart/2005/8/layout/radial6"/>
    <dgm:cxn modelId="{690D6E71-B8D5-45A5-9B09-17277620A9FD}" type="presOf" srcId="{A9F56736-3A99-F943-8D25-2F26BD78DBA6}" destId="{3060181B-6B45-9E48-AC88-8C1231129C10}" srcOrd="0" destOrd="0" presId="urn:microsoft.com/office/officeart/2005/8/layout/radial6"/>
    <dgm:cxn modelId="{7AF54734-568C-4BC8-AC3E-BCD9AEE6AD03}" type="presOf" srcId="{3B4B6ED3-DF0A-3E4B-8E99-A97EC87B34D9}" destId="{3FCF236E-6825-D84C-9EF8-D4D7D8D728FB}" srcOrd="0" destOrd="0" presId="urn:microsoft.com/office/officeart/2005/8/layout/radial6"/>
    <dgm:cxn modelId="{C5246BEF-BFF8-374F-ADC9-4049B62AAF1C}" srcId="{9B843C0E-7ACD-F94F-824E-8DA404782B77}" destId="{87FC0960-2F49-7F4F-8036-05C86546E0D9}" srcOrd="2" destOrd="0" parTransId="{8C04E52A-6571-B248-A06C-6C947E6536AD}" sibTransId="{5EE2667D-B70F-F24A-BAEA-F218C7A1D832}"/>
    <dgm:cxn modelId="{4C6191DD-53B8-47BF-90F0-FB19A76AA533}" type="presOf" srcId="{5EE2667D-B70F-F24A-BAEA-F218C7A1D832}" destId="{D169244A-8C29-1349-B203-67047A9D1B93}" srcOrd="0" destOrd="0" presId="urn:microsoft.com/office/officeart/2005/8/layout/radial6"/>
    <dgm:cxn modelId="{138E147A-EB8A-448C-B9DF-C226F3F799D5}" type="presOf" srcId="{9B843C0E-7ACD-F94F-824E-8DA404782B77}" destId="{9B714793-6DA5-1649-AC46-607107AD7CEA}" srcOrd="0" destOrd="0" presId="urn:microsoft.com/office/officeart/2005/8/layout/radial6"/>
    <dgm:cxn modelId="{E15052E0-CD69-45A0-A177-93B89EB2C4C9}" type="presOf" srcId="{4744BCFD-6456-6D41-B8C0-9BC6F6F429E6}" destId="{47D1220C-E251-8143-B1F3-3B4D03C9A593}" srcOrd="0" destOrd="0" presId="urn:microsoft.com/office/officeart/2005/8/layout/radial6"/>
    <dgm:cxn modelId="{961E3E20-BC8D-438A-84B5-C55BF4358D8D}" type="presParOf" srcId="{3FCF236E-6825-D84C-9EF8-D4D7D8D728FB}" destId="{9B714793-6DA5-1649-AC46-607107AD7CEA}" srcOrd="0" destOrd="0" presId="urn:microsoft.com/office/officeart/2005/8/layout/radial6"/>
    <dgm:cxn modelId="{73C765EA-9B31-4B7F-91B4-C4E810BE589B}" type="presParOf" srcId="{3FCF236E-6825-D84C-9EF8-D4D7D8D728FB}" destId="{B6E91D4F-7EA7-4C4F-A41C-94D46D30995A}" srcOrd="1" destOrd="0" presId="urn:microsoft.com/office/officeart/2005/8/layout/radial6"/>
    <dgm:cxn modelId="{29531690-1A18-4EF9-95B4-C01CFC7F3D78}" type="presParOf" srcId="{3FCF236E-6825-D84C-9EF8-D4D7D8D728FB}" destId="{8A5376F2-E863-1446-AD60-CF8D290EFFFE}" srcOrd="2" destOrd="0" presId="urn:microsoft.com/office/officeart/2005/8/layout/radial6"/>
    <dgm:cxn modelId="{C2B528A0-7BA2-4E50-BC32-55678502161B}" type="presParOf" srcId="{3FCF236E-6825-D84C-9EF8-D4D7D8D728FB}" destId="{F34B21B9-7EBA-7545-9D8D-437CBC549750}" srcOrd="3" destOrd="0" presId="urn:microsoft.com/office/officeart/2005/8/layout/radial6"/>
    <dgm:cxn modelId="{D65225B9-CE34-4E5A-8888-7A63A0D78535}" type="presParOf" srcId="{3FCF236E-6825-D84C-9EF8-D4D7D8D728FB}" destId="{3060181B-6B45-9E48-AC88-8C1231129C10}" srcOrd="4" destOrd="0" presId="urn:microsoft.com/office/officeart/2005/8/layout/radial6"/>
    <dgm:cxn modelId="{36D10C63-47E0-42E4-8384-2B06EA5AA3DE}" type="presParOf" srcId="{3FCF236E-6825-D84C-9EF8-D4D7D8D728FB}" destId="{C7994206-4070-DA4B-B034-9F8C6B635C63}" srcOrd="5" destOrd="0" presId="urn:microsoft.com/office/officeart/2005/8/layout/radial6"/>
    <dgm:cxn modelId="{A79A76AD-0D9A-4A6D-8BFB-91031AE4A505}" type="presParOf" srcId="{3FCF236E-6825-D84C-9EF8-D4D7D8D728FB}" destId="{47D1220C-E251-8143-B1F3-3B4D03C9A593}" srcOrd="6" destOrd="0" presId="urn:microsoft.com/office/officeart/2005/8/layout/radial6"/>
    <dgm:cxn modelId="{2A9BFFD0-5E3F-448C-BD53-79BAFD5FC57B}" type="presParOf" srcId="{3FCF236E-6825-D84C-9EF8-D4D7D8D728FB}" destId="{9CFC8C08-A8A4-024F-9760-80636B2859DF}" srcOrd="7" destOrd="0" presId="urn:microsoft.com/office/officeart/2005/8/layout/radial6"/>
    <dgm:cxn modelId="{E2C5C093-2F95-4B17-8C8F-EB62396A5B2C}" type="presParOf" srcId="{3FCF236E-6825-D84C-9EF8-D4D7D8D728FB}" destId="{51F9A2A7-2289-C043-A4E0-796741F2CF9A}" srcOrd="8" destOrd="0" presId="urn:microsoft.com/office/officeart/2005/8/layout/radial6"/>
    <dgm:cxn modelId="{E5003F99-57A5-42CC-9C21-B9E944CA65A0}" type="presParOf" srcId="{3FCF236E-6825-D84C-9EF8-D4D7D8D728FB}" destId="{D169244A-8C29-1349-B203-67047A9D1B93}" srcOrd="9" destOrd="0" presId="urn:microsoft.com/office/officeart/2005/8/layout/radial6"/>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69244A-8C29-1349-B203-67047A9D1B93}">
      <dsp:nvSpPr>
        <dsp:cNvPr id="0" name=""/>
        <dsp:cNvSpPr/>
      </dsp:nvSpPr>
      <dsp:spPr>
        <a:xfrm>
          <a:off x="1186384" y="629095"/>
          <a:ext cx="3723230" cy="3723230"/>
        </a:xfrm>
        <a:prstGeom prst="blockArc">
          <a:avLst>
            <a:gd name="adj1" fmla="val 9000000"/>
            <a:gd name="adj2" fmla="val 16200000"/>
            <a:gd name="adj3" fmla="val 4642"/>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D1220C-E251-8143-B1F3-3B4D03C9A593}">
      <dsp:nvSpPr>
        <dsp:cNvPr id="0" name=""/>
        <dsp:cNvSpPr/>
      </dsp:nvSpPr>
      <dsp:spPr>
        <a:xfrm>
          <a:off x="1186384" y="629095"/>
          <a:ext cx="3723230" cy="3723230"/>
        </a:xfrm>
        <a:prstGeom prst="blockArc">
          <a:avLst>
            <a:gd name="adj1" fmla="val 1800000"/>
            <a:gd name="adj2" fmla="val 9000000"/>
            <a:gd name="adj3" fmla="val 4642"/>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4B21B9-7EBA-7545-9D8D-437CBC549750}">
      <dsp:nvSpPr>
        <dsp:cNvPr id="0" name=""/>
        <dsp:cNvSpPr/>
      </dsp:nvSpPr>
      <dsp:spPr>
        <a:xfrm>
          <a:off x="1186384" y="629095"/>
          <a:ext cx="3723230" cy="3723230"/>
        </a:xfrm>
        <a:prstGeom prst="blockArc">
          <a:avLst>
            <a:gd name="adj1" fmla="val 16200000"/>
            <a:gd name="adj2" fmla="val 1800000"/>
            <a:gd name="adj3" fmla="val 4642"/>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714793-6DA5-1649-AC46-607107AD7CEA}">
      <dsp:nvSpPr>
        <dsp:cNvPr id="0" name=""/>
        <dsp:cNvSpPr/>
      </dsp:nvSpPr>
      <dsp:spPr>
        <a:xfrm>
          <a:off x="3195051" y="356490"/>
          <a:ext cx="201813" cy="157888"/>
        </a:xfrm>
        <a:prstGeom prst="flowChartSor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effectLst/>
              <a:latin typeface="Calibri" pitchFamily="34" charset="0"/>
              <a:cs typeface="Handwriting - Dakota"/>
            </a:rPr>
            <a:t> </a:t>
          </a:r>
          <a:endParaRPr lang="fr-FR" sz="2000" b="1" kern="1200" dirty="0">
            <a:effectLst/>
            <a:latin typeface="Calibri" pitchFamily="34" charset="0"/>
            <a:cs typeface="Handwriting - Dakota"/>
          </a:endParaRPr>
        </a:p>
      </dsp:txBody>
      <dsp:txXfrm>
        <a:off x="3195051" y="356490"/>
        <a:ext cx="201813" cy="157888"/>
      </dsp:txXfrm>
    </dsp:sp>
    <dsp:sp modelId="{B6E91D4F-7EA7-4C4F-A41C-94D46D30995A}">
      <dsp:nvSpPr>
        <dsp:cNvPr id="0" name=""/>
        <dsp:cNvSpPr/>
      </dsp:nvSpPr>
      <dsp:spPr>
        <a:xfrm>
          <a:off x="2286750" y="-70868"/>
          <a:ext cx="1522498" cy="1486337"/>
        </a:xfrm>
        <a:prstGeom prst="ellipse">
          <a:avLst/>
        </a:prstGeom>
        <a:solidFill>
          <a:srgbClr val="CCCC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bg1"/>
              </a:solidFill>
              <a:latin typeface="Calibri" pitchFamily="34" charset="0"/>
            </a:rPr>
            <a:t>1.</a:t>
          </a:r>
          <a:r>
            <a:rPr lang="fr-FR" sz="1800" b="1" kern="1200" dirty="0" smtClean="0">
              <a:latin typeface="Calibri" pitchFamily="34" charset="0"/>
            </a:rPr>
            <a:t/>
          </a:r>
          <a:br>
            <a:rPr lang="fr-FR" sz="1800" b="1" kern="1200" dirty="0" smtClean="0">
              <a:latin typeface="Calibri" pitchFamily="34" charset="0"/>
            </a:rPr>
          </a:br>
          <a:r>
            <a:rPr lang="fr-FR" sz="1800" b="1" kern="1200" dirty="0" smtClean="0">
              <a:latin typeface="Calibri" pitchFamily="34" charset="0"/>
            </a:rPr>
            <a:t>Technique</a:t>
          </a:r>
          <a:endParaRPr lang="fr-FR" sz="1800" b="1" kern="1200" dirty="0">
            <a:latin typeface="Calibri" pitchFamily="34" charset="0"/>
          </a:endParaRPr>
        </a:p>
      </dsp:txBody>
      <dsp:txXfrm>
        <a:off x="2286750" y="-70868"/>
        <a:ext cx="1522498" cy="1486337"/>
      </dsp:txXfrm>
    </dsp:sp>
    <dsp:sp modelId="{3060181B-6B45-9E48-AC88-8C1231129C10}">
      <dsp:nvSpPr>
        <dsp:cNvPr id="0" name=""/>
        <dsp:cNvSpPr/>
      </dsp:nvSpPr>
      <dsp:spPr>
        <a:xfrm>
          <a:off x="3861539" y="2656746"/>
          <a:ext cx="1522498" cy="1486337"/>
        </a:xfrm>
        <a:prstGeom prst="ellipse">
          <a:avLst/>
        </a:prstGeom>
        <a:solidFill>
          <a:srgbClr val="CCCC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0" kern="1200" dirty="0" smtClean="0">
              <a:solidFill>
                <a:schemeClr val="bg1"/>
              </a:solidFill>
              <a:latin typeface="Calibri" pitchFamily="34" charset="0"/>
            </a:rPr>
            <a:t>3.</a:t>
          </a:r>
          <a:r>
            <a:rPr lang="fr-FR" sz="2000" b="1" kern="1200" dirty="0" smtClean="0">
              <a:latin typeface="Calibri" pitchFamily="34" charset="0"/>
            </a:rPr>
            <a:t/>
          </a:r>
          <a:br>
            <a:rPr lang="fr-FR" sz="2000" b="1" kern="1200" dirty="0" smtClean="0">
              <a:latin typeface="Calibri" pitchFamily="34" charset="0"/>
            </a:rPr>
          </a:br>
          <a:r>
            <a:rPr lang="fr-FR" sz="1800" b="1" kern="1200" dirty="0" smtClean="0">
              <a:latin typeface="Calibri" pitchFamily="34" charset="0"/>
            </a:rPr>
            <a:t>Popularité</a:t>
          </a:r>
          <a:endParaRPr lang="fr-FR" sz="1800" b="1" kern="1200" dirty="0">
            <a:latin typeface="Calibri" pitchFamily="34" charset="0"/>
          </a:endParaRPr>
        </a:p>
      </dsp:txBody>
      <dsp:txXfrm>
        <a:off x="3861539" y="2656746"/>
        <a:ext cx="1522498" cy="1486337"/>
      </dsp:txXfrm>
    </dsp:sp>
    <dsp:sp modelId="{9CFC8C08-A8A4-024F-9760-80636B2859DF}">
      <dsp:nvSpPr>
        <dsp:cNvPr id="0" name=""/>
        <dsp:cNvSpPr/>
      </dsp:nvSpPr>
      <dsp:spPr>
        <a:xfrm>
          <a:off x="711961" y="2656746"/>
          <a:ext cx="1522498" cy="1486337"/>
        </a:xfrm>
        <a:prstGeom prst="ellipse">
          <a:avLst/>
        </a:prstGeom>
        <a:solidFill>
          <a:srgbClr val="CCCC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bg1"/>
              </a:solidFill>
              <a:latin typeface="Calibri" pitchFamily="34" charset="0"/>
            </a:rPr>
            <a:t>2.</a:t>
          </a:r>
          <a:r>
            <a:rPr lang="fr-FR" sz="2000" kern="1200" dirty="0" smtClean="0">
              <a:latin typeface="Calibri" pitchFamily="34" charset="0"/>
            </a:rPr>
            <a:t/>
          </a:r>
          <a:br>
            <a:rPr lang="fr-FR" sz="2000" kern="1200" dirty="0" smtClean="0">
              <a:latin typeface="Calibri" pitchFamily="34" charset="0"/>
            </a:rPr>
          </a:br>
          <a:r>
            <a:rPr lang="fr-FR" sz="1800" b="1" kern="1200" dirty="0" smtClean="0">
              <a:latin typeface="Calibri" pitchFamily="34" charset="0"/>
            </a:rPr>
            <a:t>Lexical</a:t>
          </a:r>
          <a:endParaRPr lang="fr-FR" sz="1800" b="1" kern="1200" dirty="0">
            <a:latin typeface="Calibri" pitchFamily="34" charset="0"/>
          </a:endParaRPr>
        </a:p>
      </dsp:txBody>
      <dsp:txXfrm>
        <a:off x="711961" y="2656746"/>
        <a:ext cx="1522498" cy="148633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1635" cy="493879"/>
          </a:xfrm>
          <a:prstGeom prst="rect">
            <a:avLst/>
          </a:prstGeom>
        </p:spPr>
        <p:txBody>
          <a:bodyPr vert="horz" lIns="91260" tIns="45630" rIns="91260" bIns="45630" rtlCol="0"/>
          <a:lstStyle>
            <a:lvl1pPr algn="l">
              <a:defRPr sz="1300">
                <a:latin typeface="Arial" pitchFamily="34" charset="0"/>
              </a:defRPr>
            </a:lvl1pPr>
          </a:lstStyle>
          <a:p>
            <a:pPr>
              <a:defRPr/>
            </a:pPr>
            <a:endParaRPr lang="fr-FR"/>
          </a:p>
        </p:txBody>
      </p:sp>
      <p:sp>
        <p:nvSpPr>
          <p:cNvPr id="3" name="Espace réservé de la date 2"/>
          <p:cNvSpPr>
            <a:spLocks noGrp="1"/>
          </p:cNvSpPr>
          <p:nvPr>
            <p:ph type="dt" sz="quarter" idx="1"/>
          </p:nvPr>
        </p:nvSpPr>
        <p:spPr>
          <a:xfrm>
            <a:off x="3765749" y="0"/>
            <a:ext cx="2881635" cy="493879"/>
          </a:xfrm>
          <a:prstGeom prst="rect">
            <a:avLst/>
          </a:prstGeom>
        </p:spPr>
        <p:txBody>
          <a:bodyPr vert="horz" lIns="91260" tIns="45630" rIns="91260" bIns="45630" rtlCol="0"/>
          <a:lstStyle>
            <a:lvl1pPr algn="r">
              <a:defRPr sz="1300">
                <a:latin typeface="Arial" pitchFamily="34" charset="0"/>
              </a:defRPr>
            </a:lvl1pPr>
          </a:lstStyle>
          <a:p>
            <a:pPr>
              <a:defRPr/>
            </a:pPr>
            <a:fld id="{7CFA5087-9CC3-451C-8257-93C003BB7A5E}" type="datetimeFigureOut">
              <a:rPr lang="fr-FR"/>
              <a:pPr>
                <a:defRPr/>
              </a:pPr>
              <a:t>30/05/2012</a:t>
            </a:fld>
            <a:endParaRPr lang="fr-FR"/>
          </a:p>
        </p:txBody>
      </p:sp>
      <p:sp>
        <p:nvSpPr>
          <p:cNvPr id="4" name="Espace réservé du pied de page 3"/>
          <p:cNvSpPr>
            <a:spLocks noGrp="1"/>
          </p:cNvSpPr>
          <p:nvPr>
            <p:ph type="ftr" sz="quarter" idx="2"/>
          </p:nvPr>
        </p:nvSpPr>
        <p:spPr>
          <a:xfrm>
            <a:off x="0" y="9400234"/>
            <a:ext cx="2881635" cy="493879"/>
          </a:xfrm>
          <a:prstGeom prst="rect">
            <a:avLst/>
          </a:prstGeom>
        </p:spPr>
        <p:txBody>
          <a:bodyPr vert="horz" lIns="91260" tIns="45630" rIns="91260" bIns="45630" rtlCol="0" anchor="b"/>
          <a:lstStyle>
            <a:lvl1pPr algn="l">
              <a:defRPr sz="1300">
                <a:latin typeface="Arial" pitchFamily="34" charset="0"/>
              </a:defRPr>
            </a:lvl1pPr>
          </a:lstStyle>
          <a:p>
            <a:pPr>
              <a:defRPr/>
            </a:pPr>
            <a:endParaRPr lang="fr-FR"/>
          </a:p>
        </p:txBody>
      </p:sp>
      <p:sp>
        <p:nvSpPr>
          <p:cNvPr id="5" name="Espace réservé du numéro de diapositive 4"/>
          <p:cNvSpPr>
            <a:spLocks noGrp="1"/>
          </p:cNvSpPr>
          <p:nvPr>
            <p:ph type="sldNum" sz="quarter" idx="3"/>
          </p:nvPr>
        </p:nvSpPr>
        <p:spPr>
          <a:xfrm>
            <a:off x="3765749" y="9400234"/>
            <a:ext cx="2881635" cy="493879"/>
          </a:xfrm>
          <a:prstGeom prst="rect">
            <a:avLst/>
          </a:prstGeom>
        </p:spPr>
        <p:txBody>
          <a:bodyPr vert="horz" lIns="91260" tIns="45630" rIns="91260" bIns="45630" rtlCol="0" anchor="b"/>
          <a:lstStyle>
            <a:lvl1pPr algn="r">
              <a:defRPr sz="1300">
                <a:latin typeface="Arial" pitchFamily="34" charset="0"/>
              </a:defRPr>
            </a:lvl1pPr>
          </a:lstStyle>
          <a:p>
            <a:pPr>
              <a:defRPr/>
            </a:pPr>
            <a:fld id="{9ACFFC7C-42EC-402A-A48C-038DAAEFA5F5}"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1635" cy="493879"/>
          </a:xfrm>
          <a:prstGeom prst="rect">
            <a:avLst/>
          </a:prstGeom>
        </p:spPr>
        <p:txBody>
          <a:bodyPr vert="horz" lIns="91260" tIns="45630" rIns="91260" bIns="45630" rtlCol="0"/>
          <a:lstStyle>
            <a:lvl1pPr algn="l" fontAlgn="auto">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idx="1"/>
          </p:nvPr>
        </p:nvSpPr>
        <p:spPr>
          <a:xfrm>
            <a:off x="3765749" y="0"/>
            <a:ext cx="2881635" cy="493879"/>
          </a:xfrm>
          <a:prstGeom prst="rect">
            <a:avLst/>
          </a:prstGeom>
        </p:spPr>
        <p:txBody>
          <a:bodyPr vert="horz" lIns="91260" tIns="45630" rIns="91260" bIns="45630" rtlCol="0"/>
          <a:lstStyle>
            <a:lvl1pPr algn="r" fontAlgn="auto">
              <a:spcBef>
                <a:spcPts val="0"/>
              </a:spcBef>
              <a:spcAft>
                <a:spcPts val="0"/>
              </a:spcAft>
              <a:defRPr sz="1300">
                <a:latin typeface="+mn-lt"/>
              </a:defRPr>
            </a:lvl1pPr>
          </a:lstStyle>
          <a:p>
            <a:pPr>
              <a:defRPr/>
            </a:pPr>
            <a:fld id="{8C3F5F3B-4E66-4F69-87C2-B062E0D5AC20}" type="datetimeFigureOut">
              <a:rPr lang="fr-FR"/>
              <a:pPr>
                <a:defRPr/>
              </a:pPr>
              <a:t>30/05/2012</a:t>
            </a:fld>
            <a:endParaRPr lang="fr-FR"/>
          </a:p>
        </p:txBody>
      </p:sp>
      <p:sp>
        <p:nvSpPr>
          <p:cNvPr id="4" name="Espace réservé de l'image des diapositives 3"/>
          <p:cNvSpPr>
            <a:spLocks noGrp="1" noRot="1" noChangeAspect="1"/>
          </p:cNvSpPr>
          <p:nvPr>
            <p:ph type="sldImg" idx="2"/>
          </p:nvPr>
        </p:nvSpPr>
        <p:spPr>
          <a:xfrm>
            <a:off x="849313" y="741363"/>
            <a:ext cx="4949825" cy="3713162"/>
          </a:xfrm>
          <a:prstGeom prst="rect">
            <a:avLst/>
          </a:prstGeom>
          <a:noFill/>
          <a:ln w="12700">
            <a:solidFill>
              <a:prstClr val="black"/>
            </a:solidFill>
          </a:ln>
        </p:spPr>
        <p:txBody>
          <a:bodyPr vert="horz" lIns="91260" tIns="45630" rIns="91260" bIns="45630" rtlCol="0" anchor="ctr"/>
          <a:lstStyle/>
          <a:p>
            <a:pPr lvl="0"/>
            <a:endParaRPr lang="fr-FR" noProof="0"/>
          </a:p>
        </p:txBody>
      </p:sp>
      <p:sp>
        <p:nvSpPr>
          <p:cNvPr id="5" name="Espace réservé des commentaires 4"/>
          <p:cNvSpPr>
            <a:spLocks noGrp="1"/>
          </p:cNvSpPr>
          <p:nvPr>
            <p:ph type="body" sz="quarter" idx="3"/>
          </p:nvPr>
        </p:nvSpPr>
        <p:spPr>
          <a:xfrm>
            <a:off x="665485" y="4700118"/>
            <a:ext cx="5317480" cy="4454358"/>
          </a:xfrm>
          <a:prstGeom prst="rect">
            <a:avLst/>
          </a:prstGeom>
        </p:spPr>
        <p:txBody>
          <a:bodyPr vert="horz" lIns="91260" tIns="45630" rIns="91260" bIns="4563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00234"/>
            <a:ext cx="2881635" cy="493879"/>
          </a:xfrm>
          <a:prstGeom prst="rect">
            <a:avLst/>
          </a:prstGeom>
        </p:spPr>
        <p:txBody>
          <a:bodyPr vert="horz" lIns="91260" tIns="45630" rIns="91260" bIns="45630" rtlCol="0" anchor="b"/>
          <a:lstStyle>
            <a:lvl1pPr algn="l" fontAlgn="auto">
              <a:spcBef>
                <a:spcPts val="0"/>
              </a:spcBef>
              <a:spcAft>
                <a:spcPts val="0"/>
              </a:spcAft>
              <a:defRPr sz="13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765749" y="9400234"/>
            <a:ext cx="2881635" cy="493879"/>
          </a:xfrm>
          <a:prstGeom prst="rect">
            <a:avLst/>
          </a:prstGeom>
        </p:spPr>
        <p:txBody>
          <a:bodyPr vert="horz" lIns="91260" tIns="45630" rIns="91260" bIns="45630" rtlCol="0" anchor="b"/>
          <a:lstStyle>
            <a:lvl1pPr algn="r" fontAlgn="auto">
              <a:spcBef>
                <a:spcPts val="0"/>
              </a:spcBef>
              <a:spcAft>
                <a:spcPts val="0"/>
              </a:spcAft>
              <a:defRPr sz="1300">
                <a:latin typeface="+mn-lt"/>
              </a:defRPr>
            </a:lvl1pPr>
          </a:lstStyle>
          <a:p>
            <a:pPr>
              <a:defRPr/>
            </a:pPr>
            <a:fld id="{651DCA2B-C9AC-42DD-B4CD-815A472FA5D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0192DD-BFB6-4016-89C3-B5489126E780}" type="slidenum">
              <a:rPr lang="fr-FR" smtClean="0">
                <a:ea typeface="ＭＳ Ｐゴシック"/>
                <a:cs typeface="ＭＳ Ｐゴシック"/>
              </a:rPr>
              <a:pPr fontAlgn="base">
                <a:spcBef>
                  <a:spcPct val="0"/>
                </a:spcBef>
                <a:spcAft>
                  <a:spcPct val="0"/>
                </a:spcAft>
                <a:defRPr/>
              </a:pPr>
              <a:t>1</a:t>
            </a:fld>
            <a:endParaRPr lang="fr-FR" dirty="0" smtClean="0">
              <a:ea typeface="ＭＳ Ｐゴシック"/>
              <a:cs typeface="ＭＳ Ｐゴシック"/>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- 77% = 47,2 millions</a:t>
            </a:r>
          </a:p>
          <a:p>
            <a:r>
              <a:rPr lang="fr-FR" dirty="0" smtClean="0"/>
              <a:t>- </a:t>
            </a:r>
          </a:p>
          <a:p>
            <a:r>
              <a:rPr lang="fr-FR" dirty="0" smtClean="0"/>
              <a:t>- 7,2 heures = </a:t>
            </a:r>
            <a:r>
              <a:rPr lang="fr-FR" baseline="0" dirty="0" smtClean="0"/>
              <a:t>12% du temps passé sur internet</a:t>
            </a:r>
            <a:endParaRPr lang="fr-FR" dirty="0"/>
          </a:p>
        </p:txBody>
      </p:sp>
      <p:sp>
        <p:nvSpPr>
          <p:cNvPr id="4" name="Espace réservé du numéro de diapositive 3"/>
          <p:cNvSpPr>
            <a:spLocks noGrp="1"/>
          </p:cNvSpPr>
          <p:nvPr>
            <p:ph type="sldNum" sz="quarter" idx="10"/>
          </p:nvPr>
        </p:nvSpPr>
        <p:spPr/>
        <p:txBody>
          <a:bodyPr/>
          <a:lstStyle/>
          <a:p>
            <a:pPr>
              <a:defRPr/>
            </a:pPr>
            <a:fld id="{90D5379D-F85C-4686-A2E5-8E1B6DD52BD8}" type="slidenum">
              <a:rPr lang="fr-FR" smtClean="0"/>
              <a:pPr>
                <a:defRPr/>
              </a:pPr>
              <a:t>36</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51DCA2B-C9AC-42DD-B4CD-815A472FA5D9}" type="slidenum">
              <a:rPr lang="fr-FR" smtClean="0"/>
              <a:pPr>
                <a:defRPr/>
              </a:pPr>
              <a:t>39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0D5379D-F85C-4686-A2E5-8E1B6DD52BD8}" type="slidenum">
              <a:rPr lang="fr-FR" smtClean="0"/>
              <a:pPr>
                <a:defRPr/>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FR" dirty="0" smtClean="0"/>
              <a:t> La campagne actuellement en place est intéressante, car elle vous permet de générer du trafic qualifié. </a:t>
            </a:r>
          </a:p>
          <a:p>
            <a:pPr>
              <a:buFontTx/>
              <a:buChar char="-"/>
            </a:pPr>
            <a:r>
              <a:rPr lang="fr-FR" baseline="0" dirty="0" smtClean="0"/>
              <a:t> </a:t>
            </a:r>
            <a:r>
              <a:rPr lang="fr-FR" dirty="0" smtClean="0"/>
              <a:t>Cependant pour être encore plus efficace, elle pourrait être optimisée …</a:t>
            </a:r>
          </a:p>
          <a:p>
            <a:endParaRPr lang="fr-FR" dirty="0"/>
          </a:p>
        </p:txBody>
      </p:sp>
      <p:sp>
        <p:nvSpPr>
          <p:cNvPr id="4" name="Espace réservé du numéro de diapositive 3"/>
          <p:cNvSpPr>
            <a:spLocks noGrp="1"/>
          </p:cNvSpPr>
          <p:nvPr>
            <p:ph type="sldNum" sz="quarter" idx="10"/>
          </p:nvPr>
        </p:nvSpPr>
        <p:spPr/>
        <p:txBody>
          <a:bodyPr/>
          <a:lstStyle/>
          <a:p>
            <a:pPr>
              <a:defRPr/>
            </a:pPr>
            <a:fld id="{651DCA2B-C9AC-42DD-B4CD-815A472FA5D9}" type="slidenum">
              <a:rPr lang="fr-FR" smtClean="0"/>
              <a:pPr>
                <a:defRPr/>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51DCA2B-C9AC-42DD-B4CD-815A472FA5D9}" type="slidenum">
              <a:rPr lang="fr-FR" smtClean="0"/>
              <a:pPr>
                <a:defRPr/>
              </a:pPr>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51DCA2B-C9AC-42DD-B4CD-815A472FA5D9}" type="slidenum">
              <a:rPr lang="fr-FR" smtClean="0"/>
              <a:pPr>
                <a:defRPr/>
              </a:pPr>
              <a:t>16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- 77% = 47,2 millions</a:t>
            </a:r>
          </a:p>
          <a:p>
            <a:r>
              <a:rPr lang="fr-FR" dirty="0" smtClean="0"/>
              <a:t>- </a:t>
            </a:r>
          </a:p>
          <a:p>
            <a:r>
              <a:rPr lang="fr-FR" dirty="0" smtClean="0"/>
              <a:t>- 7,2 heures = </a:t>
            </a:r>
            <a:r>
              <a:rPr lang="fr-FR" baseline="0" dirty="0" smtClean="0"/>
              <a:t>12% du temps passé sur internet</a:t>
            </a:r>
            <a:endParaRPr lang="fr-FR" dirty="0"/>
          </a:p>
        </p:txBody>
      </p:sp>
      <p:sp>
        <p:nvSpPr>
          <p:cNvPr id="4" name="Espace réservé du numéro de diapositive 3"/>
          <p:cNvSpPr>
            <a:spLocks noGrp="1"/>
          </p:cNvSpPr>
          <p:nvPr>
            <p:ph type="sldNum" sz="quarter" idx="10"/>
          </p:nvPr>
        </p:nvSpPr>
        <p:spPr/>
        <p:txBody>
          <a:bodyPr/>
          <a:lstStyle/>
          <a:p>
            <a:pPr>
              <a:defRPr/>
            </a:pPr>
            <a:fld id="{90D5379D-F85C-4686-A2E5-8E1B6DD52BD8}" type="slidenum">
              <a:rPr lang="fr-FR" smtClean="0"/>
              <a:pPr>
                <a:defRPr/>
              </a:pPr>
              <a:t>18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51DCA2B-C9AC-42DD-B4CD-815A472FA5D9}" type="slidenum">
              <a:rPr lang="fr-FR" smtClean="0"/>
              <a:pPr>
                <a:defRPr/>
              </a:pPr>
              <a:t>22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51DCA2B-C9AC-42DD-B4CD-815A472FA5D9}" type="slidenum">
              <a:rPr lang="fr-FR" smtClean="0"/>
              <a:pPr>
                <a:defRPr/>
              </a:pPr>
              <a:t>28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0D5379D-F85C-4686-A2E5-8E1B6DD52BD8}" type="slidenum">
              <a:rPr lang="fr-FR" smtClean="0"/>
              <a:pPr>
                <a:defRPr/>
              </a:pPr>
              <a:t>30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3" name="Rectangle 5"/>
          <p:cNvSpPr>
            <a:spLocks noChangeArrowheads="1"/>
          </p:cNvSpPr>
          <p:nvPr/>
        </p:nvSpPr>
        <p:spPr bwMode="auto">
          <a:xfrm>
            <a:off x="0" y="0"/>
            <a:ext cx="9144000" cy="6858000"/>
          </a:xfrm>
          <a:prstGeom prst="rect">
            <a:avLst/>
          </a:prstGeom>
          <a:gradFill rotWithShape="1">
            <a:gsLst>
              <a:gs pos="0">
                <a:srgbClr val="3D505A">
                  <a:gamma/>
                  <a:shade val="72941"/>
                  <a:invGamma/>
                </a:srgbClr>
              </a:gs>
              <a:gs pos="100000">
                <a:srgbClr val="3D505A"/>
              </a:gs>
            </a:gsLst>
            <a:lin ang="2700000" scaled="1"/>
          </a:gradFill>
          <a:ln w="9525">
            <a:noFill/>
            <a:miter lim="800000"/>
            <a:headEnd/>
            <a:tailEnd/>
          </a:ln>
        </p:spPr>
        <p:txBody>
          <a:bodyPr wrap="none" anchor="ctr"/>
          <a:lstStyle/>
          <a:p>
            <a:pPr eaLnBrk="0" fontAlgn="auto" hangingPunct="0">
              <a:spcBef>
                <a:spcPts val="0"/>
              </a:spcBef>
              <a:spcAft>
                <a:spcPts val="0"/>
              </a:spcAft>
              <a:defRPr/>
            </a:pPr>
            <a:endParaRPr lang="fr-FR" sz="1100">
              <a:latin typeface="+mn-lt"/>
            </a:endParaRPr>
          </a:p>
        </p:txBody>
      </p:sp>
      <p:pic>
        <p:nvPicPr>
          <p:cNvPr id="4" name="Picture 44" descr="shadow-1"/>
          <p:cNvPicPr>
            <a:picLocks noChangeAspect="1" noChangeArrowheads="1"/>
          </p:cNvPicPr>
          <p:nvPr/>
        </p:nvPicPr>
        <p:blipFill>
          <a:blip r:embed="rId2" cstate="print">
            <a:lum bright="6000"/>
          </a:blip>
          <a:srcRect/>
          <a:stretch>
            <a:fillRect/>
          </a:stretch>
        </p:blipFill>
        <p:spPr bwMode="auto">
          <a:xfrm>
            <a:off x="6877050" y="2781300"/>
            <a:ext cx="1439863" cy="1439863"/>
          </a:xfrm>
          <a:prstGeom prst="rect">
            <a:avLst/>
          </a:prstGeom>
          <a:noFill/>
          <a:ln w="9525">
            <a:noFill/>
            <a:miter lim="800000"/>
            <a:headEnd/>
            <a:tailEnd/>
          </a:ln>
        </p:spPr>
      </p:pic>
      <p:grpSp>
        <p:nvGrpSpPr>
          <p:cNvPr id="5" name="Group 13"/>
          <p:cNvGrpSpPr>
            <a:grpSpLocks/>
          </p:cNvGrpSpPr>
          <p:nvPr/>
        </p:nvGrpSpPr>
        <p:grpSpPr bwMode="auto">
          <a:xfrm>
            <a:off x="3059113" y="-26988"/>
            <a:ext cx="6084887" cy="3240088"/>
            <a:chOff x="1927" y="-17"/>
            <a:chExt cx="3833" cy="2041"/>
          </a:xfrm>
        </p:grpSpPr>
        <p:pic>
          <p:nvPicPr>
            <p:cNvPr id="6" name="Picture 32" descr="shadow-1"/>
            <p:cNvPicPr>
              <a:picLocks noChangeAspect="1" noChangeArrowheads="1"/>
            </p:cNvPicPr>
            <p:nvPr/>
          </p:nvPicPr>
          <p:blipFill>
            <a:blip r:embed="rId2" cstate="print">
              <a:lum bright="6000"/>
            </a:blip>
            <a:srcRect/>
            <a:stretch>
              <a:fillRect/>
            </a:stretch>
          </p:blipFill>
          <p:spPr bwMode="auto">
            <a:xfrm>
              <a:off x="2517" y="1117"/>
              <a:ext cx="907" cy="907"/>
            </a:xfrm>
            <a:prstGeom prst="rect">
              <a:avLst/>
            </a:prstGeom>
            <a:noFill/>
            <a:ln w="9525">
              <a:noFill/>
              <a:miter lim="800000"/>
              <a:headEnd/>
              <a:tailEnd/>
            </a:ln>
          </p:spPr>
        </p:pic>
        <p:pic>
          <p:nvPicPr>
            <p:cNvPr id="7" name="Picture 34" descr="shadow-1"/>
            <p:cNvPicPr>
              <a:picLocks noChangeAspect="1" noChangeArrowheads="1"/>
            </p:cNvPicPr>
            <p:nvPr/>
          </p:nvPicPr>
          <p:blipFill>
            <a:blip r:embed="rId2" cstate="print">
              <a:lum bright="6000"/>
            </a:blip>
            <a:srcRect/>
            <a:stretch>
              <a:fillRect/>
            </a:stretch>
          </p:blipFill>
          <p:spPr bwMode="auto">
            <a:xfrm>
              <a:off x="1927" y="482"/>
              <a:ext cx="907" cy="907"/>
            </a:xfrm>
            <a:prstGeom prst="rect">
              <a:avLst/>
            </a:prstGeom>
            <a:noFill/>
            <a:ln w="9525">
              <a:noFill/>
              <a:miter lim="800000"/>
              <a:headEnd/>
              <a:tailEnd/>
            </a:ln>
          </p:spPr>
        </p:pic>
        <p:pic>
          <p:nvPicPr>
            <p:cNvPr id="8" name="Picture 35" descr="shadow-1"/>
            <p:cNvPicPr>
              <a:picLocks noChangeAspect="1" noChangeArrowheads="1"/>
            </p:cNvPicPr>
            <p:nvPr/>
          </p:nvPicPr>
          <p:blipFill>
            <a:blip r:embed="rId2" cstate="print">
              <a:lum bright="12000"/>
            </a:blip>
            <a:srcRect t="11908" r="22491"/>
            <a:stretch>
              <a:fillRect/>
            </a:stretch>
          </p:blipFill>
          <p:spPr bwMode="auto">
            <a:xfrm>
              <a:off x="5057" y="-17"/>
              <a:ext cx="703" cy="799"/>
            </a:xfrm>
            <a:prstGeom prst="rect">
              <a:avLst/>
            </a:prstGeom>
            <a:noFill/>
            <a:ln w="9525">
              <a:noFill/>
              <a:miter lim="800000"/>
              <a:headEnd/>
              <a:tailEnd/>
            </a:ln>
          </p:spPr>
        </p:pic>
        <p:pic>
          <p:nvPicPr>
            <p:cNvPr id="9" name="Picture 36" descr="shadow-1"/>
            <p:cNvPicPr>
              <a:picLocks noChangeAspect="1" noChangeArrowheads="1"/>
            </p:cNvPicPr>
            <p:nvPr/>
          </p:nvPicPr>
          <p:blipFill>
            <a:blip r:embed="rId2" cstate="print">
              <a:lum bright="12000"/>
            </a:blip>
            <a:srcRect t="11908"/>
            <a:stretch>
              <a:fillRect/>
            </a:stretch>
          </p:blipFill>
          <p:spPr bwMode="auto">
            <a:xfrm>
              <a:off x="3787" y="-17"/>
              <a:ext cx="907" cy="799"/>
            </a:xfrm>
            <a:prstGeom prst="rect">
              <a:avLst/>
            </a:prstGeom>
            <a:noFill/>
            <a:ln w="9525">
              <a:noFill/>
              <a:miter lim="800000"/>
              <a:headEnd/>
              <a:tailEnd/>
            </a:ln>
          </p:spPr>
        </p:pic>
        <p:pic>
          <p:nvPicPr>
            <p:cNvPr id="10" name="Picture 37" descr="shadow-1"/>
            <p:cNvPicPr>
              <a:picLocks noChangeAspect="1" noChangeArrowheads="1"/>
            </p:cNvPicPr>
            <p:nvPr/>
          </p:nvPicPr>
          <p:blipFill>
            <a:blip r:embed="rId2" cstate="print">
              <a:lum bright="12000"/>
            </a:blip>
            <a:srcRect t="11908"/>
            <a:stretch>
              <a:fillRect/>
            </a:stretch>
          </p:blipFill>
          <p:spPr bwMode="auto">
            <a:xfrm>
              <a:off x="2562" y="-17"/>
              <a:ext cx="907" cy="799"/>
            </a:xfrm>
            <a:prstGeom prst="rect">
              <a:avLst/>
            </a:prstGeom>
            <a:noFill/>
            <a:ln w="9525">
              <a:noFill/>
              <a:miter lim="800000"/>
              <a:headEnd/>
              <a:tailEnd/>
            </a:ln>
          </p:spPr>
        </p:pic>
        <p:pic>
          <p:nvPicPr>
            <p:cNvPr id="11" name="Picture 38" descr="shadow-1"/>
            <p:cNvPicPr>
              <a:picLocks noChangeAspect="1" noChangeArrowheads="1"/>
            </p:cNvPicPr>
            <p:nvPr/>
          </p:nvPicPr>
          <p:blipFill>
            <a:blip r:embed="rId2" cstate="print">
              <a:lum bright="6000"/>
            </a:blip>
            <a:srcRect/>
            <a:stretch>
              <a:fillRect/>
            </a:stretch>
          </p:blipFill>
          <p:spPr bwMode="auto">
            <a:xfrm>
              <a:off x="3152" y="482"/>
              <a:ext cx="907" cy="907"/>
            </a:xfrm>
            <a:prstGeom prst="rect">
              <a:avLst/>
            </a:prstGeom>
            <a:noFill/>
            <a:ln w="9525">
              <a:noFill/>
              <a:miter lim="800000"/>
              <a:headEnd/>
              <a:tailEnd/>
            </a:ln>
          </p:spPr>
        </p:pic>
        <p:pic>
          <p:nvPicPr>
            <p:cNvPr id="12" name="Picture 39" descr="shadow-1"/>
            <p:cNvPicPr>
              <a:picLocks noChangeAspect="1" noChangeArrowheads="1"/>
            </p:cNvPicPr>
            <p:nvPr/>
          </p:nvPicPr>
          <p:blipFill>
            <a:blip r:embed="rId2" cstate="print">
              <a:lum bright="12000"/>
            </a:blip>
            <a:srcRect/>
            <a:stretch>
              <a:fillRect/>
            </a:stretch>
          </p:blipFill>
          <p:spPr bwMode="auto">
            <a:xfrm>
              <a:off x="4377" y="482"/>
              <a:ext cx="907" cy="907"/>
            </a:xfrm>
            <a:prstGeom prst="rect">
              <a:avLst/>
            </a:prstGeom>
            <a:noFill/>
            <a:ln w="9525">
              <a:noFill/>
              <a:miter lim="800000"/>
              <a:headEnd/>
              <a:tailEnd/>
            </a:ln>
          </p:spPr>
        </p:pic>
        <p:pic>
          <p:nvPicPr>
            <p:cNvPr id="13" name="Picture 40" descr="shadow-1"/>
            <p:cNvPicPr>
              <a:picLocks noChangeAspect="1" noChangeArrowheads="1"/>
            </p:cNvPicPr>
            <p:nvPr/>
          </p:nvPicPr>
          <p:blipFill>
            <a:blip r:embed="rId2" cstate="print">
              <a:lum bright="6000"/>
            </a:blip>
            <a:srcRect/>
            <a:stretch>
              <a:fillRect/>
            </a:stretch>
          </p:blipFill>
          <p:spPr bwMode="auto">
            <a:xfrm>
              <a:off x="3742" y="1072"/>
              <a:ext cx="907" cy="907"/>
            </a:xfrm>
            <a:prstGeom prst="rect">
              <a:avLst/>
            </a:prstGeom>
            <a:noFill/>
            <a:ln w="9525">
              <a:noFill/>
              <a:miter lim="800000"/>
              <a:headEnd/>
              <a:tailEnd/>
            </a:ln>
          </p:spPr>
        </p:pic>
        <p:pic>
          <p:nvPicPr>
            <p:cNvPr id="14" name="Picture 42" descr="shadow-1"/>
            <p:cNvPicPr>
              <a:picLocks noChangeAspect="1" noChangeArrowheads="1"/>
            </p:cNvPicPr>
            <p:nvPr/>
          </p:nvPicPr>
          <p:blipFill>
            <a:blip r:embed="rId2" cstate="print">
              <a:lum bright="6000"/>
            </a:blip>
            <a:srcRect t="-13010" r="22491"/>
            <a:stretch>
              <a:fillRect/>
            </a:stretch>
          </p:blipFill>
          <p:spPr bwMode="auto">
            <a:xfrm>
              <a:off x="5057" y="981"/>
              <a:ext cx="703" cy="1025"/>
            </a:xfrm>
            <a:prstGeom prst="rect">
              <a:avLst/>
            </a:prstGeom>
            <a:noFill/>
            <a:ln w="9525">
              <a:noFill/>
              <a:miter lim="800000"/>
              <a:headEnd/>
              <a:tailEnd/>
            </a:ln>
          </p:spPr>
        </p:pic>
      </p:grpSp>
      <p:pic>
        <p:nvPicPr>
          <p:cNvPr id="15" name="Picture 6" descr="alcatel"/>
          <p:cNvPicPr>
            <a:picLocks noChangeAspect="1" noChangeArrowheads="1"/>
          </p:cNvPicPr>
          <p:nvPr/>
        </p:nvPicPr>
        <p:blipFill>
          <a:blip r:embed="rId3" cstate="print"/>
          <a:srcRect/>
          <a:stretch>
            <a:fillRect/>
          </a:stretch>
        </p:blipFill>
        <p:spPr bwMode="auto">
          <a:xfrm>
            <a:off x="8167688" y="1943100"/>
            <a:ext cx="971550" cy="965200"/>
          </a:xfrm>
          <a:prstGeom prst="rect">
            <a:avLst/>
          </a:prstGeom>
          <a:noFill/>
          <a:ln w="9525">
            <a:noFill/>
            <a:miter lim="800000"/>
            <a:headEnd/>
            <a:tailEnd/>
          </a:ln>
        </p:spPr>
      </p:pic>
      <p:pic>
        <p:nvPicPr>
          <p:cNvPr id="16" name="Picture 7" descr="klix"/>
          <p:cNvPicPr>
            <a:picLocks noChangeAspect="1" noChangeArrowheads="1"/>
          </p:cNvPicPr>
          <p:nvPr/>
        </p:nvPicPr>
        <p:blipFill>
          <a:blip r:embed="rId4" cstate="print"/>
          <a:srcRect/>
          <a:stretch>
            <a:fillRect/>
          </a:stretch>
        </p:blipFill>
        <p:spPr bwMode="auto">
          <a:xfrm>
            <a:off x="7194550" y="977900"/>
            <a:ext cx="971550" cy="957263"/>
          </a:xfrm>
          <a:prstGeom prst="rect">
            <a:avLst/>
          </a:prstGeom>
          <a:noFill/>
          <a:ln w="9525">
            <a:noFill/>
            <a:miter lim="800000"/>
            <a:headEnd/>
            <a:tailEnd/>
          </a:ln>
        </p:spPr>
      </p:pic>
      <p:pic>
        <p:nvPicPr>
          <p:cNvPr id="17" name="Picture 8" descr="Sans-titre-1"/>
          <p:cNvPicPr>
            <a:picLocks noChangeAspect="1" noChangeArrowheads="1"/>
          </p:cNvPicPr>
          <p:nvPr/>
        </p:nvPicPr>
        <p:blipFill>
          <a:blip r:embed="rId5" cstate="print"/>
          <a:srcRect/>
          <a:stretch>
            <a:fillRect/>
          </a:stretch>
        </p:blipFill>
        <p:spPr bwMode="auto">
          <a:xfrm>
            <a:off x="3289300" y="971550"/>
            <a:ext cx="971550" cy="971550"/>
          </a:xfrm>
          <a:prstGeom prst="rect">
            <a:avLst/>
          </a:prstGeom>
          <a:noFill/>
          <a:ln w="9525">
            <a:noFill/>
            <a:miter lim="800000"/>
            <a:headEnd/>
            <a:tailEnd/>
          </a:ln>
        </p:spPr>
      </p:pic>
      <p:pic>
        <p:nvPicPr>
          <p:cNvPr id="18" name="Picture 9" descr="enchanteur"/>
          <p:cNvPicPr>
            <a:picLocks noChangeAspect="1" noChangeArrowheads="1"/>
          </p:cNvPicPr>
          <p:nvPr/>
        </p:nvPicPr>
        <p:blipFill>
          <a:blip r:embed="rId6" cstate="print"/>
          <a:srcRect/>
          <a:stretch>
            <a:fillRect/>
          </a:stretch>
        </p:blipFill>
        <p:spPr bwMode="auto">
          <a:xfrm>
            <a:off x="5238750" y="977900"/>
            <a:ext cx="971550" cy="971550"/>
          </a:xfrm>
          <a:prstGeom prst="rect">
            <a:avLst/>
          </a:prstGeom>
          <a:noFill/>
          <a:ln w="9525">
            <a:noFill/>
            <a:miter lim="800000"/>
            <a:headEnd/>
            <a:tailEnd/>
          </a:ln>
        </p:spPr>
      </p:pic>
      <p:pic>
        <p:nvPicPr>
          <p:cNvPr id="19" name="Picture 10" descr="cyclevital"/>
          <p:cNvPicPr>
            <a:picLocks noChangeAspect="1" noChangeArrowheads="1"/>
          </p:cNvPicPr>
          <p:nvPr/>
        </p:nvPicPr>
        <p:blipFill>
          <a:blip r:embed="rId7" cstate="print"/>
          <a:srcRect/>
          <a:stretch>
            <a:fillRect/>
          </a:stretch>
        </p:blipFill>
        <p:spPr bwMode="auto">
          <a:xfrm>
            <a:off x="4267200" y="0"/>
            <a:ext cx="971550" cy="971550"/>
          </a:xfrm>
          <a:prstGeom prst="rect">
            <a:avLst/>
          </a:prstGeom>
          <a:noFill/>
          <a:ln w="9525">
            <a:noFill/>
            <a:miter lim="800000"/>
            <a:headEnd/>
            <a:tailEnd/>
          </a:ln>
        </p:spPr>
      </p:pic>
      <p:pic>
        <p:nvPicPr>
          <p:cNvPr id="20" name="Picture 11" descr="ford"/>
          <p:cNvPicPr>
            <a:picLocks noChangeAspect="1" noChangeArrowheads="1"/>
          </p:cNvPicPr>
          <p:nvPr/>
        </p:nvPicPr>
        <p:blipFill>
          <a:blip r:embed="rId8" cstate="print"/>
          <a:srcRect/>
          <a:stretch>
            <a:fillRect/>
          </a:stretch>
        </p:blipFill>
        <p:spPr bwMode="auto">
          <a:xfrm>
            <a:off x="8170863" y="0"/>
            <a:ext cx="971550" cy="971550"/>
          </a:xfrm>
          <a:prstGeom prst="rect">
            <a:avLst/>
          </a:prstGeom>
          <a:noFill/>
          <a:ln w="9525">
            <a:noFill/>
            <a:miter lim="800000"/>
            <a:headEnd/>
            <a:tailEnd/>
          </a:ln>
        </p:spPr>
      </p:pic>
      <p:pic>
        <p:nvPicPr>
          <p:cNvPr id="21" name="Picture 12" descr="GFM"/>
          <p:cNvPicPr>
            <a:picLocks noChangeAspect="1" noChangeArrowheads="1"/>
          </p:cNvPicPr>
          <p:nvPr/>
        </p:nvPicPr>
        <p:blipFill>
          <a:blip r:embed="rId9" cstate="print"/>
          <a:srcRect/>
          <a:stretch>
            <a:fillRect/>
          </a:stretch>
        </p:blipFill>
        <p:spPr bwMode="auto">
          <a:xfrm>
            <a:off x="7188200" y="2927350"/>
            <a:ext cx="971550" cy="971550"/>
          </a:xfrm>
          <a:prstGeom prst="rect">
            <a:avLst/>
          </a:prstGeom>
          <a:noFill/>
          <a:ln w="9525">
            <a:noFill/>
            <a:miter lim="800000"/>
            <a:headEnd/>
            <a:tailEnd/>
          </a:ln>
        </p:spPr>
      </p:pic>
      <p:pic>
        <p:nvPicPr>
          <p:cNvPr id="22" name="Picture 13" descr="crossknowledge"/>
          <p:cNvPicPr>
            <a:picLocks noChangeAspect="1" noChangeArrowheads="1"/>
          </p:cNvPicPr>
          <p:nvPr/>
        </p:nvPicPr>
        <p:blipFill>
          <a:blip r:embed="rId10" cstate="print"/>
          <a:srcRect/>
          <a:stretch>
            <a:fillRect/>
          </a:stretch>
        </p:blipFill>
        <p:spPr bwMode="auto">
          <a:xfrm>
            <a:off x="6216650" y="0"/>
            <a:ext cx="971550" cy="971550"/>
          </a:xfrm>
          <a:prstGeom prst="rect">
            <a:avLst/>
          </a:prstGeom>
          <a:noFill/>
          <a:ln w="9525">
            <a:noFill/>
            <a:miter lim="800000"/>
            <a:headEnd/>
            <a:tailEnd/>
          </a:ln>
        </p:spPr>
      </p:pic>
      <p:pic>
        <p:nvPicPr>
          <p:cNvPr id="23" name="Picture 14" descr="epson"/>
          <p:cNvPicPr>
            <a:picLocks noChangeAspect="1" noChangeArrowheads="1"/>
          </p:cNvPicPr>
          <p:nvPr/>
        </p:nvPicPr>
        <p:blipFill>
          <a:blip r:embed="rId11" cstate="print"/>
          <a:srcRect/>
          <a:stretch>
            <a:fillRect/>
          </a:stretch>
        </p:blipFill>
        <p:spPr bwMode="auto">
          <a:xfrm>
            <a:off x="6216650" y="1955800"/>
            <a:ext cx="971550" cy="971550"/>
          </a:xfrm>
          <a:prstGeom prst="rect">
            <a:avLst/>
          </a:prstGeom>
          <a:noFill/>
          <a:ln w="9525">
            <a:noFill/>
            <a:miter lim="800000"/>
            <a:headEnd/>
            <a:tailEnd/>
          </a:ln>
        </p:spPr>
      </p:pic>
      <p:pic>
        <p:nvPicPr>
          <p:cNvPr id="24" name="Picture 15" descr="kryss"/>
          <p:cNvPicPr>
            <a:picLocks noChangeAspect="1" noChangeArrowheads="1"/>
          </p:cNvPicPr>
          <p:nvPr/>
        </p:nvPicPr>
        <p:blipFill>
          <a:blip r:embed="rId12" cstate="print"/>
          <a:srcRect/>
          <a:stretch>
            <a:fillRect/>
          </a:stretch>
        </p:blipFill>
        <p:spPr bwMode="auto">
          <a:xfrm>
            <a:off x="4260850" y="1955800"/>
            <a:ext cx="971550" cy="971550"/>
          </a:xfrm>
          <a:prstGeom prst="rect">
            <a:avLst/>
          </a:prstGeom>
          <a:noFill/>
          <a:ln w="9525">
            <a:noFill/>
            <a:miter lim="800000"/>
            <a:headEnd/>
            <a:tailEnd/>
          </a:ln>
        </p:spPr>
      </p:pic>
      <p:sp>
        <p:nvSpPr>
          <p:cNvPr id="25" name="Rectangle 5"/>
          <p:cNvSpPr>
            <a:spLocks noChangeArrowheads="1"/>
          </p:cNvSpPr>
          <p:nvPr/>
        </p:nvSpPr>
        <p:spPr bwMode="auto">
          <a:xfrm>
            <a:off x="0" y="5103813"/>
            <a:ext cx="9144000" cy="1754187"/>
          </a:xfrm>
          <a:prstGeom prst="rect">
            <a:avLst/>
          </a:prstGeom>
          <a:gradFill rotWithShape="1">
            <a:gsLst>
              <a:gs pos="0">
                <a:srgbClr val="3D505A">
                  <a:gamma/>
                  <a:shade val="72941"/>
                  <a:invGamma/>
                </a:srgbClr>
              </a:gs>
              <a:gs pos="100000">
                <a:srgbClr val="3D505A"/>
              </a:gs>
            </a:gsLst>
            <a:lin ang="5400000" scaled="1"/>
          </a:gradFill>
          <a:ln w="9525">
            <a:noFill/>
            <a:miter lim="800000"/>
            <a:headEnd/>
            <a:tailEnd/>
          </a:ln>
        </p:spPr>
        <p:txBody>
          <a:bodyPr wrap="none" anchor="ctr"/>
          <a:lstStyle/>
          <a:p>
            <a:pPr eaLnBrk="0" fontAlgn="auto" hangingPunct="0">
              <a:spcBef>
                <a:spcPts val="0"/>
              </a:spcBef>
              <a:spcAft>
                <a:spcPts val="0"/>
              </a:spcAft>
              <a:defRPr/>
            </a:pPr>
            <a:endParaRPr lang="fr-FR" sz="1100">
              <a:latin typeface="+mn-lt"/>
            </a:endParaRPr>
          </a:p>
        </p:txBody>
      </p:sp>
      <p:pic>
        <p:nvPicPr>
          <p:cNvPr id="26" name="Picture 38" descr="lEnchanteur-gris"/>
          <p:cNvPicPr>
            <a:picLocks noChangeAspect="1" noChangeArrowheads="1"/>
          </p:cNvPicPr>
          <p:nvPr/>
        </p:nvPicPr>
        <p:blipFill>
          <a:blip r:embed="rId13" cstate="print"/>
          <a:srcRect/>
          <a:stretch>
            <a:fillRect/>
          </a:stretch>
        </p:blipFill>
        <p:spPr bwMode="auto">
          <a:xfrm>
            <a:off x="0" y="3671888"/>
            <a:ext cx="5659438" cy="2471737"/>
          </a:xfrm>
          <a:prstGeom prst="rect">
            <a:avLst/>
          </a:prstGeom>
          <a:noFill/>
          <a:ln w="9525">
            <a:noFill/>
            <a:miter lim="800000"/>
            <a:headEnd/>
            <a:tailEnd/>
          </a:ln>
        </p:spPr>
      </p:pic>
      <p:sp>
        <p:nvSpPr>
          <p:cNvPr id="203784" name="Rectangle 3"/>
          <p:cNvSpPr>
            <a:spLocks noGrp="1" noChangeArrowheads="1"/>
          </p:cNvSpPr>
          <p:nvPr>
            <p:ph type="ctrTitle"/>
          </p:nvPr>
        </p:nvSpPr>
        <p:spPr>
          <a:xfrm>
            <a:off x="5032375" y="5105400"/>
            <a:ext cx="4111625" cy="698500"/>
          </a:xfrm>
        </p:spPr>
        <p:txBody>
          <a:bodyPr anchor="t"/>
          <a:lstStyle>
            <a:lvl1pPr>
              <a:defRPr sz="1200" smtClean="0"/>
            </a:lvl1pPr>
          </a:lstStyle>
          <a:p>
            <a:r>
              <a:rPr lang="fr-FR" smtClean="0"/>
              <a:t>Cliquez pour modifier le style du titre</a:t>
            </a:r>
          </a:p>
        </p:txBody>
      </p:sp>
    </p:spTree>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sldNum" sz="quarter" idx="10"/>
          </p:nvPr>
        </p:nvSpPr>
        <p:spPr>
          <a:xfrm>
            <a:off x="8588375" y="5540375"/>
            <a:ext cx="568325" cy="252413"/>
          </a:xfrm>
        </p:spPr>
        <p:txBody>
          <a:bodyPr/>
          <a:lstStyle>
            <a:lvl1pPr>
              <a:defRPr/>
            </a:lvl1pPr>
          </a:lstStyle>
          <a:p>
            <a:pPr>
              <a:defRPr/>
            </a:pPr>
            <a:fld id="{B25CF3B8-C87B-4BE0-A51B-170A23668FDA}" type="slidenum">
              <a:rPr lang="fr-FR"/>
              <a:pPr>
                <a:defRPr/>
              </a:pPr>
              <a:t>‹N°›</a:t>
            </a:fld>
            <a:endParaRPr lang="fr-FR"/>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sldNum" sz="quarter" idx="10"/>
          </p:nvPr>
        </p:nvSpPr>
        <p:spPr>
          <a:xfrm>
            <a:off x="8588375" y="5540375"/>
            <a:ext cx="568325" cy="252413"/>
          </a:xfrm>
        </p:spPr>
        <p:txBody>
          <a:bodyPr/>
          <a:lstStyle>
            <a:lvl1pPr>
              <a:defRPr/>
            </a:lvl1pPr>
          </a:lstStyle>
          <a:p>
            <a:pPr>
              <a:defRPr/>
            </a:pPr>
            <a:fld id="{B50C6B6E-1905-443C-BE3D-37BE7A941963}" type="slidenum">
              <a:rPr lang="fr-FR"/>
              <a:pPr>
                <a:defRPr/>
              </a:pPr>
              <a:t>‹N°›</a:t>
            </a:fld>
            <a:endParaRPr lang="fr-FR"/>
          </a:p>
        </p:txBody>
      </p:sp>
    </p:spTree>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6"/>
            <a:ext cx="8229600" cy="5340369"/>
          </a:xfrm>
          <a:prstGeom prst="rect">
            <a:avLst/>
          </a:prstGeom>
        </p:spPr>
        <p:txBody>
          <a:bodyPr/>
          <a:lstStyle>
            <a:lvl1pPr>
              <a:spcBef>
                <a:spcPts val="600"/>
              </a:spcBef>
              <a:spcAft>
                <a:spcPts val="600"/>
              </a:spcAft>
              <a:defRPr b="0">
                <a:latin typeface="Calibri" pitchFamily="34" charset="0"/>
              </a:defRPr>
            </a:lvl1pPr>
            <a:lvl2pPr>
              <a:spcBef>
                <a:spcPts val="600"/>
              </a:spcBef>
              <a:spcAft>
                <a:spcPts val="600"/>
              </a:spcAft>
              <a:defRPr>
                <a:latin typeface="Calibri" pitchFamily="34" charset="0"/>
              </a:defRPr>
            </a:lvl2pPr>
            <a:lvl3pPr>
              <a:spcBef>
                <a:spcPts val="600"/>
              </a:spcBef>
              <a:spcAft>
                <a:spcPts val="600"/>
              </a:spcAft>
              <a:buFont typeface="Wingdings" pitchFamily="2" charset="2"/>
              <a:buChar char="Ø"/>
              <a:defRPr sz="1400">
                <a:latin typeface="Calibri" pitchFamily="34" charset="0"/>
              </a:defRPr>
            </a:lvl3pPr>
            <a:lvl4pPr>
              <a:spcBef>
                <a:spcPts val="600"/>
              </a:spcBef>
              <a:spcAft>
                <a:spcPts val="600"/>
              </a:spcAft>
              <a:defRPr sz="1200">
                <a:latin typeface="Calibri" pitchFamily="34" charset="0"/>
              </a:defRPr>
            </a:lvl4pPr>
            <a:lvl5pPr>
              <a:spcBef>
                <a:spcPts val="600"/>
              </a:spcBef>
              <a:spcAft>
                <a:spcPts val="600"/>
              </a:spcAft>
              <a:defRPr sz="1100">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Rectangle 3"/>
          <p:cNvSpPr>
            <a:spLocks noGrp="1" noChangeArrowheads="1"/>
          </p:cNvSpPr>
          <p:nvPr>
            <p:ph type="title"/>
          </p:nvPr>
        </p:nvSpPr>
        <p:spPr bwMode="auto">
          <a:xfrm>
            <a:off x="0" y="0"/>
            <a:ext cx="9144000" cy="457200"/>
          </a:xfrm>
          <a:prstGeom prst="rect">
            <a:avLst/>
          </a:prstGeom>
          <a:noFill/>
          <a:ln w="9525" algn="ctr">
            <a:noFill/>
            <a:miter lim="800000"/>
            <a:headEnd/>
            <a:tailEnd/>
          </a:ln>
        </p:spPr>
        <p:txBody>
          <a:bodyPr vert="horz" wrap="square" lIns="91440" tIns="45720" rIns="180000" bIns="45720" numCol="1" anchor="ctr" anchorCtr="0" compatLnSpc="1">
            <a:prstTxWarp prst="textNoShape">
              <a:avLst/>
            </a:prstTxWarp>
          </a:bodyPr>
          <a:lstStyle>
            <a:lvl1pPr algn="l">
              <a:defRPr>
                <a:solidFill>
                  <a:schemeClr val="tx1"/>
                </a:solidFill>
                <a:latin typeface="Georgia" pitchFamily="18" charset="0"/>
              </a:defRPr>
            </a:lvl1pPr>
          </a:lstStyle>
          <a:p>
            <a:pPr lvl="0"/>
            <a:r>
              <a:rPr lang="fr-FR" dirty="0" smtClean="0"/>
              <a:t>Cliquez et modifiez le titre</a:t>
            </a:r>
          </a:p>
        </p:txBody>
      </p:sp>
      <p:cxnSp>
        <p:nvCxnSpPr>
          <p:cNvPr id="7" name="Connecteur droit 6"/>
          <p:cNvCxnSpPr/>
          <p:nvPr userDrawn="1"/>
        </p:nvCxnSpPr>
        <p:spPr>
          <a:xfrm>
            <a:off x="0" y="476672"/>
            <a:ext cx="9144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a:prstGeom prst="rect">
            <a:avLst/>
          </a:prstGeom>
        </p:spPr>
        <p:txBody>
          <a:bodyPr anchor="t"/>
          <a:lstStyle>
            <a:lvl1pPr algn="l">
              <a:defRPr sz="4000" b="1" cap="all">
                <a:latin typeface="Calibri"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sldNum" sz="quarter" idx="10"/>
          </p:nvPr>
        </p:nvSpPr>
        <p:spPr>
          <a:xfrm>
            <a:off x="8588377" y="5540376"/>
            <a:ext cx="568325" cy="252413"/>
          </a:xfrm>
        </p:spPr>
        <p:txBody>
          <a:bodyPr/>
          <a:lstStyle>
            <a:lvl1pPr>
              <a:defRPr/>
            </a:lvl1pPr>
          </a:lstStyle>
          <a:p>
            <a:pPr>
              <a:defRPr/>
            </a:pPr>
            <a:fld id="{8BEA1B92-CCAF-46D0-8A10-3AB6A62E2745}" type="slidenum">
              <a:rPr lang="fr-FR"/>
              <a:pPr>
                <a:defRPr/>
              </a:pPr>
              <a:t>‹N°›</a:t>
            </a:fld>
            <a:endParaRPr lang="fr-FR"/>
          </a:p>
        </p:txBody>
      </p:sp>
    </p:spTree>
  </p:cSld>
  <p:clrMapOvr>
    <a:masterClrMapping/>
  </p:clrMapOvr>
  <p:transition>
    <p:cover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xfrm>
            <a:off x="8588377" y="5540376"/>
            <a:ext cx="568325" cy="252413"/>
          </a:xfrm>
        </p:spPr>
        <p:txBody>
          <a:bodyPr/>
          <a:lstStyle>
            <a:lvl1pPr>
              <a:defRPr/>
            </a:lvl1pPr>
          </a:lstStyle>
          <a:p>
            <a:pPr>
              <a:defRPr/>
            </a:pPr>
            <a:fld id="{45F0E875-1A90-4899-A76E-29BB3CC6DEDE}" type="slidenum">
              <a:rPr lang="fr-FR"/>
              <a:pPr>
                <a:defRPr/>
              </a:pPr>
              <a:t>‹N°›</a:t>
            </a:fld>
            <a:endParaRPr lang="fr-FR"/>
          </a:p>
        </p:txBody>
      </p:sp>
    </p:spTree>
  </p:cSld>
  <p:clrMapOvr>
    <a:masterClrMapping/>
  </p:clrMapOvr>
  <p:transition>
    <p:cover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xfrm>
            <a:off x="8588377" y="5540376"/>
            <a:ext cx="568325" cy="252413"/>
          </a:xfrm>
        </p:spPr>
        <p:txBody>
          <a:bodyPr/>
          <a:lstStyle>
            <a:lvl1pPr>
              <a:defRPr/>
            </a:lvl1pPr>
          </a:lstStyle>
          <a:p>
            <a:pPr>
              <a:defRPr/>
            </a:pPr>
            <a:fld id="{F9304CFE-4D26-4EAA-9607-09FC653F1E87}" type="slidenum">
              <a:rPr lang="fr-FR"/>
              <a:pPr>
                <a:defRPr/>
              </a:pPr>
              <a:t>‹N°›</a:t>
            </a:fld>
            <a:endParaRPr lang="fr-FR"/>
          </a:p>
        </p:txBody>
      </p:sp>
    </p:spTree>
  </p:cSld>
  <p:clrMapOvr>
    <a:masterClrMapping/>
  </p:clrMapOvr>
  <p:transition>
    <p:cover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143000"/>
          </a:xfrm>
          <a:prstGeom prst="rect">
            <a:avLst/>
          </a:prstGeom>
        </p:spPr>
        <p:txBody>
          <a:bodyPr/>
          <a:lstStyle/>
          <a:p>
            <a:r>
              <a:rPr lang="fr-FR" smtClean="0"/>
              <a:t>Cliquez pour modifier le style du titre</a:t>
            </a:r>
            <a:endParaRPr lang="fr-FR"/>
          </a:p>
        </p:txBody>
      </p:sp>
      <p:sp>
        <p:nvSpPr>
          <p:cNvPr id="3" name="Rectangle 2"/>
          <p:cNvSpPr>
            <a:spLocks noGrp="1" noChangeArrowheads="1"/>
          </p:cNvSpPr>
          <p:nvPr>
            <p:ph type="sldNum" sz="quarter" idx="10"/>
          </p:nvPr>
        </p:nvSpPr>
        <p:spPr>
          <a:xfrm>
            <a:off x="8588377" y="5540376"/>
            <a:ext cx="568325" cy="252413"/>
          </a:xfrm>
        </p:spPr>
        <p:txBody>
          <a:bodyPr/>
          <a:lstStyle>
            <a:lvl1pPr>
              <a:defRPr/>
            </a:lvl1pPr>
          </a:lstStyle>
          <a:p>
            <a:pPr>
              <a:defRPr/>
            </a:pPr>
            <a:fld id="{B3391B60-70E4-45F0-B216-5B9EE5F0CBC0}" type="slidenum">
              <a:rPr lang="fr-FR"/>
              <a:pPr>
                <a:defRPr/>
              </a:pPr>
              <a:t>‹N°›</a:t>
            </a:fld>
            <a:endParaRPr lang="fr-FR"/>
          </a:p>
        </p:txBody>
      </p:sp>
    </p:spTree>
  </p:cSld>
  <p:clrMapOvr>
    <a:masterClrMapping/>
  </p:clrMapOvr>
  <p:transition>
    <p:cover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Rectangle 5"/>
          <p:cNvSpPr/>
          <p:nvPr userDrawn="1"/>
        </p:nvSpPr>
        <p:spPr>
          <a:xfrm>
            <a:off x="0" y="6093296"/>
            <a:ext cx="9144000"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49"/>
            <a:ext cx="3008313" cy="1162051"/>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xfrm>
            <a:off x="8588377" y="5540376"/>
            <a:ext cx="568325" cy="252413"/>
          </a:xfrm>
        </p:spPr>
        <p:txBody>
          <a:bodyPr/>
          <a:lstStyle>
            <a:lvl1pPr>
              <a:defRPr/>
            </a:lvl1pPr>
          </a:lstStyle>
          <a:p>
            <a:pPr>
              <a:defRPr/>
            </a:pPr>
            <a:fld id="{EFBAEA8F-14DD-43F7-AA63-95A540BC553F}" type="slidenum">
              <a:rPr lang="fr-FR"/>
              <a:pPr>
                <a:defRPr/>
              </a:pPr>
              <a:t>‹N°›</a:t>
            </a:fld>
            <a:endParaRPr lang="fr-FR"/>
          </a:p>
        </p:txBody>
      </p:sp>
    </p:spTree>
  </p:cSld>
  <p:clrMapOvr>
    <a:masterClrMapping/>
  </p:clrMapOvr>
  <p:transition>
    <p:cover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xfrm>
            <a:off x="8588377" y="5540376"/>
            <a:ext cx="568325" cy="252413"/>
          </a:xfrm>
        </p:spPr>
        <p:txBody>
          <a:bodyPr/>
          <a:lstStyle>
            <a:lvl1pPr>
              <a:defRPr/>
            </a:lvl1pPr>
          </a:lstStyle>
          <a:p>
            <a:pPr>
              <a:defRPr/>
            </a:pPr>
            <a:fld id="{106654B2-B517-41D1-93CA-9AA611C9F503}" type="slidenum">
              <a:rPr lang="fr-FR"/>
              <a:pPr>
                <a:defRPr/>
              </a:pPr>
              <a:t>‹N°›</a:t>
            </a:fld>
            <a:endParaRPr lang="fr-FR"/>
          </a:p>
        </p:txBody>
      </p:sp>
    </p:spTree>
  </p:cSld>
  <p:clrMapOvr>
    <a:masterClrMapping/>
  </p:clrMapOvr>
  <p:transition>
    <p:cover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340369"/>
          </a:xfrm>
          <a:prstGeom prst="rect">
            <a:avLst/>
          </a:prstGeom>
        </p:spPr>
        <p:txBody>
          <a:bodyPr/>
          <a:lstStyle>
            <a:lvl1pPr>
              <a:spcBef>
                <a:spcPts val="600"/>
              </a:spcBef>
              <a:spcAft>
                <a:spcPts val="600"/>
              </a:spcAft>
              <a:defRPr b="0">
                <a:latin typeface="Calibri" pitchFamily="34" charset="0"/>
              </a:defRPr>
            </a:lvl1pPr>
            <a:lvl2pPr>
              <a:spcBef>
                <a:spcPts val="600"/>
              </a:spcBef>
              <a:spcAft>
                <a:spcPts val="600"/>
              </a:spcAft>
              <a:defRPr>
                <a:latin typeface="Calibri" pitchFamily="34" charset="0"/>
              </a:defRPr>
            </a:lvl2pPr>
            <a:lvl3pPr>
              <a:spcBef>
                <a:spcPts val="600"/>
              </a:spcBef>
              <a:spcAft>
                <a:spcPts val="600"/>
              </a:spcAft>
              <a:buFont typeface="Wingdings" pitchFamily="2" charset="2"/>
              <a:buChar char="Ø"/>
              <a:defRPr sz="1400">
                <a:latin typeface="Calibri" pitchFamily="34" charset="0"/>
              </a:defRPr>
            </a:lvl3pPr>
            <a:lvl4pPr>
              <a:spcBef>
                <a:spcPts val="600"/>
              </a:spcBef>
              <a:spcAft>
                <a:spcPts val="600"/>
              </a:spcAft>
              <a:defRPr sz="1200">
                <a:latin typeface="Calibri" pitchFamily="34" charset="0"/>
              </a:defRPr>
            </a:lvl4pPr>
            <a:lvl5pPr>
              <a:spcBef>
                <a:spcPts val="600"/>
              </a:spcBef>
              <a:spcAft>
                <a:spcPts val="600"/>
              </a:spcAft>
              <a:defRPr sz="1100">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3"/>
          <p:cNvSpPr>
            <a:spLocks noGrp="1" noChangeArrowheads="1"/>
          </p:cNvSpPr>
          <p:nvPr>
            <p:ph type="title"/>
          </p:nvPr>
        </p:nvSpPr>
        <p:spPr bwMode="auto">
          <a:xfrm>
            <a:off x="0" y="0"/>
            <a:ext cx="9144000" cy="457200"/>
          </a:xfrm>
          <a:prstGeom prst="rect">
            <a:avLst/>
          </a:prstGeom>
          <a:noFill/>
          <a:ln w="9525" algn="ctr">
            <a:noFill/>
            <a:miter lim="800000"/>
            <a:headEnd/>
            <a:tailEnd/>
          </a:ln>
        </p:spPr>
        <p:txBody>
          <a:bodyPr vert="horz" wrap="square" lIns="91440" tIns="45720" rIns="180000" bIns="45720" numCol="1" anchor="ctr" anchorCtr="0" compatLnSpc="1">
            <a:prstTxWarp prst="textNoShape">
              <a:avLst/>
            </a:prstTxWarp>
          </a:bodyPr>
          <a:lstStyle>
            <a:lvl1pPr algn="l">
              <a:defRPr>
                <a:solidFill>
                  <a:schemeClr val="tx1">
                    <a:lumMod val="75000"/>
                    <a:lumOff val="25000"/>
                  </a:schemeClr>
                </a:solidFill>
                <a:latin typeface="Helvetica" pitchFamily="34" charset="0"/>
              </a:defRPr>
            </a:lvl1pPr>
          </a:lstStyle>
          <a:p>
            <a:pPr lvl="0"/>
            <a:r>
              <a:rPr lang="fr-FR" dirty="0" smtClean="0"/>
              <a:t>Cliquez et modifiez le titre</a:t>
            </a:r>
          </a:p>
        </p:txBody>
      </p:sp>
      <p:cxnSp>
        <p:nvCxnSpPr>
          <p:cNvPr id="6" name="Connecteur droit 5"/>
          <p:cNvCxnSpPr/>
          <p:nvPr userDrawn="1"/>
        </p:nvCxnSpPr>
        <p:spPr>
          <a:xfrm>
            <a:off x="0" y="476672"/>
            <a:ext cx="9144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1"/>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sldNum" sz="quarter" idx="10"/>
          </p:nvPr>
        </p:nvSpPr>
        <p:spPr>
          <a:xfrm>
            <a:off x="8588377" y="5540376"/>
            <a:ext cx="568325" cy="252413"/>
          </a:xfrm>
        </p:spPr>
        <p:txBody>
          <a:bodyPr/>
          <a:lstStyle>
            <a:lvl1pPr>
              <a:defRPr/>
            </a:lvl1pPr>
          </a:lstStyle>
          <a:p>
            <a:pPr>
              <a:defRPr/>
            </a:pPr>
            <a:fld id="{F5C9507A-3D8E-47D9-ADB7-0F0314F416E4}" type="slidenum">
              <a:rPr lang="fr-FR"/>
              <a:pPr>
                <a:defRPr/>
              </a:pPr>
              <a:t>‹N°›</a:t>
            </a:fld>
            <a:endParaRPr lang="fr-FR"/>
          </a:p>
        </p:txBody>
      </p:sp>
    </p:spTree>
  </p:cSld>
  <p:clrMapOvr>
    <a:masterClrMapping/>
  </p:clrMapOvr>
  <p:transition>
    <p:cover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sldNum" sz="quarter" idx="10"/>
          </p:nvPr>
        </p:nvSpPr>
        <p:spPr>
          <a:xfrm>
            <a:off x="8588377" y="5540376"/>
            <a:ext cx="568325" cy="252413"/>
          </a:xfrm>
        </p:spPr>
        <p:txBody>
          <a:bodyPr/>
          <a:lstStyle>
            <a:lvl1pPr>
              <a:defRPr/>
            </a:lvl1pPr>
          </a:lstStyle>
          <a:p>
            <a:pPr>
              <a:defRPr/>
            </a:pPr>
            <a:fld id="{6DC7006B-9A5E-4C6C-A33B-ABBAB2AA00EB}" type="slidenum">
              <a:rPr lang="fr-FR"/>
              <a:pPr>
                <a:defRPr/>
              </a:pPr>
              <a:t>‹N°›</a:t>
            </a:fld>
            <a:endParaRPr lang="fr-FR"/>
          </a:p>
        </p:txBody>
      </p:sp>
    </p:spTree>
  </p:cSld>
  <p:clrMapOvr>
    <a:masterClrMapping/>
  </p:clrMapOvr>
  <p:transition>
    <p:cover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551656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fld id="{AD63E8BB-0B31-491C-9CE8-C6055BEC7BDF}" type="datetime1">
              <a:rPr lang="fr-FR"/>
              <a:pPr>
                <a:defRPr/>
              </a:pPr>
              <a:t>30/05/2012</a:t>
            </a:fld>
            <a:endParaRPr lang="fr-FR" dirty="0"/>
          </a:p>
        </p:txBody>
      </p:sp>
      <p:sp>
        <p:nvSpPr>
          <p:cNvPr id="5" name="Espace réservé du pied de page 4"/>
          <p:cNvSpPr>
            <a:spLocks noGrp="1"/>
          </p:cNvSpPr>
          <p:nvPr>
            <p:ph type="ftr" sz="quarter" idx="11"/>
          </p:nvPr>
        </p:nvSpPr>
        <p:spPr>
          <a:xfrm>
            <a:off x="3124201" y="6391276"/>
            <a:ext cx="5343525" cy="466725"/>
          </a:xfrm>
          <a:prstGeom prst="rect">
            <a:avLst/>
          </a:prstGeom>
        </p:spPr>
        <p:txBody>
          <a:bodyPr/>
          <a:lstStyle>
            <a:lvl1pPr>
              <a:defRPr>
                <a:latin typeface="Arial" charset="0"/>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7DAF3AE-D184-48A0-959A-9FEF26C755F1}" type="slidenum">
              <a:rPr lang="fr-FR"/>
              <a:pPr>
                <a:defRPr/>
              </a:pPr>
              <a:t>‹N°›</a:t>
            </a:fld>
            <a:endParaRPr lang="fr-FR"/>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atin typeface="Calibri"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sldNum" sz="quarter" idx="10"/>
          </p:nvPr>
        </p:nvSpPr>
        <p:spPr>
          <a:xfrm>
            <a:off x="8588375" y="5540375"/>
            <a:ext cx="568325" cy="252413"/>
          </a:xfrm>
        </p:spPr>
        <p:txBody>
          <a:bodyPr/>
          <a:lstStyle>
            <a:lvl1pPr>
              <a:defRPr/>
            </a:lvl1pPr>
          </a:lstStyle>
          <a:p>
            <a:pPr>
              <a:defRPr/>
            </a:pPr>
            <a:fld id="{37FFD2BC-60A0-4D7E-A084-991C12300CC7}" type="slidenum">
              <a:rPr lang="fr-FR"/>
              <a:pPr>
                <a:defRPr/>
              </a:pPr>
              <a:t>‹N°›</a:t>
            </a:fld>
            <a:endParaRPr lang="fr-FR"/>
          </a:p>
        </p:txBody>
      </p:sp>
    </p:spTree>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xfrm>
            <a:off x="8588375" y="5540375"/>
            <a:ext cx="568325" cy="252413"/>
          </a:xfrm>
        </p:spPr>
        <p:txBody>
          <a:bodyPr/>
          <a:lstStyle>
            <a:lvl1pPr>
              <a:defRPr/>
            </a:lvl1pPr>
          </a:lstStyle>
          <a:p>
            <a:pPr>
              <a:defRPr/>
            </a:pPr>
            <a:fld id="{AF1480E0-5398-4106-B70A-85242BBAB7CC}" type="slidenum">
              <a:rPr lang="fr-FR"/>
              <a:pPr>
                <a:defRPr/>
              </a:pPr>
              <a:t>‹N°›</a:t>
            </a:fld>
            <a:endParaRPr lang="fr-FR"/>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xfrm>
            <a:off x="8588375" y="5540375"/>
            <a:ext cx="568325" cy="252413"/>
          </a:xfrm>
        </p:spPr>
        <p:txBody>
          <a:bodyPr/>
          <a:lstStyle>
            <a:lvl1pPr>
              <a:defRPr/>
            </a:lvl1pPr>
          </a:lstStyle>
          <a:p>
            <a:pPr>
              <a:defRPr/>
            </a:pPr>
            <a:fld id="{F300D36A-86B9-4520-8081-BBC8269268DF}" type="slidenum">
              <a:rPr lang="fr-FR"/>
              <a:pPr>
                <a:defRPr/>
              </a:pPr>
              <a:t>‹N°›</a:t>
            </a:fld>
            <a:endParaRPr lang="fr-FR"/>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Rectangle 2"/>
          <p:cNvSpPr>
            <a:spLocks noGrp="1" noChangeArrowheads="1"/>
          </p:cNvSpPr>
          <p:nvPr>
            <p:ph type="sldNum" sz="quarter" idx="10"/>
          </p:nvPr>
        </p:nvSpPr>
        <p:spPr>
          <a:xfrm>
            <a:off x="8588375" y="5540375"/>
            <a:ext cx="568325" cy="252413"/>
          </a:xfrm>
        </p:spPr>
        <p:txBody>
          <a:bodyPr/>
          <a:lstStyle>
            <a:lvl1pPr>
              <a:defRPr/>
            </a:lvl1pPr>
          </a:lstStyle>
          <a:p>
            <a:pPr>
              <a:defRPr/>
            </a:pPr>
            <a:fld id="{0E6D8109-F3FC-45C4-92E4-A374F29E71D8}" type="slidenum">
              <a:rPr lang="fr-FR"/>
              <a:pPr>
                <a:defRPr/>
              </a:pPr>
              <a:t>‹N°›</a:t>
            </a:fld>
            <a:endParaRPr lang="fr-FR"/>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a:xfrm>
            <a:off x="8588375" y="5540375"/>
            <a:ext cx="568325" cy="252413"/>
          </a:xfrm>
        </p:spPr>
        <p:txBody>
          <a:bodyPr/>
          <a:lstStyle>
            <a:lvl1pPr>
              <a:defRPr/>
            </a:lvl1pPr>
          </a:lstStyle>
          <a:p>
            <a:pPr>
              <a:defRPr/>
            </a:pPr>
            <a:fld id="{A77FE609-B18D-495A-BD9A-56795DBA3806}" type="slidenum">
              <a:rPr lang="fr-FR"/>
              <a:pPr>
                <a:defRPr/>
              </a:pPr>
              <a:t>‹N°›</a:t>
            </a:fld>
            <a:endParaRPr lang="fr-FR"/>
          </a:p>
        </p:txBody>
      </p:sp>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xfrm>
            <a:off x="8588375" y="5540375"/>
            <a:ext cx="568325" cy="252413"/>
          </a:xfrm>
        </p:spPr>
        <p:txBody>
          <a:bodyPr/>
          <a:lstStyle>
            <a:lvl1pPr>
              <a:defRPr/>
            </a:lvl1pPr>
          </a:lstStyle>
          <a:p>
            <a:pPr>
              <a:defRPr/>
            </a:pPr>
            <a:fld id="{10C7B634-07F4-4F7B-A8A6-16FC17667943}" type="slidenum">
              <a:rPr lang="fr-FR"/>
              <a:pPr>
                <a:defRPr/>
              </a:pPr>
              <a:t>‹N°›</a:t>
            </a:fld>
            <a:endParaRPr lang="fr-FR"/>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xfrm>
            <a:off x="8588375" y="5540375"/>
            <a:ext cx="568325" cy="252413"/>
          </a:xfrm>
        </p:spPr>
        <p:txBody>
          <a:bodyPr/>
          <a:lstStyle>
            <a:lvl1pPr>
              <a:defRPr/>
            </a:lvl1pPr>
          </a:lstStyle>
          <a:p>
            <a:pPr>
              <a:defRPr/>
            </a:pPr>
            <a:fld id="{BC13EE10-0F14-474C-BED4-081EE07C93DD}" type="slidenum">
              <a:rPr lang="fr-FR"/>
              <a:pPr>
                <a:defRPr/>
              </a:pPr>
              <a:t>‹N°›</a:t>
            </a:fld>
            <a:endParaRPr lang="fr-FR"/>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FR"/>
              <a:t>Recommandation| A2Presse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961175D-5CA8-4181-AAFB-2204FCDA6B55}" type="slidenum">
              <a:rPr lang="fr-FR"/>
              <a:pPr>
                <a:defRPr/>
              </a:pPr>
              <a:t>‹N°›</a:t>
            </a:fld>
            <a:endParaRPr lang="fr-FR"/>
          </a:p>
        </p:txBody>
      </p:sp>
      <p:sp>
        <p:nvSpPr>
          <p:cNvPr id="8" name="Rectangle 5"/>
          <p:cNvSpPr>
            <a:spLocks noChangeArrowheads="1"/>
          </p:cNvSpPr>
          <p:nvPr/>
        </p:nvSpPr>
        <p:spPr bwMode="auto">
          <a:xfrm>
            <a:off x="0" y="0"/>
            <a:ext cx="9144000" cy="6858000"/>
          </a:xfrm>
          <a:prstGeom prst="rect">
            <a:avLst/>
          </a:prstGeom>
          <a:gradFill rotWithShape="1">
            <a:gsLst>
              <a:gs pos="0">
                <a:srgbClr val="3D505A">
                  <a:gamma/>
                  <a:shade val="72941"/>
                  <a:invGamma/>
                </a:srgbClr>
              </a:gs>
              <a:gs pos="100000">
                <a:srgbClr val="3D505A"/>
              </a:gs>
            </a:gsLst>
            <a:lin ang="2700000" scaled="1"/>
          </a:gradFill>
          <a:ln w="9525">
            <a:noFill/>
            <a:miter lim="800000"/>
            <a:headEnd/>
            <a:tailEnd/>
          </a:ln>
        </p:spPr>
        <p:txBody>
          <a:bodyPr wrap="none" anchor="ctr"/>
          <a:lstStyle/>
          <a:p>
            <a:pPr eaLnBrk="0" fontAlgn="auto" hangingPunct="0">
              <a:spcBef>
                <a:spcPts val="0"/>
              </a:spcBef>
              <a:spcAft>
                <a:spcPts val="0"/>
              </a:spcAft>
              <a:defRPr/>
            </a:pPr>
            <a:endParaRPr lang="fr-FR" sz="1100">
              <a:latin typeface="+mn-lt"/>
            </a:endParaRPr>
          </a:p>
        </p:txBody>
      </p:sp>
      <p:pic>
        <p:nvPicPr>
          <p:cNvPr id="1032" name="Picture 44" descr="shadow-1"/>
          <p:cNvPicPr>
            <a:picLocks noChangeAspect="1" noChangeArrowheads="1"/>
          </p:cNvPicPr>
          <p:nvPr/>
        </p:nvPicPr>
        <p:blipFill>
          <a:blip r:embed="rId3" cstate="print">
            <a:lum bright="6000"/>
          </a:blip>
          <a:srcRect/>
          <a:stretch>
            <a:fillRect/>
          </a:stretch>
        </p:blipFill>
        <p:spPr bwMode="auto">
          <a:xfrm>
            <a:off x="6877050" y="2781300"/>
            <a:ext cx="1439863" cy="1439863"/>
          </a:xfrm>
          <a:prstGeom prst="rect">
            <a:avLst/>
          </a:prstGeom>
          <a:noFill/>
          <a:ln w="9525">
            <a:noFill/>
            <a:miter lim="800000"/>
            <a:headEnd/>
            <a:tailEnd/>
          </a:ln>
        </p:spPr>
      </p:pic>
      <p:grpSp>
        <p:nvGrpSpPr>
          <p:cNvPr id="1033" name="Group 13"/>
          <p:cNvGrpSpPr>
            <a:grpSpLocks/>
          </p:cNvGrpSpPr>
          <p:nvPr/>
        </p:nvGrpSpPr>
        <p:grpSpPr bwMode="auto">
          <a:xfrm>
            <a:off x="3059113" y="-26988"/>
            <a:ext cx="6084887" cy="3240088"/>
            <a:chOff x="1927" y="-17"/>
            <a:chExt cx="3833" cy="2041"/>
          </a:xfrm>
        </p:grpSpPr>
        <p:pic>
          <p:nvPicPr>
            <p:cNvPr id="1047" name="Picture 32" descr="shadow-1"/>
            <p:cNvPicPr>
              <a:picLocks noChangeAspect="1" noChangeArrowheads="1"/>
            </p:cNvPicPr>
            <p:nvPr/>
          </p:nvPicPr>
          <p:blipFill>
            <a:blip r:embed="rId3" cstate="print">
              <a:lum bright="6000"/>
            </a:blip>
            <a:srcRect/>
            <a:stretch>
              <a:fillRect/>
            </a:stretch>
          </p:blipFill>
          <p:spPr bwMode="auto">
            <a:xfrm>
              <a:off x="2517" y="1117"/>
              <a:ext cx="907" cy="907"/>
            </a:xfrm>
            <a:prstGeom prst="rect">
              <a:avLst/>
            </a:prstGeom>
            <a:noFill/>
            <a:ln w="9525">
              <a:noFill/>
              <a:miter lim="800000"/>
              <a:headEnd/>
              <a:tailEnd/>
            </a:ln>
          </p:spPr>
        </p:pic>
        <p:pic>
          <p:nvPicPr>
            <p:cNvPr id="1048" name="Picture 34" descr="shadow-1"/>
            <p:cNvPicPr>
              <a:picLocks noChangeAspect="1" noChangeArrowheads="1"/>
            </p:cNvPicPr>
            <p:nvPr/>
          </p:nvPicPr>
          <p:blipFill>
            <a:blip r:embed="rId3" cstate="print">
              <a:lum bright="6000"/>
            </a:blip>
            <a:srcRect/>
            <a:stretch>
              <a:fillRect/>
            </a:stretch>
          </p:blipFill>
          <p:spPr bwMode="auto">
            <a:xfrm>
              <a:off x="1927" y="482"/>
              <a:ext cx="907" cy="907"/>
            </a:xfrm>
            <a:prstGeom prst="rect">
              <a:avLst/>
            </a:prstGeom>
            <a:noFill/>
            <a:ln w="9525">
              <a:noFill/>
              <a:miter lim="800000"/>
              <a:headEnd/>
              <a:tailEnd/>
            </a:ln>
          </p:spPr>
        </p:pic>
        <p:pic>
          <p:nvPicPr>
            <p:cNvPr id="1049" name="Picture 35" descr="shadow-1"/>
            <p:cNvPicPr>
              <a:picLocks noChangeAspect="1" noChangeArrowheads="1"/>
            </p:cNvPicPr>
            <p:nvPr/>
          </p:nvPicPr>
          <p:blipFill>
            <a:blip r:embed="rId3" cstate="print">
              <a:lum bright="12000"/>
            </a:blip>
            <a:srcRect t="11908" r="22491"/>
            <a:stretch>
              <a:fillRect/>
            </a:stretch>
          </p:blipFill>
          <p:spPr bwMode="auto">
            <a:xfrm>
              <a:off x="5057" y="-17"/>
              <a:ext cx="703" cy="799"/>
            </a:xfrm>
            <a:prstGeom prst="rect">
              <a:avLst/>
            </a:prstGeom>
            <a:noFill/>
            <a:ln w="9525">
              <a:noFill/>
              <a:miter lim="800000"/>
              <a:headEnd/>
              <a:tailEnd/>
            </a:ln>
          </p:spPr>
        </p:pic>
        <p:pic>
          <p:nvPicPr>
            <p:cNvPr id="1050" name="Picture 36" descr="shadow-1"/>
            <p:cNvPicPr>
              <a:picLocks noChangeAspect="1" noChangeArrowheads="1"/>
            </p:cNvPicPr>
            <p:nvPr/>
          </p:nvPicPr>
          <p:blipFill>
            <a:blip r:embed="rId3" cstate="print">
              <a:lum bright="12000"/>
            </a:blip>
            <a:srcRect t="11908"/>
            <a:stretch>
              <a:fillRect/>
            </a:stretch>
          </p:blipFill>
          <p:spPr bwMode="auto">
            <a:xfrm>
              <a:off x="3787" y="-17"/>
              <a:ext cx="907" cy="799"/>
            </a:xfrm>
            <a:prstGeom prst="rect">
              <a:avLst/>
            </a:prstGeom>
            <a:noFill/>
            <a:ln w="9525">
              <a:noFill/>
              <a:miter lim="800000"/>
              <a:headEnd/>
              <a:tailEnd/>
            </a:ln>
          </p:spPr>
        </p:pic>
        <p:pic>
          <p:nvPicPr>
            <p:cNvPr id="1051" name="Picture 37" descr="shadow-1"/>
            <p:cNvPicPr>
              <a:picLocks noChangeAspect="1" noChangeArrowheads="1"/>
            </p:cNvPicPr>
            <p:nvPr/>
          </p:nvPicPr>
          <p:blipFill>
            <a:blip r:embed="rId3" cstate="print">
              <a:lum bright="12000"/>
            </a:blip>
            <a:srcRect t="11908"/>
            <a:stretch>
              <a:fillRect/>
            </a:stretch>
          </p:blipFill>
          <p:spPr bwMode="auto">
            <a:xfrm>
              <a:off x="2562" y="-17"/>
              <a:ext cx="907" cy="799"/>
            </a:xfrm>
            <a:prstGeom prst="rect">
              <a:avLst/>
            </a:prstGeom>
            <a:noFill/>
            <a:ln w="9525">
              <a:noFill/>
              <a:miter lim="800000"/>
              <a:headEnd/>
              <a:tailEnd/>
            </a:ln>
          </p:spPr>
        </p:pic>
        <p:pic>
          <p:nvPicPr>
            <p:cNvPr id="1052" name="Picture 38" descr="shadow-1"/>
            <p:cNvPicPr>
              <a:picLocks noChangeAspect="1" noChangeArrowheads="1"/>
            </p:cNvPicPr>
            <p:nvPr/>
          </p:nvPicPr>
          <p:blipFill>
            <a:blip r:embed="rId3" cstate="print">
              <a:lum bright="6000"/>
            </a:blip>
            <a:srcRect/>
            <a:stretch>
              <a:fillRect/>
            </a:stretch>
          </p:blipFill>
          <p:spPr bwMode="auto">
            <a:xfrm>
              <a:off x="3152" y="482"/>
              <a:ext cx="907" cy="907"/>
            </a:xfrm>
            <a:prstGeom prst="rect">
              <a:avLst/>
            </a:prstGeom>
            <a:noFill/>
            <a:ln w="9525">
              <a:noFill/>
              <a:miter lim="800000"/>
              <a:headEnd/>
              <a:tailEnd/>
            </a:ln>
          </p:spPr>
        </p:pic>
        <p:pic>
          <p:nvPicPr>
            <p:cNvPr id="1053" name="Picture 39" descr="shadow-1"/>
            <p:cNvPicPr>
              <a:picLocks noChangeAspect="1" noChangeArrowheads="1"/>
            </p:cNvPicPr>
            <p:nvPr/>
          </p:nvPicPr>
          <p:blipFill>
            <a:blip r:embed="rId3" cstate="print">
              <a:lum bright="12000"/>
            </a:blip>
            <a:srcRect/>
            <a:stretch>
              <a:fillRect/>
            </a:stretch>
          </p:blipFill>
          <p:spPr bwMode="auto">
            <a:xfrm>
              <a:off x="4377" y="482"/>
              <a:ext cx="907" cy="907"/>
            </a:xfrm>
            <a:prstGeom prst="rect">
              <a:avLst/>
            </a:prstGeom>
            <a:noFill/>
            <a:ln w="9525">
              <a:noFill/>
              <a:miter lim="800000"/>
              <a:headEnd/>
              <a:tailEnd/>
            </a:ln>
          </p:spPr>
        </p:pic>
        <p:pic>
          <p:nvPicPr>
            <p:cNvPr id="1054" name="Picture 40" descr="shadow-1"/>
            <p:cNvPicPr>
              <a:picLocks noChangeAspect="1" noChangeArrowheads="1"/>
            </p:cNvPicPr>
            <p:nvPr/>
          </p:nvPicPr>
          <p:blipFill>
            <a:blip r:embed="rId3" cstate="print">
              <a:lum bright="6000"/>
            </a:blip>
            <a:srcRect/>
            <a:stretch>
              <a:fillRect/>
            </a:stretch>
          </p:blipFill>
          <p:spPr bwMode="auto">
            <a:xfrm>
              <a:off x="3742" y="1072"/>
              <a:ext cx="907" cy="907"/>
            </a:xfrm>
            <a:prstGeom prst="rect">
              <a:avLst/>
            </a:prstGeom>
            <a:noFill/>
            <a:ln w="9525">
              <a:noFill/>
              <a:miter lim="800000"/>
              <a:headEnd/>
              <a:tailEnd/>
            </a:ln>
          </p:spPr>
        </p:pic>
        <p:pic>
          <p:nvPicPr>
            <p:cNvPr id="1055" name="Picture 42" descr="shadow-1"/>
            <p:cNvPicPr>
              <a:picLocks noChangeAspect="1" noChangeArrowheads="1"/>
            </p:cNvPicPr>
            <p:nvPr/>
          </p:nvPicPr>
          <p:blipFill>
            <a:blip r:embed="rId3" cstate="print">
              <a:lum bright="6000"/>
            </a:blip>
            <a:srcRect t="-13010" r="22491"/>
            <a:stretch>
              <a:fillRect/>
            </a:stretch>
          </p:blipFill>
          <p:spPr bwMode="auto">
            <a:xfrm>
              <a:off x="5057" y="981"/>
              <a:ext cx="703" cy="1025"/>
            </a:xfrm>
            <a:prstGeom prst="rect">
              <a:avLst/>
            </a:prstGeom>
            <a:noFill/>
            <a:ln w="9525">
              <a:noFill/>
              <a:miter lim="800000"/>
              <a:headEnd/>
              <a:tailEnd/>
            </a:ln>
          </p:spPr>
        </p:pic>
      </p:grpSp>
      <p:pic>
        <p:nvPicPr>
          <p:cNvPr id="1034" name="Picture 6" descr="alcatel"/>
          <p:cNvPicPr>
            <a:picLocks noChangeAspect="1" noChangeArrowheads="1"/>
          </p:cNvPicPr>
          <p:nvPr/>
        </p:nvPicPr>
        <p:blipFill>
          <a:blip r:embed="rId4" cstate="print"/>
          <a:srcRect/>
          <a:stretch>
            <a:fillRect/>
          </a:stretch>
        </p:blipFill>
        <p:spPr bwMode="auto">
          <a:xfrm>
            <a:off x="8167688" y="1943100"/>
            <a:ext cx="971550" cy="965200"/>
          </a:xfrm>
          <a:prstGeom prst="rect">
            <a:avLst/>
          </a:prstGeom>
          <a:noFill/>
          <a:ln w="9525">
            <a:noFill/>
            <a:miter lim="800000"/>
            <a:headEnd/>
            <a:tailEnd/>
          </a:ln>
        </p:spPr>
      </p:pic>
      <p:pic>
        <p:nvPicPr>
          <p:cNvPr id="1035" name="Picture 7" descr="klix"/>
          <p:cNvPicPr>
            <a:picLocks noChangeAspect="1" noChangeArrowheads="1"/>
          </p:cNvPicPr>
          <p:nvPr/>
        </p:nvPicPr>
        <p:blipFill>
          <a:blip r:embed="rId5" cstate="print"/>
          <a:srcRect/>
          <a:stretch>
            <a:fillRect/>
          </a:stretch>
        </p:blipFill>
        <p:spPr bwMode="auto">
          <a:xfrm>
            <a:off x="7194550" y="977900"/>
            <a:ext cx="971550" cy="957263"/>
          </a:xfrm>
          <a:prstGeom prst="rect">
            <a:avLst/>
          </a:prstGeom>
          <a:noFill/>
          <a:ln w="9525">
            <a:noFill/>
            <a:miter lim="800000"/>
            <a:headEnd/>
            <a:tailEnd/>
          </a:ln>
        </p:spPr>
      </p:pic>
      <p:pic>
        <p:nvPicPr>
          <p:cNvPr id="1036" name="Picture 8" descr="Sans-titre-1"/>
          <p:cNvPicPr>
            <a:picLocks noChangeAspect="1" noChangeArrowheads="1"/>
          </p:cNvPicPr>
          <p:nvPr/>
        </p:nvPicPr>
        <p:blipFill>
          <a:blip r:embed="rId6" cstate="print"/>
          <a:srcRect/>
          <a:stretch>
            <a:fillRect/>
          </a:stretch>
        </p:blipFill>
        <p:spPr bwMode="auto">
          <a:xfrm>
            <a:off x="3289300" y="971550"/>
            <a:ext cx="971550" cy="971550"/>
          </a:xfrm>
          <a:prstGeom prst="rect">
            <a:avLst/>
          </a:prstGeom>
          <a:noFill/>
          <a:ln w="9525">
            <a:noFill/>
            <a:miter lim="800000"/>
            <a:headEnd/>
            <a:tailEnd/>
          </a:ln>
        </p:spPr>
      </p:pic>
      <p:pic>
        <p:nvPicPr>
          <p:cNvPr id="1037" name="Picture 9" descr="enchanteur"/>
          <p:cNvPicPr>
            <a:picLocks noChangeAspect="1" noChangeArrowheads="1"/>
          </p:cNvPicPr>
          <p:nvPr/>
        </p:nvPicPr>
        <p:blipFill>
          <a:blip r:embed="rId7" cstate="print"/>
          <a:srcRect/>
          <a:stretch>
            <a:fillRect/>
          </a:stretch>
        </p:blipFill>
        <p:spPr bwMode="auto">
          <a:xfrm>
            <a:off x="5238750" y="977900"/>
            <a:ext cx="971550" cy="971550"/>
          </a:xfrm>
          <a:prstGeom prst="rect">
            <a:avLst/>
          </a:prstGeom>
          <a:noFill/>
          <a:ln w="9525">
            <a:noFill/>
            <a:miter lim="800000"/>
            <a:headEnd/>
            <a:tailEnd/>
          </a:ln>
        </p:spPr>
      </p:pic>
      <p:pic>
        <p:nvPicPr>
          <p:cNvPr id="1038" name="Picture 10" descr="cyclevital"/>
          <p:cNvPicPr>
            <a:picLocks noChangeAspect="1" noChangeArrowheads="1"/>
          </p:cNvPicPr>
          <p:nvPr/>
        </p:nvPicPr>
        <p:blipFill>
          <a:blip r:embed="rId8" cstate="print"/>
          <a:srcRect/>
          <a:stretch>
            <a:fillRect/>
          </a:stretch>
        </p:blipFill>
        <p:spPr bwMode="auto">
          <a:xfrm>
            <a:off x="4267200" y="0"/>
            <a:ext cx="971550" cy="971550"/>
          </a:xfrm>
          <a:prstGeom prst="rect">
            <a:avLst/>
          </a:prstGeom>
          <a:noFill/>
          <a:ln w="9525">
            <a:noFill/>
            <a:miter lim="800000"/>
            <a:headEnd/>
            <a:tailEnd/>
          </a:ln>
        </p:spPr>
      </p:pic>
      <p:pic>
        <p:nvPicPr>
          <p:cNvPr id="1039" name="Picture 11" descr="ford"/>
          <p:cNvPicPr>
            <a:picLocks noChangeAspect="1" noChangeArrowheads="1"/>
          </p:cNvPicPr>
          <p:nvPr/>
        </p:nvPicPr>
        <p:blipFill>
          <a:blip r:embed="rId9" cstate="print"/>
          <a:srcRect/>
          <a:stretch>
            <a:fillRect/>
          </a:stretch>
        </p:blipFill>
        <p:spPr bwMode="auto">
          <a:xfrm>
            <a:off x="8170863" y="0"/>
            <a:ext cx="971550" cy="971550"/>
          </a:xfrm>
          <a:prstGeom prst="rect">
            <a:avLst/>
          </a:prstGeom>
          <a:noFill/>
          <a:ln w="9525">
            <a:noFill/>
            <a:miter lim="800000"/>
            <a:headEnd/>
            <a:tailEnd/>
          </a:ln>
        </p:spPr>
      </p:pic>
      <p:pic>
        <p:nvPicPr>
          <p:cNvPr id="1040" name="Picture 12" descr="GFM"/>
          <p:cNvPicPr>
            <a:picLocks noChangeAspect="1" noChangeArrowheads="1"/>
          </p:cNvPicPr>
          <p:nvPr/>
        </p:nvPicPr>
        <p:blipFill>
          <a:blip r:embed="rId10" cstate="print"/>
          <a:srcRect/>
          <a:stretch>
            <a:fillRect/>
          </a:stretch>
        </p:blipFill>
        <p:spPr bwMode="auto">
          <a:xfrm>
            <a:off x="7188200" y="2927350"/>
            <a:ext cx="971550" cy="971550"/>
          </a:xfrm>
          <a:prstGeom prst="rect">
            <a:avLst/>
          </a:prstGeom>
          <a:noFill/>
          <a:ln w="9525">
            <a:noFill/>
            <a:miter lim="800000"/>
            <a:headEnd/>
            <a:tailEnd/>
          </a:ln>
        </p:spPr>
      </p:pic>
      <p:pic>
        <p:nvPicPr>
          <p:cNvPr id="1041" name="Picture 13" descr="crossknowledge"/>
          <p:cNvPicPr>
            <a:picLocks noChangeAspect="1" noChangeArrowheads="1"/>
          </p:cNvPicPr>
          <p:nvPr/>
        </p:nvPicPr>
        <p:blipFill>
          <a:blip r:embed="rId11" cstate="print"/>
          <a:srcRect/>
          <a:stretch>
            <a:fillRect/>
          </a:stretch>
        </p:blipFill>
        <p:spPr bwMode="auto">
          <a:xfrm>
            <a:off x="6216650" y="0"/>
            <a:ext cx="971550" cy="971550"/>
          </a:xfrm>
          <a:prstGeom prst="rect">
            <a:avLst/>
          </a:prstGeom>
          <a:noFill/>
          <a:ln w="9525">
            <a:noFill/>
            <a:miter lim="800000"/>
            <a:headEnd/>
            <a:tailEnd/>
          </a:ln>
        </p:spPr>
      </p:pic>
      <p:pic>
        <p:nvPicPr>
          <p:cNvPr id="1042" name="Picture 14" descr="epson"/>
          <p:cNvPicPr>
            <a:picLocks noChangeAspect="1" noChangeArrowheads="1"/>
          </p:cNvPicPr>
          <p:nvPr/>
        </p:nvPicPr>
        <p:blipFill>
          <a:blip r:embed="rId12" cstate="print"/>
          <a:srcRect/>
          <a:stretch>
            <a:fillRect/>
          </a:stretch>
        </p:blipFill>
        <p:spPr bwMode="auto">
          <a:xfrm>
            <a:off x="6216650" y="1955800"/>
            <a:ext cx="971550" cy="971550"/>
          </a:xfrm>
          <a:prstGeom prst="rect">
            <a:avLst/>
          </a:prstGeom>
          <a:noFill/>
          <a:ln w="9525">
            <a:noFill/>
            <a:miter lim="800000"/>
            <a:headEnd/>
            <a:tailEnd/>
          </a:ln>
        </p:spPr>
      </p:pic>
      <p:pic>
        <p:nvPicPr>
          <p:cNvPr id="1043" name="Picture 15" descr="kryss"/>
          <p:cNvPicPr>
            <a:picLocks noChangeAspect="1" noChangeArrowheads="1"/>
          </p:cNvPicPr>
          <p:nvPr/>
        </p:nvPicPr>
        <p:blipFill>
          <a:blip r:embed="rId13" cstate="print"/>
          <a:srcRect/>
          <a:stretch>
            <a:fillRect/>
          </a:stretch>
        </p:blipFill>
        <p:spPr bwMode="auto">
          <a:xfrm>
            <a:off x="4260850" y="1955800"/>
            <a:ext cx="971550" cy="971550"/>
          </a:xfrm>
          <a:prstGeom prst="rect">
            <a:avLst/>
          </a:prstGeom>
          <a:noFill/>
          <a:ln w="9525">
            <a:noFill/>
            <a:miter lim="800000"/>
            <a:headEnd/>
            <a:tailEnd/>
          </a:ln>
        </p:spPr>
      </p:pic>
      <p:sp>
        <p:nvSpPr>
          <p:cNvPr id="30" name="Rectangle 5"/>
          <p:cNvSpPr>
            <a:spLocks noChangeArrowheads="1"/>
          </p:cNvSpPr>
          <p:nvPr/>
        </p:nvSpPr>
        <p:spPr bwMode="auto">
          <a:xfrm>
            <a:off x="0" y="5103813"/>
            <a:ext cx="9144000" cy="1754187"/>
          </a:xfrm>
          <a:prstGeom prst="rect">
            <a:avLst/>
          </a:prstGeom>
          <a:gradFill rotWithShape="1">
            <a:gsLst>
              <a:gs pos="0">
                <a:srgbClr val="3D505A">
                  <a:gamma/>
                  <a:shade val="72941"/>
                  <a:invGamma/>
                </a:srgbClr>
              </a:gs>
              <a:gs pos="100000">
                <a:srgbClr val="3D505A"/>
              </a:gs>
            </a:gsLst>
            <a:lin ang="5400000" scaled="1"/>
          </a:gradFill>
          <a:ln w="9525">
            <a:noFill/>
            <a:miter lim="800000"/>
            <a:headEnd/>
            <a:tailEnd/>
          </a:ln>
        </p:spPr>
        <p:txBody>
          <a:bodyPr wrap="none" anchor="ctr"/>
          <a:lstStyle/>
          <a:p>
            <a:pPr eaLnBrk="0" fontAlgn="auto" hangingPunct="0">
              <a:spcBef>
                <a:spcPts val="0"/>
              </a:spcBef>
              <a:spcAft>
                <a:spcPts val="0"/>
              </a:spcAft>
              <a:defRPr/>
            </a:pPr>
            <a:endParaRPr lang="fr-FR" sz="1100">
              <a:latin typeface="+mn-lt"/>
            </a:endParaRPr>
          </a:p>
        </p:txBody>
      </p:sp>
      <p:pic>
        <p:nvPicPr>
          <p:cNvPr id="1045" name="Picture 38" descr="lEnchanteur-gris"/>
          <p:cNvPicPr>
            <a:picLocks noChangeAspect="1" noChangeArrowheads="1"/>
          </p:cNvPicPr>
          <p:nvPr/>
        </p:nvPicPr>
        <p:blipFill>
          <a:blip r:embed="rId14" cstate="print"/>
          <a:srcRect/>
          <a:stretch>
            <a:fillRect/>
          </a:stretch>
        </p:blipFill>
        <p:spPr bwMode="auto">
          <a:xfrm>
            <a:off x="0" y="3671888"/>
            <a:ext cx="5659438" cy="2471737"/>
          </a:xfrm>
          <a:prstGeom prst="rect">
            <a:avLst/>
          </a:prstGeom>
          <a:noFill/>
          <a:ln w="9525">
            <a:noFill/>
            <a:miter lim="800000"/>
            <a:headEnd/>
            <a:tailEnd/>
          </a:ln>
        </p:spPr>
      </p:pic>
      <p:sp>
        <p:nvSpPr>
          <p:cNvPr id="32" name="Rectangle 3"/>
          <p:cNvSpPr txBox="1">
            <a:spLocks noChangeArrowheads="1"/>
          </p:cNvSpPr>
          <p:nvPr/>
        </p:nvSpPr>
        <p:spPr>
          <a:xfrm>
            <a:off x="5032375" y="5105400"/>
            <a:ext cx="4111625" cy="698500"/>
          </a:xfrm>
          <a:prstGeom prst="rect">
            <a:avLst/>
          </a:prstGeom>
        </p:spPr>
        <p:txBody>
          <a:bodyPr/>
          <a:lstStyle>
            <a:lvl1pPr>
              <a:defRPr sz="1200" smtClean="0"/>
            </a:lvl1pPr>
          </a:lstStyle>
          <a:p>
            <a:pPr algn="ctr" eaLnBrk="0" hangingPunct="0">
              <a:defRPr/>
            </a:pPr>
            <a:r>
              <a:rPr lang="fr-FR">
                <a:latin typeface="+mj-lt"/>
                <a:ea typeface="+mj-ea"/>
                <a:cs typeface="+mj-cs"/>
              </a:rPr>
              <a:t>Cliquez pour modifier le style du titre</a:t>
            </a:r>
          </a:p>
        </p:txBody>
      </p:sp>
    </p:spTree>
  </p:cSld>
  <p:clrMap bg1="lt1" tx1="dk1" bg2="lt2" tx2="dk2" accent1="accent1" accent2="accent2" accent3="accent3" accent4="accent4" accent5="accent5" accent6="accent6" hlink="hlink" folHlink="folHlink"/>
  <p:sldLayoutIdLst>
    <p:sldLayoutId id="2147485007" r:id="rId1"/>
  </p:sldLayoutIdLst>
  <p:transition>
    <p:cover dir="d"/>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49" descr="ombre_horz_06"/>
          <p:cNvPicPr>
            <a:picLocks noChangeAspect="1" noChangeArrowheads="1"/>
          </p:cNvPicPr>
          <p:nvPr/>
        </p:nvPicPr>
        <p:blipFill>
          <a:blip r:embed="rId12" cstate="print">
            <a:lum bright="-54000"/>
          </a:blip>
          <a:srcRect/>
          <a:stretch>
            <a:fillRect/>
          </a:stretch>
        </p:blipFill>
        <p:spPr bwMode="auto">
          <a:xfrm>
            <a:off x="0" y="6365875"/>
            <a:ext cx="9144000" cy="93663"/>
          </a:xfrm>
          <a:prstGeom prst="rect">
            <a:avLst/>
          </a:prstGeom>
          <a:noFill/>
          <a:ln w="9525">
            <a:noFill/>
            <a:miter lim="800000"/>
            <a:headEnd/>
            <a:tailEnd/>
          </a:ln>
        </p:spPr>
      </p:pic>
      <p:pic>
        <p:nvPicPr>
          <p:cNvPr id="2053" name="Picture 71" descr="L'Enchanteur-blanc"/>
          <p:cNvPicPr>
            <a:picLocks noChangeAspect="1" noChangeArrowheads="1"/>
          </p:cNvPicPr>
          <p:nvPr/>
        </p:nvPicPr>
        <p:blipFill>
          <a:blip r:embed="rId13" cstate="print"/>
          <a:srcRect/>
          <a:stretch>
            <a:fillRect/>
          </a:stretch>
        </p:blipFill>
        <p:spPr bwMode="auto">
          <a:xfrm>
            <a:off x="523875" y="6505575"/>
            <a:ext cx="962025" cy="327025"/>
          </a:xfrm>
          <a:prstGeom prst="rect">
            <a:avLst/>
          </a:prstGeom>
          <a:noFill/>
          <a:ln w="9525">
            <a:noFill/>
            <a:miter lim="800000"/>
            <a:headEnd/>
            <a:tailEnd/>
          </a:ln>
        </p:spPr>
      </p:pic>
      <p:sp>
        <p:nvSpPr>
          <p:cNvPr id="15" name="Rectangle 7"/>
          <p:cNvSpPr>
            <a:spLocks noGrp="1" noChangeArrowheads="1"/>
          </p:cNvSpPr>
          <p:nvPr>
            <p:ph type="sldNum" sz="quarter" idx="4"/>
          </p:nvPr>
        </p:nvSpPr>
        <p:spPr>
          <a:xfrm>
            <a:off x="4286250" y="6513513"/>
            <a:ext cx="671513" cy="344487"/>
          </a:xfrm>
          <a:prstGeom prst="rect">
            <a:avLst/>
          </a:prstGeom>
        </p:spPr>
        <p:txBody>
          <a:bodyPr/>
          <a:lstStyle>
            <a:lvl1pPr>
              <a:defRPr sz="1200">
                <a:latin typeface="Arial" charset="0"/>
              </a:defRPr>
            </a:lvl1pPr>
          </a:lstStyle>
          <a:p>
            <a:pPr>
              <a:defRPr/>
            </a:pPr>
            <a:fld id="{70B2019F-ADB8-4596-A184-028D21F042E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Lst>
  <p:transition>
    <p:cover dir="d"/>
  </p:transition>
  <p:hf sldNum="0" hdr="0" dt="0"/>
  <p:txStyles>
    <p:titleStyle>
      <a:lvl1pPr algn="r" rtl="0" eaLnBrk="0" fontAlgn="base" hangingPunct="0">
        <a:spcBef>
          <a:spcPct val="0"/>
        </a:spcBef>
        <a:spcAft>
          <a:spcPct val="0"/>
        </a:spcAft>
        <a:defRPr sz="2000" b="1">
          <a:solidFill>
            <a:srgbClr val="333333"/>
          </a:solidFill>
          <a:latin typeface="Trebuchet MS" pitchFamily="34" charset="0"/>
          <a:ea typeface="+mj-ea"/>
          <a:cs typeface="+mj-cs"/>
        </a:defRPr>
      </a:lvl1pPr>
      <a:lvl2pPr algn="r" rtl="0" eaLnBrk="0" fontAlgn="base" hangingPunct="0">
        <a:spcBef>
          <a:spcPct val="0"/>
        </a:spcBef>
        <a:spcAft>
          <a:spcPct val="0"/>
        </a:spcAft>
        <a:defRPr sz="2000" b="1">
          <a:solidFill>
            <a:srgbClr val="333333"/>
          </a:solidFill>
          <a:latin typeface="Trebuchet MS" pitchFamily="34" charset="0"/>
        </a:defRPr>
      </a:lvl2pPr>
      <a:lvl3pPr algn="r" rtl="0" eaLnBrk="0" fontAlgn="base" hangingPunct="0">
        <a:spcBef>
          <a:spcPct val="0"/>
        </a:spcBef>
        <a:spcAft>
          <a:spcPct val="0"/>
        </a:spcAft>
        <a:defRPr sz="2000" b="1">
          <a:solidFill>
            <a:srgbClr val="333333"/>
          </a:solidFill>
          <a:latin typeface="Trebuchet MS" pitchFamily="34" charset="0"/>
        </a:defRPr>
      </a:lvl3pPr>
      <a:lvl4pPr algn="r" rtl="0" eaLnBrk="0" fontAlgn="base" hangingPunct="0">
        <a:spcBef>
          <a:spcPct val="0"/>
        </a:spcBef>
        <a:spcAft>
          <a:spcPct val="0"/>
        </a:spcAft>
        <a:defRPr sz="2000" b="1">
          <a:solidFill>
            <a:srgbClr val="333333"/>
          </a:solidFill>
          <a:latin typeface="Trebuchet MS" pitchFamily="34" charset="0"/>
        </a:defRPr>
      </a:lvl4pPr>
      <a:lvl5pPr algn="r" rtl="0" eaLnBrk="0" fontAlgn="base" hangingPunct="0">
        <a:spcBef>
          <a:spcPct val="0"/>
        </a:spcBef>
        <a:spcAft>
          <a:spcPct val="0"/>
        </a:spcAft>
        <a:defRPr sz="2000" b="1">
          <a:solidFill>
            <a:srgbClr val="333333"/>
          </a:solidFill>
          <a:latin typeface="Trebuchet MS"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273050" indent="-273050" algn="l" rtl="0" eaLnBrk="0" fontAlgn="base" hangingPunct="0">
        <a:spcBef>
          <a:spcPct val="20000"/>
        </a:spcBef>
        <a:spcAft>
          <a:spcPct val="0"/>
        </a:spcAft>
        <a:buBlip>
          <a:blip r:embed="rId14"/>
        </a:buBlip>
        <a:defRPr b="1">
          <a:solidFill>
            <a:srgbClr val="333333"/>
          </a:solidFill>
          <a:latin typeface="Trebuchet MS" pitchFamily="34" charset="0"/>
          <a:ea typeface="+mn-ea"/>
          <a:cs typeface="+mn-cs"/>
        </a:defRPr>
      </a:lvl1pPr>
      <a:lvl2pPr marL="723900" indent="-266700" algn="l" rtl="0" eaLnBrk="0" fontAlgn="base" hangingPunct="0">
        <a:spcBef>
          <a:spcPct val="20000"/>
        </a:spcBef>
        <a:spcAft>
          <a:spcPct val="0"/>
        </a:spcAft>
        <a:buChar char="•"/>
        <a:defRPr sz="1600">
          <a:solidFill>
            <a:srgbClr val="333333"/>
          </a:solidFill>
          <a:latin typeface="Trebuchet MS" pitchFamily="34" charset="0"/>
        </a:defRPr>
      </a:lvl2pPr>
      <a:lvl3pPr marL="1160463" indent="-242888" algn="l" rtl="0" eaLnBrk="0" fontAlgn="base" hangingPunct="0">
        <a:spcBef>
          <a:spcPct val="20000"/>
        </a:spcBef>
        <a:spcAft>
          <a:spcPct val="0"/>
        </a:spcAft>
        <a:buChar char="•"/>
        <a:defRPr sz="1600">
          <a:solidFill>
            <a:srgbClr val="333333"/>
          </a:solidFill>
          <a:latin typeface="Trebuchet MS" pitchFamily="34" charset="0"/>
        </a:defRPr>
      </a:lvl3pPr>
      <a:lvl4pPr marL="1600200" indent="-228600" algn="l" rtl="0" eaLnBrk="0" fontAlgn="base" hangingPunct="0">
        <a:spcBef>
          <a:spcPct val="20000"/>
        </a:spcBef>
        <a:spcAft>
          <a:spcPct val="0"/>
        </a:spcAft>
        <a:buChar char="–"/>
        <a:defRPr sz="1600">
          <a:solidFill>
            <a:srgbClr val="333333"/>
          </a:solidFill>
          <a:latin typeface="Trebuchet MS" pitchFamily="34" charset="0"/>
        </a:defRPr>
      </a:lvl4pPr>
      <a:lvl5pPr marL="2057400" indent="-228600" algn="l" rtl="0" eaLnBrk="0" fontAlgn="base" hangingPunct="0">
        <a:spcBef>
          <a:spcPct val="20000"/>
        </a:spcBef>
        <a:spcAft>
          <a:spcPct val="0"/>
        </a:spcAft>
        <a:buChar char="»"/>
        <a:defRPr sz="1600">
          <a:solidFill>
            <a:srgbClr val="333333"/>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49" descr="ombre_horz_06"/>
          <p:cNvPicPr>
            <a:picLocks noChangeAspect="1" noChangeArrowheads="1"/>
          </p:cNvPicPr>
          <p:nvPr/>
        </p:nvPicPr>
        <p:blipFill>
          <a:blip r:embed="rId13" cstate="print">
            <a:lum bright="-54000"/>
          </a:blip>
          <a:srcRect/>
          <a:stretch>
            <a:fillRect/>
          </a:stretch>
        </p:blipFill>
        <p:spPr bwMode="auto">
          <a:xfrm>
            <a:off x="0" y="6365877"/>
            <a:ext cx="9144000" cy="93663"/>
          </a:xfrm>
          <a:prstGeom prst="rect">
            <a:avLst/>
          </a:prstGeom>
          <a:noFill/>
          <a:ln w="9525">
            <a:noFill/>
            <a:miter lim="800000"/>
            <a:headEnd/>
            <a:tailEnd/>
          </a:ln>
        </p:spPr>
      </p:pic>
      <p:pic>
        <p:nvPicPr>
          <p:cNvPr id="2053" name="Picture 71" descr="L'Enchanteur-blanc"/>
          <p:cNvPicPr>
            <a:picLocks noChangeAspect="1" noChangeArrowheads="1"/>
          </p:cNvPicPr>
          <p:nvPr/>
        </p:nvPicPr>
        <p:blipFill>
          <a:blip r:embed="rId14" cstate="print"/>
          <a:srcRect/>
          <a:stretch>
            <a:fillRect/>
          </a:stretch>
        </p:blipFill>
        <p:spPr bwMode="auto">
          <a:xfrm>
            <a:off x="523875" y="6505577"/>
            <a:ext cx="962025" cy="327025"/>
          </a:xfrm>
          <a:prstGeom prst="rect">
            <a:avLst/>
          </a:prstGeom>
          <a:noFill/>
          <a:ln w="9525">
            <a:noFill/>
            <a:miter lim="800000"/>
            <a:headEnd/>
            <a:tailEnd/>
          </a:ln>
        </p:spPr>
      </p:pic>
      <p:sp>
        <p:nvSpPr>
          <p:cNvPr id="15" name="Rectangle 7"/>
          <p:cNvSpPr>
            <a:spLocks noGrp="1" noChangeArrowheads="1"/>
          </p:cNvSpPr>
          <p:nvPr>
            <p:ph type="sldNum" sz="quarter" idx="4"/>
          </p:nvPr>
        </p:nvSpPr>
        <p:spPr>
          <a:xfrm>
            <a:off x="4286252" y="6513514"/>
            <a:ext cx="671513" cy="344487"/>
          </a:xfrm>
          <a:prstGeom prst="rect">
            <a:avLst/>
          </a:prstGeom>
        </p:spPr>
        <p:txBody>
          <a:bodyPr/>
          <a:lstStyle>
            <a:lvl1pPr>
              <a:defRPr sz="1200">
                <a:latin typeface="Arial" charset="0"/>
              </a:defRPr>
            </a:lvl1pPr>
          </a:lstStyle>
          <a:p>
            <a:pPr>
              <a:defRPr/>
            </a:pPr>
            <a:fld id="{E761487C-388D-4598-8092-6563F14528D2}"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5019" r:id="rId1"/>
    <p:sldLayoutId id="2147485020" r:id="rId2"/>
    <p:sldLayoutId id="2147485021" r:id="rId3"/>
    <p:sldLayoutId id="2147485022" r:id="rId4"/>
    <p:sldLayoutId id="2147485023" r:id="rId5"/>
    <p:sldLayoutId id="2147485024" r:id="rId6"/>
    <p:sldLayoutId id="2147485025" r:id="rId7"/>
    <p:sldLayoutId id="2147485026" r:id="rId8"/>
    <p:sldLayoutId id="2147485027" r:id="rId9"/>
    <p:sldLayoutId id="2147485028" r:id="rId10"/>
    <p:sldLayoutId id="2147485029" r:id="rId11"/>
  </p:sldLayoutIdLst>
  <p:transition>
    <p:cover dir="d"/>
  </p:transition>
  <p:timing>
    <p:tnLst>
      <p:par>
        <p:cTn id="1" dur="indefinite" restart="never" nodeType="tmRoot"/>
      </p:par>
    </p:tnLst>
  </p:timing>
  <p:hf sldNum="0" hdr="0" dt="0"/>
  <p:txStyles>
    <p:titleStyle>
      <a:lvl1pPr algn="r" rtl="0" eaLnBrk="0" fontAlgn="base" hangingPunct="0">
        <a:spcBef>
          <a:spcPct val="0"/>
        </a:spcBef>
        <a:spcAft>
          <a:spcPct val="0"/>
        </a:spcAft>
        <a:defRPr sz="2000" b="1">
          <a:solidFill>
            <a:srgbClr val="333333"/>
          </a:solidFill>
          <a:latin typeface="Trebuchet MS" pitchFamily="34" charset="0"/>
          <a:ea typeface="+mj-ea"/>
          <a:cs typeface="+mj-cs"/>
        </a:defRPr>
      </a:lvl1pPr>
      <a:lvl2pPr algn="r" rtl="0" eaLnBrk="0" fontAlgn="base" hangingPunct="0">
        <a:spcBef>
          <a:spcPct val="0"/>
        </a:spcBef>
        <a:spcAft>
          <a:spcPct val="0"/>
        </a:spcAft>
        <a:defRPr sz="2000" b="1">
          <a:solidFill>
            <a:srgbClr val="333333"/>
          </a:solidFill>
          <a:latin typeface="Trebuchet MS" pitchFamily="34" charset="0"/>
        </a:defRPr>
      </a:lvl2pPr>
      <a:lvl3pPr algn="r" rtl="0" eaLnBrk="0" fontAlgn="base" hangingPunct="0">
        <a:spcBef>
          <a:spcPct val="0"/>
        </a:spcBef>
        <a:spcAft>
          <a:spcPct val="0"/>
        </a:spcAft>
        <a:defRPr sz="2000" b="1">
          <a:solidFill>
            <a:srgbClr val="333333"/>
          </a:solidFill>
          <a:latin typeface="Trebuchet MS" pitchFamily="34" charset="0"/>
        </a:defRPr>
      </a:lvl3pPr>
      <a:lvl4pPr algn="r" rtl="0" eaLnBrk="0" fontAlgn="base" hangingPunct="0">
        <a:spcBef>
          <a:spcPct val="0"/>
        </a:spcBef>
        <a:spcAft>
          <a:spcPct val="0"/>
        </a:spcAft>
        <a:defRPr sz="2000" b="1">
          <a:solidFill>
            <a:srgbClr val="333333"/>
          </a:solidFill>
          <a:latin typeface="Trebuchet MS" pitchFamily="34" charset="0"/>
        </a:defRPr>
      </a:lvl4pPr>
      <a:lvl5pPr algn="r" rtl="0" eaLnBrk="0" fontAlgn="base" hangingPunct="0">
        <a:spcBef>
          <a:spcPct val="0"/>
        </a:spcBef>
        <a:spcAft>
          <a:spcPct val="0"/>
        </a:spcAft>
        <a:defRPr sz="2000" b="1">
          <a:solidFill>
            <a:srgbClr val="333333"/>
          </a:solidFill>
          <a:latin typeface="Trebuchet MS"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273050" indent="-273050" algn="l" rtl="0" eaLnBrk="0" fontAlgn="base" hangingPunct="0">
        <a:spcBef>
          <a:spcPct val="20000"/>
        </a:spcBef>
        <a:spcAft>
          <a:spcPct val="0"/>
        </a:spcAft>
        <a:buBlip>
          <a:blip r:embed="rId15"/>
        </a:buBlip>
        <a:defRPr b="1">
          <a:solidFill>
            <a:srgbClr val="333333"/>
          </a:solidFill>
          <a:latin typeface="Trebuchet MS" pitchFamily="34" charset="0"/>
          <a:ea typeface="+mn-ea"/>
          <a:cs typeface="+mn-cs"/>
        </a:defRPr>
      </a:lvl1pPr>
      <a:lvl2pPr marL="723900" indent="-266700" algn="l" rtl="0" eaLnBrk="0" fontAlgn="base" hangingPunct="0">
        <a:spcBef>
          <a:spcPct val="20000"/>
        </a:spcBef>
        <a:spcAft>
          <a:spcPct val="0"/>
        </a:spcAft>
        <a:buChar char="•"/>
        <a:defRPr sz="1600">
          <a:solidFill>
            <a:srgbClr val="333333"/>
          </a:solidFill>
          <a:latin typeface="Trebuchet MS" pitchFamily="34" charset="0"/>
        </a:defRPr>
      </a:lvl2pPr>
      <a:lvl3pPr marL="1160463" indent="-242888" algn="l" rtl="0" eaLnBrk="0" fontAlgn="base" hangingPunct="0">
        <a:spcBef>
          <a:spcPct val="20000"/>
        </a:spcBef>
        <a:spcAft>
          <a:spcPct val="0"/>
        </a:spcAft>
        <a:buChar char="•"/>
        <a:defRPr sz="1600">
          <a:solidFill>
            <a:srgbClr val="333333"/>
          </a:solidFill>
          <a:latin typeface="Trebuchet MS" pitchFamily="34" charset="0"/>
        </a:defRPr>
      </a:lvl3pPr>
      <a:lvl4pPr marL="1600200" indent="-228600" algn="l" rtl="0" eaLnBrk="0" fontAlgn="base" hangingPunct="0">
        <a:spcBef>
          <a:spcPct val="20000"/>
        </a:spcBef>
        <a:spcAft>
          <a:spcPct val="0"/>
        </a:spcAft>
        <a:buChar char="–"/>
        <a:defRPr sz="1600">
          <a:solidFill>
            <a:srgbClr val="333333"/>
          </a:solidFill>
          <a:latin typeface="Trebuchet MS" pitchFamily="34" charset="0"/>
        </a:defRPr>
      </a:lvl4pPr>
      <a:lvl5pPr marL="2057400" indent="-228600" algn="l" rtl="0" eaLnBrk="0" fontAlgn="base" hangingPunct="0">
        <a:spcBef>
          <a:spcPct val="20000"/>
        </a:spcBef>
        <a:spcAft>
          <a:spcPct val="0"/>
        </a:spcAft>
        <a:buChar char="»"/>
        <a:defRPr sz="1600">
          <a:solidFill>
            <a:srgbClr val="333333"/>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70.xml"/><Relationship Id="rId7"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76.xml"/><Relationship Id="rId7"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9"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tags" Target="../tags/tag80.xml"/></Relationships>
</file>

<file path=ppt/slides/_rels/slide13.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4" Type="http://schemas.openxmlformats.org/officeDocument/2006/relationships/tags" Target="../tags/tag85.xml"/></Relationships>
</file>

<file path=ppt/slides/_rels/slide14.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image" Target="../media/image30.jpeg"/><Relationship Id="rId3" Type="http://schemas.openxmlformats.org/officeDocument/2006/relationships/tags" Target="../tags/tag89.xml"/><Relationship Id="rId21" Type="http://schemas.openxmlformats.org/officeDocument/2006/relationships/tags" Target="../tags/tag107.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image" Target="../media/image29.png"/><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image" Target="../media/image28.png"/><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slideLayout" Target="../slideLayouts/slideLayout2.xml"/><Relationship Id="rId10" Type="http://schemas.openxmlformats.org/officeDocument/2006/relationships/tags" Target="../tags/tag96.xml"/><Relationship Id="rId19" Type="http://schemas.openxmlformats.org/officeDocument/2006/relationships/tags" Target="../tags/tag105.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16.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9.xml"/><Relationship Id="rId1" Type="http://schemas.openxmlformats.org/officeDocument/2006/relationships/tags" Target="../tags/tag118.xml"/></Relationships>
</file>

<file path=ppt/slides/_rels/slide18.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notesSlide" Target="../notesSlides/notesSlide6.xml"/><Relationship Id="rId5" Type="http://schemas.openxmlformats.org/officeDocument/2006/relationships/tags" Target="../tags/tag124.xml"/><Relationship Id="rId10" Type="http://schemas.openxmlformats.org/officeDocument/2006/relationships/slideLayout" Target="../slideLayouts/slideLayout2.xml"/><Relationship Id="rId4" Type="http://schemas.openxmlformats.org/officeDocument/2006/relationships/tags" Target="../tags/tag123.xml"/><Relationship Id="rId9" Type="http://schemas.openxmlformats.org/officeDocument/2006/relationships/tags" Target="../tags/tag128.xml"/></Relationships>
</file>

<file path=ppt/slides/_rels/slide19.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image" Target="../media/image33.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32.png"/><Relationship Id="rId5" Type="http://schemas.openxmlformats.org/officeDocument/2006/relationships/tags" Target="../tags/tag133.xml"/><Relationship Id="rId10" Type="http://schemas.openxmlformats.org/officeDocument/2006/relationships/image" Target="../media/image31.png"/><Relationship Id="rId4" Type="http://schemas.openxmlformats.org/officeDocument/2006/relationships/tags" Target="../tags/tag132.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20.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35.jpeg"/><Relationship Id="rId5" Type="http://schemas.openxmlformats.org/officeDocument/2006/relationships/tags" Target="../tags/tag141.xml"/><Relationship Id="rId10" Type="http://schemas.openxmlformats.org/officeDocument/2006/relationships/image" Target="../media/image34.png"/><Relationship Id="rId4" Type="http://schemas.openxmlformats.org/officeDocument/2006/relationships/tags" Target="../tags/tag140.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15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image" Target="../media/image37.jpeg"/><Relationship Id="rId5" Type="http://schemas.openxmlformats.org/officeDocument/2006/relationships/tags" Target="../tags/tag149.xml"/><Relationship Id="rId10" Type="http://schemas.openxmlformats.org/officeDocument/2006/relationships/image" Target="../media/image36.jpeg"/><Relationship Id="rId4" Type="http://schemas.openxmlformats.org/officeDocument/2006/relationships/tags" Target="../tags/tag148.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7.xml"/><Relationship Id="rId1" Type="http://schemas.openxmlformats.org/officeDocument/2006/relationships/tags" Target="../tags/tag156.xml"/></Relationships>
</file>

<file path=ppt/slides/_rels/slide24.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slideLayout" Target="../slideLayouts/slideLayout2.xml"/><Relationship Id="rId4" Type="http://schemas.openxmlformats.org/officeDocument/2006/relationships/tags" Target="../tags/tag161.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image" Target="../media/image39.png"/><Relationship Id="rId5" Type="http://schemas.openxmlformats.org/officeDocument/2006/relationships/tags" Target="../tags/tag166.xml"/><Relationship Id="rId10" Type="http://schemas.openxmlformats.org/officeDocument/2006/relationships/image" Target="../media/image29.png"/><Relationship Id="rId4" Type="http://schemas.openxmlformats.org/officeDocument/2006/relationships/tags" Target="../tags/tag165.xml"/><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40.png"/><Relationship Id="rId5" Type="http://schemas.openxmlformats.org/officeDocument/2006/relationships/slideLayout" Target="../slideLayouts/slideLayout2.xml"/><Relationship Id="rId4" Type="http://schemas.openxmlformats.org/officeDocument/2006/relationships/tags" Target="../tags/tag17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5.xml"/><Relationship Id="rId7" Type="http://schemas.openxmlformats.org/officeDocument/2006/relationships/tags" Target="../tags/tag179.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4.xml"/><Relationship Id="rId1" Type="http://schemas.openxmlformats.org/officeDocument/2006/relationships/tags" Target="../tags/tag18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s>
</file>

<file path=ppt/slides/_rels/slide30.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notesSlide" Target="../notesSlides/notesSlide9.xml"/><Relationship Id="rId5" Type="http://schemas.openxmlformats.org/officeDocument/2006/relationships/tags" Target="../tags/tag189.xml"/><Relationship Id="rId10" Type="http://schemas.openxmlformats.org/officeDocument/2006/relationships/slideLayout" Target="../slideLayouts/slideLayout2.xml"/><Relationship Id="rId4" Type="http://schemas.openxmlformats.org/officeDocument/2006/relationships/tags" Target="../tags/tag188.xml"/><Relationship Id="rId9" Type="http://schemas.openxmlformats.org/officeDocument/2006/relationships/tags" Target="../tags/tag193.xml"/></Relationships>
</file>

<file path=ppt/slides/_rels/slide31.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tags" Target="../tags/tag206.xml"/><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tags" Target="../tags/tag205.xml"/><Relationship Id="rId2" Type="http://schemas.openxmlformats.org/officeDocument/2006/relationships/tags" Target="../tags/tag195.xml"/><Relationship Id="rId16" Type="http://schemas.openxmlformats.org/officeDocument/2006/relationships/image" Target="../media/image43.png"/><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tags" Target="../tags/tag204.xml"/><Relationship Id="rId5" Type="http://schemas.openxmlformats.org/officeDocument/2006/relationships/tags" Target="../tags/tag198.xml"/><Relationship Id="rId15" Type="http://schemas.openxmlformats.org/officeDocument/2006/relationships/image" Target="../media/image42.png"/><Relationship Id="rId10" Type="http://schemas.openxmlformats.org/officeDocument/2006/relationships/tags" Target="../tags/tag203.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diagramData" Target="../diagrams/data1.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slideLayout" Target="../slideLayouts/slideLayout2.xml"/><Relationship Id="rId17" Type="http://schemas.microsoft.com/office/2007/relationships/diagramDrawing" Target="../diagrams/drawing1.xml"/><Relationship Id="rId2" Type="http://schemas.openxmlformats.org/officeDocument/2006/relationships/tags" Target="../tags/tag208.xml"/><Relationship Id="rId16" Type="http://schemas.openxmlformats.org/officeDocument/2006/relationships/diagramColors" Target="../diagrams/colors1.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tags" Target="../tags/tag217.xml"/><Relationship Id="rId5" Type="http://schemas.openxmlformats.org/officeDocument/2006/relationships/tags" Target="../tags/tag211.xml"/><Relationship Id="rId15" Type="http://schemas.openxmlformats.org/officeDocument/2006/relationships/diagramQuickStyle" Target="../diagrams/quickStyle1.xml"/><Relationship Id="rId10" Type="http://schemas.openxmlformats.org/officeDocument/2006/relationships/tags" Target="../tags/tag216.xml"/><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image" Target="../media/image44.png"/><Relationship Id="rId5" Type="http://schemas.openxmlformats.org/officeDocument/2006/relationships/slideLayout" Target="../slideLayouts/slideLayout2.xml"/><Relationship Id="rId4" Type="http://schemas.openxmlformats.org/officeDocument/2006/relationships/tags" Target="../tags/tag221.xml"/></Relationships>
</file>

<file path=ppt/slides/_rels/slide34.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6.xml"/><Relationship Id="rId1" Type="http://schemas.openxmlformats.org/officeDocument/2006/relationships/tags" Target="../tags/tag225.xml"/></Relationships>
</file>

<file path=ppt/slides/_rels/slide36.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notesSlide" Target="../notesSlides/notesSlide10.xml"/><Relationship Id="rId5" Type="http://schemas.openxmlformats.org/officeDocument/2006/relationships/tags" Target="../tags/tag231.xml"/><Relationship Id="rId10" Type="http://schemas.openxmlformats.org/officeDocument/2006/relationships/slideLayout" Target="../slideLayouts/slideLayout2.xml"/><Relationship Id="rId4" Type="http://schemas.openxmlformats.org/officeDocument/2006/relationships/tags" Target="../tags/tag230.xml"/><Relationship Id="rId9" Type="http://schemas.openxmlformats.org/officeDocument/2006/relationships/tags" Target="../tags/tag235.xml"/></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238.xml"/><Relationship Id="rId7" Type="http://schemas.openxmlformats.org/officeDocument/2006/relationships/slideLayout" Target="../slideLayouts/slideLayout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s>
</file>

<file path=ppt/slides/_rels/slide38.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slideLayout" Target="../slideLayouts/slideLayout2.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250.xml"/><Relationship Id="rId7" Type="http://schemas.openxmlformats.org/officeDocument/2006/relationships/slideLayout" Target="../slideLayouts/slideLayout2.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s>
</file>

<file path=ppt/slides/_rels/slide4.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notesSlide" Target="../notesSlides/notesSlide2.xml"/><Relationship Id="rId5" Type="http://schemas.openxmlformats.org/officeDocument/2006/relationships/tags" Target="../tags/tag27.xml"/><Relationship Id="rId10" Type="http://schemas.openxmlformats.org/officeDocument/2006/relationships/slideLayout" Target="../slideLayouts/slideLayout2.xml"/><Relationship Id="rId4" Type="http://schemas.openxmlformats.org/officeDocument/2006/relationships/tags" Target="../tags/tag26.xml"/><Relationship Id="rId9" Type="http://schemas.openxmlformats.org/officeDocument/2006/relationships/tags" Target="../tags/tag3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5.xml"/><Relationship Id="rId1" Type="http://schemas.openxmlformats.org/officeDocument/2006/relationships/tags" Target="../tags/tag254.xml"/></Relationships>
</file>

<file path=ppt/slides/_rels/slide5.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1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7.png"/><Relationship Id="rId5" Type="http://schemas.openxmlformats.org/officeDocument/2006/relationships/tags" Target="../tags/tag36.xml"/><Relationship Id="rId10" Type="http://schemas.openxmlformats.org/officeDocument/2006/relationships/image" Target="../media/image16.png"/><Relationship Id="rId4" Type="http://schemas.openxmlformats.org/officeDocument/2006/relationships/tags" Target="../tags/tag35.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20.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19.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notesSlide" Target="../notesSlides/notesSlide3.xml"/><Relationship Id="rId5" Type="http://schemas.openxmlformats.org/officeDocument/2006/relationships/tags" Target="../tags/tag44.xml"/><Relationship Id="rId10"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51.xml"/><Relationship Id="rId7"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image" Target="../media/image24.png"/><Relationship Id="rId4" Type="http://schemas.openxmlformats.org/officeDocument/2006/relationships/tags" Target="../tags/tag58.xml"/><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64.xml"/><Relationship Id="rId7"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re 6"/>
          <p:cNvSpPr txBox="1">
            <a:spLocks/>
          </p:cNvSpPr>
          <p:nvPr>
            <p:custDataLst>
              <p:tags r:id="rId1"/>
            </p:custDataLst>
          </p:nvPr>
        </p:nvSpPr>
        <p:spPr bwMode="auto">
          <a:xfrm>
            <a:off x="571500" y="3003550"/>
            <a:ext cx="3712468" cy="712788"/>
          </a:xfrm>
          <a:prstGeom prst="rect">
            <a:avLst/>
          </a:prstGeom>
          <a:noFill/>
          <a:ln w="9525">
            <a:noFill/>
            <a:miter lim="800000"/>
            <a:headEnd/>
            <a:tailEnd/>
          </a:ln>
        </p:spPr>
        <p:txBody>
          <a:bodyPr anchor="ctr"/>
          <a:lstStyle/>
          <a:p>
            <a:pPr algn="ctr"/>
            <a:r>
              <a:rPr lang="fr-FR" i="1" dirty="0" smtClean="0">
                <a:solidFill>
                  <a:schemeClr val="bg1"/>
                </a:solidFill>
                <a:latin typeface="Helvetica" pitchFamily="34" charset="0"/>
              </a:rPr>
              <a:t>Recommandation Web</a:t>
            </a:r>
          </a:p>
          <a:p>
            <a:pPr algn="ctr"/>
            <a:r>
              <a:rPr lang="fr-FR" sz="2000" i="1" dirty="0" smtClean="0">
                <a:solidFill>
                  <a:schemeClr val="bg1"/>
                </a:solidFill>
                <a:latin typeface="Helvetica" pitchFamily="34" charset="0"/>
              </a:rPr>
              <a:t>- Action Séjours -</a:t>
            </a:r>
            <a:endParaRPr lang="fr-FR" sz="2000" i="1" dirty="0">
              <a:solidFill>
                <a:schemeClr val="bg1"/>
              </a:solidFill>
              <a:latin typeface="Helvetica" pitchFamily="34" charset="0"/>
            </a:endParaRPr>
          </a:p>
        </p:txBody>
      </p:sp>
      <p:sp>
        <p:nvSpPr>
          <p:cNvPr id="5" name="Titre 2"/>
          <p:cNvSpPr txBox="1">
            <a:spLocks/>
          </p:cNvSpPr>
          <p:nvPr>
            <p:custDataLst>
              <p:tags r:id="rId2"/>
            </p:custDataLst>
          </p:nvPr>
        </p:nvSpPr>
        <p:spPr bwMode="auto">
          <a:xfrm>
            <a:off x="5076056" y="5877272"/>
            <a:ext cx="3853633" cy="694978"/>
          </a:xfrm>
          <a:prstGeom prst="rect">
            <a:avLst/>
          </a:prstGeom>
          <a:noFill/>
          <a:ln w="9525">
            <a:noFill/>
            <a:miter lim="800000"/>
            <a:headEnd/>
            <a:tailEnd/>
          </a:ln>
        </p:spPr>
        <p:txBody>
          <a:bodyPr lIns="0" tIns="0" rIns="0" bIns="0"/>
          <a:lstStyle/>
          <a:p>
            <a:pPr marL="342900" indent="-342900" algn="r">
              <a:defRPr/>
            </a:pPr>
            <a:r>
              <a:rPr lang="fr-FR" sz="1400" i="1" dirty="0">
                <a:solidFill>
                  <a:schemeClr val="bg1"/>
                </a:solidFill>
                <a:latin typeface="Helvetica" pitchFamily="34" charset="0"/>
                <a:ea typeface="+mj-ea"/>
                <a:cs typeface="+mj-cs"/>
              </a:rPr>
              <a:t>L’agence interactive </a:t>
            </a:r>
            <a:br>
              <a:rPr lang="fr-FR" sz="1400" i="1" dirty="0">
                <a:solidFill>
                  <a:schemeClr val="bg1"/>
                </a:solidFill>
                <a:latin typeface="Helvetica" pitchFamily="34" charset="0"/>
                <a:ea typeface="+mj-ea"/>
                <a:cs typeface="+mj-cs"/>
              </a:rPr>
            </a:br>
            <a:r>
              <a:rPr lang="fr-FR" sz="1400" i="1" dirty="0">
                <a:solidFill>
                  <a:schemeClr val="bg1"/>
                </a:solidFill>
                <a:latin typeface="Helvetica" pitchFamily="34" charset="0"/>
                <a:ea typeface="+mj-ea"/>
                <a:cs typeface="+mj-cs"/>
              </a:rPr>
              <a:t>qui aide les marques à créer de la valeur </a:t>
            </a:r>
            <a:br>
              <a:rPr lang="fr-FR" sz="1400" i="1" dirty="0">
                <a:solidFill>
                  <a:schemeClr val="bg1"/>
                </a:solidFill>
                <a:latin typeface="Helvetica" pitchFamily="34" charset="0"/>
                <a:ea typeface="+mj-ea"/>
                <a:cs typeface="+mj-cs"/>
              </a:rPr>
            </a:br>
            <a:r>
              <a:rPr lang="fr-FR" sz="1400" i="1" dirty="0">
                <a:solidFill>
                  <a:schemeClr val="bg1"/>
                </a:solidFill>
                <a:latin typeface="Helvetica" pitchFamily="34" charset="0"/>
                <a:ea typeface="+mj-ea"/>
                <a:cs typeface="+mj-cs"/>
              </a:rPr>
              <a:t>avec leurs clients, sur les nouveaux médias</a:t>
            </a:r>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457200" y="2708920"/>
            <a:ext cx="8229600" cy="3384376"/>
          </a:xfrm>
        </p:spPr>
        <p:txBody>
          <a:bodyPr/>
          <a:lstStyle/>
          <a:p>
            <a:pPr>
              <a:buFont typeface="Courier New" pitchFamily="49" charset="0"/>
              <a:buChar char="o"/>
            </a:pPr>
            <a:r>
              <a:rPr lang="fr-FR" dirty="0" smtClean="0"/>
              <a:t>Pour que les annonces soient cliquées, il est impératif qu’elles attirent l’œil et donnent envie de cliquer. </a:t>
            </a:r>
          </a:p>
          <a:p>
            <a:endParaRPr lang="fr-FR" dirty="0" smtClean="0"/>
          </a:p>
          <a:p>
            <a:pPr>
              <a:buFont typeface="Courier New" pitchFamily="49" charset="0"/>
              <a:buChar char="o"/>
            </a:pPr>
            <a:r>
              <a:rPr lang="fr-FR" b="1" dirty="0" smtClean="0"/>
              <a:t>Exemple d’optimisation :</a:t>
            </a:r>
          </a:p>
          <a:p>
            <a:pPr lvl="1">
              <a:buFont typeface="Arial" pitchFamily="34" charset="0"/>
              <a:buChar char="•"/>
            </a:pPr>
            <a:r>
              <a:rPr lang="fr-FR" dirty="0" smtClean="0"/>
              <a:t>Utiliser des verbes d’action, des formulations incitatives.</a:t>
            </a:r>
          </a:p>
          <a:p>
            <a:pPr lvl="1">
              <a:buFont typeface="Arial" pitchFamily="34" charset="0"/>
              <a:buChar char="•"/>
            </a:pPr>
            <a:r>
              <a:rPr lang="fr-FR" dirty="0" smtClean="0"/>
              <a:t>Créer plusieurs annonces sur un même mot clé pour tester leurs efficacités.</a:t>
            </a:r>
          </a:p>
          <a:p>
            <a:pPr>
              <a:buFont typeface="Courier New" pitchFamily="49" charset="0"/>
              <a:buChar char="o"/>
            </a:pPr>
            <a:endParaRPr lang="fr-FR" dirty="0"/>
          </a:p>
        </p:txBody>
      </p:sp>
      <p:sp>
        <p:nvSpPr>
          <p:cNvPr id="3" name="Titre 2"/>
          <p:cNvSpPr>
            <a:spLocks noGrp="1"/>
          </p:cNvSpPr>
          <p:nvPr>
            <p:ph type="title"/>
            <p:custDataLst>
              <p:tags r:id="rId2"/>
            </p:custDataLst>
          </p:nvPr>
        </p:nvSpPr>
        <p:spPr/>
        <p:txBody>
          <a:bodyPr/>
          <a:lstStyle/>
          <a:p>
            <a:r>
              <a:rPr lang="fr-FR" dirty="0" smtClean="0"/>
              <a:t>Exemple d’optimisation : 4/4</a:t>
            </a:r>
            <a:endParaRPr lang="fr-FR" dirty="0"/>
          </a:p>
        </p:txBody>
      </p:sp>
      <p:sp>
        <p:nvSpPr>
          <p:cNvPr id="9" name="Rectangle 8"/>
          <p:cNvSpPr/>
          <p:nvPr>
            <p:custDataLst>
              <p:tags r:id="rId3"/>
            </p:custDataLst>
          </p:nvPr>
        </p:nvSpPr>
        <p:spPr>
          <a:xfrm>
            <a:off x="1763688" y="980728"/>
            <a:ext cx="4320000" cy="11521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libri" pitchFamily="34" charset="0"/>
              </a:rPr>
              <a:t>Créer des annonces plus efficaces</a:t>
            </a:r>
          </a:p>
        </p:txBody>
      </p:sp>
      <p:sp>
        <p:nvSpPr>
          <p:cNvPr id="10" name="Rectangle 9"/>
          <p:cNvSpPr/>
          <p:nvPr>
            <p:custDataLst>
              <p:tags r:id="rId4"/>
            </p:custDataLst>
          </p:nvPr>
        </p:nvSpPr>
        <p:spPr>
          <a:xfrm>
            <a:off x="467544" y="980728"/>
            <a:ext cx="1152128" cy="1152128"/>
          </a:xfrm>
          <a:prstGeom prst="wedgeRectCallout">
            <a:avLst>
              <a:gd name="adj1" fmla="val 81329"/>
              <a:gd name="adj2" fmla="val -2187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custDataLst>
              <p:tags r:id="rId5"/>
            </p:custDataLst>
          </p:nvPr>
        </p:nvSpPr>
        <p:spPr>
          <a:xfrm>
            <a:off x="467544" y="3880298"/>
            <a:ext cx="251520"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4"/>
          <p:cNvPicPr>
            <a:picLocks noChangeAspect="1" noChangeArrowheads="1"/>
          </p:cNvPicPr>
          <p:nvPr>
            <p:custDataLst>
              <p:tags r:id="rId6"/>
            </p:custDataLst>
          </p:nvPr>
        </p:nvPicPr>
        <p:blipFill>
          <a:blip r:embed="rId8" cstate="print"/>
          <a:srcRect/>
          <a:stretch>
            <a:fillRect/>
          </a:stretch>
        </p:blipFill>
        <p:spPr bwMode="auto">
          <a:xfrm>
            <a:off x="567358" y="1080542"/>
            <a:ext cx="952500" cy="952500"/>
          </a:xfrm>
          <a:prstGeom prst="rect">
            <a:avLst/>
          </a:prstGeom>
          <a:noFill/>
          <a:ln w="9525">
            <a:noFill/>
            <a:miter lim="800000"/>
            <a:headEnd/>
            <a:tailEnd/>
          </a:ln>
          <a:effectLst/>
        </p:spPr>
      </p:pic>
    </p:spTree>
  </p:cSld>
  <p:clrMapOvr>
    <a:masterClrMapping/>
  </p:clrMapOvr>
  <p:transition>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342900" indent="-342900">
              <a:spcAft>
                <a:spcPts val="300"/>
              </a:spcAft>
              <a:buFontTx/>
              <a:buAutoNum type="arabicPeriod"/>
            </a:pPr>
            <a:r>
              <a:rPr lang="fr-FR" b="1" dirty="0" smtClean="0">
                <a:solidFill>
                  <a:srgbClr val="CCCC00"/>
                </a:solidFill>
              </a:rPr>
              <a:t>Audit préliminaire</a:t>
            </a:r>
          </a:p>
          <a:p>
            <a:pPr lvl="1">
              <a:spcBef>
                <a:spcPts val="0"/>
              </a:spcBef>
            </a:pPr>
            <a:r>
              <a:rPr lang="fr-FR" dirty="0" smtClean="0"/>
              <a:t>Audit du compte AdWords existant</a:t>
            </a:r>
          </a:p>
          <a:p>
            <a:pPr lvl="1">
              <a:spcBef>
                <a:spcPts val="0"/>
              </a:spcBef>
            </a:pPr>
            <a:r>
              <a:rPr lang="fr-FR" dirty="0" smtClean="0"/>
              <a:t>Recommandation des améliorations</a:t>
            </a:r>
          </a:p>
          <a:p>
            <a:pPr marL="342900" indent="-342900">
              <a:spcAft>
                <a:spcPts val="300"/>
              </a:spcAft>
              <a:buFontTx/>
              <a:buAutoNum type="arabicPeriod"/>
            </a:pPr>
            <a:r>
              <a:rPr lang="fr-FR" b="1" dirty="0" smtClean="0">
                <a:solidFill>
                  <a:srgbClr val="CCCC00"/>
                </a:solidFill>
              </a:rPr>
              <a:t>Mise en place</a:t>
            </a:r>
          </a:p>
          <a:p>
            <a:pPr lvl="1">
              <a:spcBef>
                <a:spcPts val="0"/>
              </a:spcBef>
            </a:pPr>
            <a:r>
              <a:rPr lang="fr-FR" dirty="0" smtClean="0"/>
              <a:t>Mise en place de la campagne</a:t>
            </a:r>
          </a:p>
          <a:p>
            <a:pPr lvl="1">
              <a:spcBef>
                <a:spcPts val="0"/>
              </a:spcBef>
            </a:pPr>
            <a:r>
              <a:rPr lang="fr-FR" dirty="0" smtClean="0"/>
              <a:t>Mise en place des tags de conversions</a:t>
            </a:r>
          </a:p>
          <a:p>
            <a:pPr lvl="1">
              <a:spcBef>
                <a:spcPts val="0"/>
              </a:spcBef>
            </a:pPr>
            <a:r>
              <a:rPr lang="fr-FR" dirty="0" smtClean="0">
                <a:solidFill>
                  <a:schemeClr val="tx1">
                    <a:lumMod val="75000"/>
                    <a:lumOff val="25000"/>
                  </a:schemeClr>
                </a:solidFill>
              </a:rPr>
              <a:t>Optionnel: création des pages d’atterrissage</a:t>
            </a:r>
          </a:p>
          <a:p>
            <a:pPr marL="342900" indent="-342900">
              <a:spcAft>
                <a:spcPts val="300"/>
              </a:spcAft>
              <a:buFontTx/>
              <a:buAutoNum type="arabicPeriod"/>
            </a:pPr>
            <a:r>
              <a:rPr lang="fr-FR" b="1" dirty="0" smtClean="0">
                <a:solidFill>
                  <a:srgbClr val="CCCC00"/>
                </a:solidFill>
              </a:rPr>
              <a:t>Suivi</a:t>
            </a:r>
          </a:p>
          <a:p>
            <a:pPr lvl="1">
              <a:spcBef>
                <a:spcPts val="0"/>
              </a:spcBef>
            </a:pPr>
            <a:r>
              <a:rPr lang="fr-FR" dirty="0" smtClean="0"/>
              <a:t>Gestion et optimisation quotidiennes de la campagne</a:t>
            </a:r>
          </a:p>
          <a:p>
            <a:pPr lvl="1">
              <a:spcBef>
                <a:spcPts val="0"/>
              </a:spcBef>
            </a:pPr>
            <a:r>
              <a:rPr lang="fr-FR" dirty="0" err="1" smtClean="0"/>
              <a:t>Reporting</a:t>
            </a:r>
            <a:r>
              <a:rPr lang="fr-FR" dirty="0" smtClean="0"/>
              <a:t> précis et régulier</a:t>
            </a:r>
          </a:p>
          <a:p>
            <a:pPr lvl="1">
              <a:spcBef>
                <a:spcPts val="0"/>
              </a:spcBef>
              <a:buNone/>
            </a:pPr>
            <a:endParaRPr lang="fr-FR" dirty="0" smtClean="0"/>
          </a:p>
        </p:txBody>
      </p:sp>
      <p:sp>
        <p:nvSpPr>
          <p:cNvPr id="3" name="Titre 2"/>
          <p:cNvSpPr>
            <a:spLocks noGrp="1"/>
          </p:cNvSpPr>
          <p:nvPr>
            <p:ph type="title"/>
            <p:custDataLst>
              <p:tags r:id="rId2"/>
            </p:custDataLst>
          </p:nvPr>
        </p:nvSpPr>
        <p:spPr/>
        <p:txBody>
          <a:bodyPr/>
          <a:lstStyle/>
          <a:p>
            <a:r>
              <a:rPr lang="fr-FR" dirty="0" smtClean="0"/>
              <a:t>Référencement payant : notre intervention</a:t>
            </a:r>
            <a:endParaRPr lang="fr-FR" dirty="0"/>
          </a:p>
        </p:txBody>
      </p:sp>
      <p:sp>
        <p:nvSpPr>
          <p:cNvPr id="7" name="Larme 6"/>
          <p:cNvSpPr/>
          <p:nvPr>
            <p:custDataLst>
              <p:tags r:id="rId3"/>
            </p:custDataLst>
          </p:nvPr>
        </p:nvSpPr>
        <p:spPr>
          <a:xfrm rot="5400000">
            <a:off x="7956202" y="3284810"/>
            <a:ext cx="1081087" cy="1079500"/>
          </a:xfrm>
          <a:prstGeom prst="teardrop">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600" spc="-150" dirty="0" smtClean="0">
                <a:latin typeface="Calibri" pitchFamily="34" charset="0"/>
              </a:rPr>
              <a:t>À partir de 20k€ / an</a:t>
            </a:r>
            <a:endParaRPr lang="fr-FR" sz="1600" spc="-150" dirty="0">
              <a:latin typeface="Calibri" pitchFamily="34" charset="0"/>
            </a:endParaRPr>
          </a:p>
        </p:txBody>
      </p:sp>
      <p:pic>
        <p:nvPicPr>
          <p:cNvPr id="8" name="Image 7" descr="adwords_certified_partner_web_FR.gif"/>
          <p:cNvPicPr>
            <a:picLocks noChangeAspect="1"/>
          </p:cNvPicPr>
          <p:nvPr>
            <p:custDataLst>
              <p:tags r:id="rId4"/>
            </p:custDataLst>
          </p:nvPr>
        </p:nvPicPr>
        <p:blipFill>
          <a:blip r:embed="rId9" cstate="print"/>
          <a:stretch>
            <a:fillRect/>
          </a:stretch>
        </p:blipFill>
        <p:spPr>
          <a:xfrm>
            <a:off x="7956376" y="582191"/>
            <a:ext cx="1046609" cy="1046609"/>
          </a:xfrm>
          <a:prstGeom prst="rect">
            <a:avLst/>
          </a:prstGeom>
        </p:spPr>
      </p:pic>
      <p:sp>
        <p:nvSpPr>
          <p:cNvPr id="9" name="Rectangle 8"/>
          <p:cNvSpPr/>
          <p:nvPr>
            <p:custDataLst>
              <p:tags r:id="rId5"/>
            </p:custDataLst>
          </p:nvPr>
        </p:nvSpPr>
        <p:spPr>
          <a:xfrm>
            <a:off x="1153704" y="4653136"/>
            <a:ext cx="6836593" cy="1584176"/>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108000" tIns="180000" rIns="108000" bIns="108000" anchor="ctr"/>
          <a:lstStyle/>
          <a:p>
            <a:pPr>
              <a:spcAft>
                <a:spcPts val="300"/>
              </a:spcAft>
              <a:defRPr/>
            </a:pPr>
            <a:r>
              <a:rPr lang="fr-FR" sz="1600" b="1" dirty="0" smtClean="0">
                <a:latin typeface="Calibri" pitchFamily="34" charset="0"/>
              </a:rPr>
              <a:t>Nous ne facturons nos honoraires qu’à la performance sur </a:t>
            </a:r>
            <a:r>
              <a:rPr lang="fr-FR" sz="1600" b="1" dirty="0" err="1" smtClean="0">
                <a:latin typeface="Calibri" pitchFamily="34" charset="0"/>
              </a:rPr>
              <a:t>AdWords</a:t>
            </a:r>
            <a:r>
              <a:rPr lang="fr-FR" sz="1600" b="1" dirty="0" smtClean="0">
                <a:latin typeface="Calibri" pitchFamily="34" charset="0"/>
              </a:rPr>
              <a:t>  </a:t>
            </a:r>
          </a:p>
          <a:p>
            <a:pPr>
              <a:spcAft>
                <a:spcPts val="300"/>
              </a:spcAft>
              <a:defRPr/>
            </a:pPr>
            <a:r>
              <a:rPr lang="fr-FR" sz="1400" dirty="0" smtClean="0">
                <a:latin typeface="Calibri" pitchFamily="34" charset="0"/>
              </a:rPr>
              <a:t>Ce fonctionnement permet de travailler sur un système gagnant/gagnant :</a:t>
            </a:r>
          </a:p>
          <a:p>
            <a:pPr marL="446088" indent="-177800">
              <a:spcAft>
                <a:spcPts val="300"/>
              </a:spcAft>
              <a:buFont typeface="Wingdings" pitchFamily="2" charset="2"/>
              <a:buChar char="Ø"/>
              <a:defRPr/>
            </a:pPr>
            <a:r>
              <a:rPr lang="fr-FR" sz="1400" dirty="0" smtClean="0">
                <a:latin typeface="Calibri" pitchFamily="34" charset="0"/>
              </a:rPr>
              <a:t>Avec un même budget, nous augmentons vos clics (et donc visites/conversions) en augmentant notre revenu.</a:t>
            </a:r>
          </a:p>
          <a:p>
            <a:pPr marL="446088" indent="-177800">
              <a:spcAft>
                <a:spcPts val="300"/>
              </a:spcAft>
              <a:buFont typeface="Wingdings" pitchFamily="2" charset="2"/>
              <a:buChar char="Ø"/>
              <a:defRPr/>
            </a:pPr>
            <a:r>
              <a:rPr lang="fr-FR" sz="1400" dirty="0" smtClean="0">
                <a:latin typeface="Calibri" pitchFamily="34" charset="0"/>
              </a:rPr>
              <a:t>Le travail se fait donc au niveau de la qualité des annonces afin de réduire au maximum le coût par clic.</a:t>
            </a:r>
          </a:p>
        </p:txBody>
      </p:sp>
      <p:sp>
        <p:nvSpPr>
          <p:cNvPr id="10" name="Rectangle 9"/>
          <p:cNvSpPr/>
          <p:nvPr>
            <p:custDataLst>
              <p:tags r:id="rId6"/>
            </p:custDataLst>
          </p:nvPr>
        </p:nvSpPr>
        <p:spPr>
          <a:xfrm rot="21175867">
            <a:off x="943437" y="4440137"/>
            <a:ext cx="123825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smtClean="0">
                <a:solidFill>
                  <a:schemeClr val="tx1">
                    <a:lumMod val="75000"/>
                    <a:lumOff val="25000"/>
                  </a:schemeClr>
                </a:solidFill>
                <a:latin typeface="Calibri" charset="0"/>
                <a:ea typeface="ＭＳ Ｐゴシック" charset="-128"/>
              </a:rPr>
              <a:t>À </a:t>
            </a:r>
            <a:r>
              <a:rPr lang="fr-FR" sz="1400" dirty="0">
                <a:solidFill>
                  <a:schemeClr val="tx1">
                    <a:lumMod val="75000"/>
                    <a:lumOff val="25000"/>
                  </a:schemeClr>
                </a:solidFill>
                <a:latin typeface="Calibri" charset="0"/>
                <a:ea typeface="ＭＳ Ｐゴシック" charset="-128"/>
              </a:rPr>
              <a:t>NOTER</a:t>
            </a:r>
          </a:p>
        </p:txBody>
      </p:sp>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err="1" smtClean="0"/>
              <a:t>Retargeting</a:t>
            </a:r>
            <a:endParaRPr lang="fr-FR" dirty="0"/>
          </a:p>
        </p:txBody>
      </p:sp>
      <p:sp>
        <p:nvSpPr>
          <p:cNvPr id="3" name="Espace réservé du texte 2"/>
          <p:cNvSpPr>
            <a:spLocks noGrp="1"/>
          </p:cNvSpPr>
          <p:nvPr>
            <p:ph type="body" idx="1"/>
            <p:custDataLst>
              <p:tags r:id="rId2"/>
            </p:custDataLst>
          </p:nvPr>
        </p:nvSpPr>
        <p:spPr/>
        <p:txBody>
          <a:bodyPr/>
          <a:lstStyle/>
          <a:p>
            <a:r>
              <a:rPr lang="fr-FR" sz="2400" dirty="0" smtClean="0">
                <a:solidFill>
                  <a:srgbClr val="CCCC00"/>
                </a:solidFill>
              </a:rPr>
              <a:t>Hausse des conversions</a:t>
            </a:r>
          </a:p>
        </p:txBody>
      </p:sp>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457200" y="2819788"/>
            <a:ext cx="8229600" cy="2808312"/>
          </a:xfrm>
        </p:spPr>
        <p:txBody>
          <a:bodyPr/>
          <a:lstStyle/>
          <a:p>
            <a:pPr>
              <a:buFont typeface="Courier New" pitchFamily="49" charset="0"/>
              <a:buChar char="o"/>
            </a:pPr>
            <a:r>
              <a:rPr lang="fr-FR" dirty="0" smtClean="0"/>
              <a:t>Les raisons ne manquent pas pour expliquer que seulement 10% des internautes convertissent. </a:t>
            </a:r>
          </a:p>
          <a:p>
            <a:pPr>
              <a:buFont typeface="Courier New" pitchFamily="49" charset="0"/>
              <a:buChar char="o"/>
            </a:pPr>
            <a:r>
              <a:rPr lang="fr-FR" dirty="0" smtClean="0"/>
              <a:t>Cela pose deux problèmes :</a:t>
            </a:r>
          </a:p>
          <a:p>
            <a:pPr lvl="1">
              <a:buFont typeface="Arial" pitchFamily="34" charset="0"/>
              <a:buChar char="•"/>
            </a:pPr>
            <a:r>
              <a:rPr lang="fr-FR" dirty="0" smtClean="0"/>
              <a:t>Des prospects intéressés qui ne deviendront pas client</a:t>
            </a:r>
          </a:p>
          <a:p>
            <a:pPr lvl="1">
              <a:buFont typeface="Arial" pitchFamily="34" charset="0"/>
              <a:buChar char="•"/>
            </a:pPr>
            <a:r>
              <a:rPr lang="fr-FR" dirty="0" smtClean="0"/>
              <a:t>Une part du budget de génération de trafic inefficace</a:t>
            </a:r>
          </a:p>
          <a:p>
            <a:pPr>
              <a:buFont typeface="Courier New" pitchFamily="49" charset="0"/>
              <a:buChar char="o"/>
            </a:pPr>
            <a:endParaRPr lang="fr-FR" dirty="0" smtClean="0"/>
          </a:p>
          <a:p>
            <a:pPr>
              <a:buFont typeface="Courier New" pitchFamily="49" charset="0"/>
              <a:buChar char="o"/>
            </a:pPr>
            <a:r>
              <a:rPr lang="fr-FR" dirty="0" smtClean="0"/>
              <a:t>Une technique permet de recontacter ces visiteurs : </a:t>
            </a:r>
            <a:r>
              <a:rPr lang="fr-FR" b="1" dirty="0" smtClean="0"/>
              <a:t>le </a:t>
            </a:r>
            <a:r>
              <a:rPr lang="fr-FR" b="1" dirty="0" err="1" smtClean="0"/>
              <a:t>retargeting</a:t>
            </a:r>
            <a:r>
              <a:rPr lang="fr-FR" dirty="0" smtClean="0"/>
              <a:t>.</a:t>
            </a:r>
          </a:p>
        </p:txBody>
      </p:sp>
      <p:sp>
        <p:nvSpPr>
          <p:cNvPr id="8" name="Titre 7"/>
          <p:cNvSpPr>
            <a:spLocks noGrp="1"/>
          </p:cNvSpPr>
          <p:nvPr>
            <p:ph type="title"/>
            <p:custDataLst>
              <p:tags r:id="rId2"/>
            </p:custDataLst>
          </p:nvPr>
        </p:nvSpPr>
        <p:spPr/>
        <p:txBody>
          <a:bodyPr/>
          <a:lstStyle/>
          <a:p>
            <a:r>
              <a:rPr lang="fr-FR" dirty="0" smtClean="0"/>
              <a:t>90% de prospects perdus</a:t>
            </a:r>
            <a:endParaRPr lang="fr-FR" dirty="0"/>
          </a:p>
        </p:txBody>
      </p:sp>
      <p:sp>
        <p:nvSpPr>
          <p:cNvPr id="4" name="Espace réservé du contenu 1"/>
          <p:cNvSpPr txBox="1">
            <a:spLocks/>
          </p:cNvSpPr>
          <p:nvPr>
            <p:custDataLst>
              <p:tags r:id="rId3"/>
            </p:custDataLst>
          </p:nvPr>
        </p:nvSpPr>
        <p:spPr>
          <a:xfrm>
            <a:off x="2123728" y="1290147"/>
            <a:ext cx="6192688" cy="936104"/>
          </a:xfrm>
          <a:prstGeom prst="rect">
            <a:avLst/>
          </a:prstGeom>
        </p:spPr>
        <p:txBody>
          <a:bodyPr/>
          <a:lstStyle/>
          <a:p>
            <a:pPr lvl="0" eaLnBrk="0" hangingPunct="0">
              <a:spcBef>
                <a:spcPts val="600"/>
              </a:spcBef>
              <a:spcAft>
                <a:spcPts val="600"/>
              </a:spcAft>
            </a:pPr>
            <a:r>
              <a:rPr lang="fr-FR" sz="2800" b="1" dirty="0" smtClean="0">
                <a:solidFill>
                  <a:srgbClr val="CCCC00"/>
                </a:solidFill>
                <a:latin typeface="Calibri" pitchFamily="34" charset="0"/>
              </a:rPr>
              <a:t>% </a:t>
            </a:r>
            <a:r>
              <a:rPr lang="fr-FR" sz="2800" dirty="0" smtClean="0">
                <a:solidFill>
                  <a:srgbClr val="333333"/>
                </a:solidFill>
                <a:latin typeface="Calibri" pitchFamily="34" charset="0"/>
              </a:rPr>
              <a:t>des internautes de votre site internet le quittent sans vous contacter.</a:t>
            </a:r>
            <a:endParaRPr kumimoji="0" lang="fr-FR" sz="2800" b="0" i="0" u="none" strike="noStrike" kern="0" cap="none" spc="0" normalizeH="0" baseline="0" noProof="0" dirty="0">
              <a:ln>
                <a:noFill/>
              </a:ln>
              <a:solidFill>
                <a:srgbClr val="333333"/>
              </a:solidFill>
              <a:effectLst/>
              <a:uLnTx/>
              <a:uFillTx/>
              <a:latin typeface="Calibri" pitchFamily="34" charset="0"/>
              <a:ea typeface="ＭＳ Ｐゴシック" charset="0"/>
            </a:endParaRPr>
          </a:p>
        </p:txBody>
      </p:sp>
      <p:sp>
        <p:nvSpPr>
          <p:cNvPr id="5" name="Rectangle 4"/>
          <p:cNvSpPr/>
          <p:nvPr>
            <p:custDataLst>
              <p:tags r:id="rId4"/>
            </p:custDataLst>
          </p:nvPr>
        </p:nvSpPr>
        <p:spPr>
          <a:xfrm>
            <a:off x="899592" y="1254143"/>
            <a:ext cx="1080120" cy="1008112"/>
          </a:xfrm>
          <a:prstGeom prst="wedgeRectCallout">
            <a:avLst>
              <a:gd name="adj1" fmla="val 73499"/>
              <a:gd name="adj2" fmla="val -16974"/>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5600" dirty="0" smtClean="0">
                <a:solidFill>
                  <a:srgbClr val="333333"/>
                </a:solidFill>
                <a:latin typeface="Calibri" pitchFamily="34" charset="0"/>
              </a:rPr>
              <a:t>90</a:t>
            </a:r>
            <a:endParaRPr lang="fr-FR" sz="5600" dirty="0">
              <a:solidFill>
                <a:srgbClr val="333333"/>
              </a:solidFill>
              <a:latin typeface="Calibri" pitchFamily="34" charset="0"/>
            </a:endParaRPr>
          </a:p>
        </p:txBody>
      </p:sp>
      <p:sp>
        <p:nvSpPr>
          <p:cNvPr id="9" name="Flèche droite 8"/>
          <p:cNvSpPr/>
          <p:nvPr>
            <p:custDataLst>
              <p:tags r:id="rId5"/>
            </p:custDataLst>
          </p:nvPr>
        </p:nvSpPr>
        <p:spPr>
          <a:xfrm>
            <a:off x="323528" y="5215301"/>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
          <p:cNvPicPr>
            <a:picLocks noChangeAspect="1" noChangeArrowheads="1"/>
          </p:cNvPicPr>
          <p:nvPr>
            <p:custDataLst>
              <p:tags r:id="rId1"/>
            </p:custDataLst>
          </p:nvPr>
        </p:nvPicPr>
        <p:blipFill>
          <a:blip r:embed="rId24" cstate="print"/>
          <a:srcRect/>
          <a:stretch>
            <a:fillRect/>
          </a:stretch>
        </p:blipFill>
        <p:spPr bwMode="auto">
          <a:xfrm>
            <a:off x="4518779" y="3140968"/>
            <a:ext cx="1457885" cy="1152128"/>
          </a:xfrm>
          <a:prstGeom prst="rect">
            <a:avLst/>
          </a:prstGeom>
          <a:noFill/>
          <a:ln w="9525">
            <a:solidFill>
              <a:schemeClr val="tx1"/>
            </a:solidFill>
            <a:miter lim="800000"/>
            <a:headEnd/>
            <a:tailEnd/>
          </a:ln>
        </p:spPr>
      </p:pic>
      <p:sp>
        <p:nvSpPr>
          <p:cNvPr id="7" name="Titre 6"/>
          <p:cNvSpPr>
            <a:spLocks noGrp="1"/>
          </p:cNvSpPr>
          <p:nvPr>
            <p:ph type="title"/>
            <p:custDataLst>
              <p:tags r:id="rId2"/>
            </p:custDataLst>
          </p:nvPr>
        </p:nvSpPr>
        <p:spPr/>
        <p:txBody>
          <a:bodyPr/>
          <a:lstStyle/>
          <a:p>
            <a:r>
              <a:rPr lang="fr-FR" dirty="0" smtClean="0"/>
              <a:t>Qu'est-ce que le </a:t>
            </a:r>
            <a:r>
              <a:rPr lang="fr-FR" dirty="0" err="1" smtClean="0"/>
              <a:t>retargeting</a:t>
            </a:r>
            <a:r>
              <a:rPr lang="fr-FR" dirty="0" smtClean="0"/>
              <a:t> ? (1/2)</a:t>
            </a:r>
          </a:p>
        </p:txBody>
      </p:sp>
      <p:grpSp>
        <p:nvGrpSpPr>
          <p:cNvPr id="14" name="Groupe 25"/>
          <p:cNvGrpSpPr>
            <a:grpSpLocks/>
          </p:cNvGrpSpPr>
          <p:nvPr>
            <p:custDataLst>
              <p:tags r:id="rId3"/>
            </p:custDataLst>
          </p:nvPr>
        </p:nvGrpSpPr>
        <p:grpSpPr bwMode="auto">
          <a:xfrm>
            <a:off x="1296218" y="908720"/>
            <a:ext cx="2232174" cy="523220"/>
            <a:chOff x="395536" y="2210378"/>
            <a:chExt cx="2494858" cy="523191"/>
          </a:xfrm>
        </p:grpSpPr>
        <p:sp>
          <p:nvSpPr>
            <p:cNvPr id="50" name="ZoneTexte 5"/>
            <p:cNvSpPr txBox="1">
              <a:spLocks noChangeArrowheads="1"/>
            </p:cNvSpPr>
            <p:nvPr>
              <p:custDataLst>
                <p:tags r:id="rId22"/>
              </p:custDataLst>
            </p:nvPr>
          </p:nvSpPr>
          <p:spPr bwMode="auto">
            <a:xfrm>
              <a:off x="683568" y="2210378"/>
              <a:ext cx="2206826" cy="523191"/>
            </a:xfrm>
            <a:prstGeom prst="rect">
              <a:avLst/>
            </a:prstGeom>
            <a:noFill/>
            <a:ln w="9525">
              <a:noFill/>
              <a:miter lim="800000"/>
              <a:headEnd/>
              <a:tailEnd/>
            </a:ln>
          </p:spPr>
          <p:txBody>
            <a:bodyPr wrap="square">
              <a:spAutoFit/>
            </a:bodyPr>
            <a:lstStyle/>
            <a:p>
              <a:r>
                <a:rPr lang="fr-FR" sz="1400" b="1" dirty="0">
                  <a:solidFill>
                    <a:srgbClr val="CCCC00"/>
                  </a:solidFill>
                  <a:latin typeface="Calibri" pitchFamily="34" charset="0"/>
                </a:rPr>
                <a:t>Un prospect visite votre </a:t>
              </a:r>
              <a:r>
                <a:rPr lang="fr-FR" sz="1400" b="1" dirty="0" smtClean="0">
                  <a:solidFill>
                    <a:srgbClr val="CCCC00"/>
                  </a:solidFill>
                  <a:latin typeface="Calibri" pitchFamily="34" charset="0"/>
                </a:rPr>
                <a:t>site sans convertir.</a:t>
              </a:r>
              <a:endParaRPr lang="fr-FR" sz="1400" b="1" dirty="0">
                <a:solidFill>
                  <a:srgbClr val="CCCC00"/>
                </a:solidFill>
                <a:latin typeface="Calibri" pitchFamily="34" charset="0"/>
              </a:endParaRPr>
            </a:p>
          </p:txBody>
        </p:sp>
        <p:sp>
          <p:nvSpPr>
            <p:cNvPr id="51" name="Ellipse 6"/>
            <p:cNvSpPr/>
            <p:nvPr/>
          </p:nvSpPr>
          <p:spPr>
            <a:xfrm>
              <a:off x="395536" y="2328312"/>
              <a:ext cx="321892" cy="287322"/>
            </a:xfrm>
            <a:prstGeom prst="ellipse">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latin typeface="Calibri" pitchFamily="34" charset="0"/>
                </a:rPr>
                <a:t>1</a:t>
              </a:r>
            </a:p>
          </p:txBody>
        </p:sp>
      </p:grpSp>
      <p:sp>
        <p:nvSpPr>
          <p:cNvPr id="15" name="Flèche droite 14"/>
          <p:cNvSpPr/>
          <p:nvPr>
            <p:custDataLst>
              <p:tags r:id="rId4"/>
            </p:custDataLst>
          </p:nvPr>
        </p:nvSpPr>
        <p:spPr bwMode="auto">
          <a:xfrm>
            <a:off x="3456806" y="1701007"/>
            <a:ext cx="2087562" cy="287337"/>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7" name="Groupe 24"/>
          <p:cNvGrpSpPr>
            <a:grpSpLocks/>
          </p:cNvGrpSpPr>
          <p:nvPr>
            <p:custDataLst>
              <p:tags r:id="rId5"/>
            </p:custDataLst>
          </p:nvPr>
        </p:nvGrpSpPr>
        <p:grpSpPr bwMode="auto">
          <a:xfrm>
            <a:off x="5400279" y="908720"/>
            <a:ext cx="2088553" cy="523221"/>
            <a:chOff x="4067599" y="2127340"/>
            <a:chExt cx="2088584" cy="523193"/>
          </a:xfrm>
        </p:grpSpPr>
        <p:sp>
          <p:nvSpPr>
            <p:cNvPr id="42" name="ZoneTexte 15"/>
            <p:cNvSpPr txBox="1">
              <a:spLocks noChangeArrowheads="1"/>
            </p:cNvSpPr>
            <p:nvPr>
              <p:custDataLst>
                <p:tags r:id="rId21"/>
              </p:custDataLst>
            </p:nvPr>
          </p:nvSpPr>
          <p:spPr bwMode="auto">
            <a:xfrm>
              <a:off x="4355976" y="2127340"/>
              <a:ext cx="1800207" cy="523193"/>
            </a:xfrm>
            <a:prstGeom prst="rect">
              <a:avLst/>
            </a:prstGeom>
            <a:noFill/>
            <a:ln w="9525">
              <a:noFill/>
              <a:miter lim="800000"/>
              <a:headEnd/>
              <a:tailEnd/>
            </a:ln>
          </p:spPr>
          <p:txBody>
            <a:bodyPr wrap="square">
              <a:spAutoFit/>
            </a:bodyPr>
            <a:lstStyle/>
            <a:p>
              <a:r>
                <a:rPr lang="fr-FR" sz="1400" b="1" dirty="0">
                  <a:solidFill>
                    <a:srgbClr val="CCCC00"/>
                  </a:solidFill>
                  <a:latin typeface="Calibri" pitchFamily="34" charset="0"/>
                </a:rPr>
                <a:t>Puis part naviguer sur d’autres </a:t>
              </a:r>
              <a:r>
                <a:rPr lang="fr-FR" sz="1400" b="1" dirty="0" smtClean="0">
                  <a:solidFill>
                    <a:srgbClr val="CCCC00"/>
                  </a:solidFill>
                  <a:latin typeface="Calibri" pitchFamily="34" charset="0"/>
                </a:rPr>
                <a:t>sites.</a:t>
              </a:r>
              <a:endParaRPr lang="fr-FR" sz="1400" b="1" dirty="0">
                <a:solidFill>
                  <a:srgbClr val="CCCC00"/>
                </a:solidFill>
                <a:latin typeface="Calibri" pitchFamily="34" charset="0"/>
              </a:endParaRPr>
            </a:p>
          </p:txBody>
        </p:sp>
        <p:sp>
          <p:nvSpPr>
            <p:cNvPr id="43" name="Ellipse 42"/>
            <p:cNvSpPr/>
            <p:nvPr/>
          </p:nvSpPr>
          <p:spPr>
            <a:xfrm>
              <a:off x="4067599" y="2245273"/>
              <a:ext cx="287341" cy="287323"/>
            </a:xfrm>
            <a:prstGeom prst="ellipse">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latin typeface="Calibri" pitchFamily="34" charset="0"/>
                </a:rPr>
                <a:t>2</a:t>
              </a:r>
            </a:p>
          </p:txBody>
        </p:sp>
      </p:grpSp>
      <p:sp>
        <p:nvSpPr>
          <p:cNvPr id="19" name="Virage 18"/>
          <p:cNvSpPr/>
          <p:nvPr>
            <p:custDataLst>
              <p:tags r:id="rId6"/>
            </p:custDataLst>
          </p:nvPr>
        </p:nvSpPr>
        <p:spPr bwMode="auto">
          <a:xfrm rot="10800000">
            <a:off x="6192067" y="2564904"/>
            <a:ext cx="576263" cy="1023466"/>
          </a:xfrm>
          <a:prstGeom prst="ben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grpSp>
        <p:nvGrpSpPr>
          <p:cNvPr id="20" name="Groupe 34"/>
          <p:cNvGrpSpPr>
            <a:grpSpLocks/>
          </p:cNvGrpSpPr>
          <p:nvPr>
            <p:custDataLst>
              <p:tags r:id="rId7"/>
            </p:custDataLst>
          </p:nvPr>
        </p:nvGrpSpPr>
        <p:grpSpPr bwMode="auto">
          <a:xfrm>
            <a:off x="6192068" y="3501008"/>
            <a:ext cx="2772420" cy="738664"/>
            <a:chOff x="4067322" y="2126953"/>
            <a:chExt cx="2772462" cy="738626"/>
          </a:xfrm>
        </p:grpSpPr>
        <p:sp>
          <p:nvSpPr>
            <p:cNvPr id="27" name="ZoneTexte 35"/>
            <p:cNvSpPr txBox="1">
              <a:spLocks noChangeArrowheads="1"/>
            </p:cNvSpPr>
            <p:nvPr>
              <p:custDataLst>
                <p:tags r:id="rId20"/>
              </p:custDataLst>
            </p:nvPr>
          </p:nvSpPr>
          <p:spPr bwMode="auto">
            <a:xfrm>
              <a:off x="4355976" y="2126953"/>
              <a:ext cx="2483808" cy="738626"/>
            </a:xfrm>
            <a:prstGeom prst="rect">
              <a:avLst/>
            </a:prstGeom>
            <a:noFill/>
            <a:ln w="9525">
              <a:noFill/>
              <a:miter lim="800000"/>
              <a:headEnd/>
              <a:tailEnd/>
            </a:ln>
          </p:spPr>
          <p:txBody>
            <a:bodyPr wrap="square">
              <a:spAutoFit/>
            </a:bodyPr>
            <a:lstStyle/>
            <a:p>
              <a:r>
                <a:rPr lang="fr-FR" sz="1400" b="1" dirty="0" smtClean="0">
                  <a:solidFill>
                    <a:srgbClr val="CCCC00"/>
                  </a:solidFill>
                  <a:latin typeface="Calibri" pitchFamily="34" charset="0"/>
                </a:rPr>
                <a:t>Une bannière mettant en avant votre site internet et le séjour qu’il a visité s’affiche.</a:t>
              </a:r>
              <a:endParaRPr lang="fr-FR" sz="1400" b="1" dirty="0">
                <a:solidFill>
                  <a:srgbClr val="CCCC00"/>
                </a:solidFill>
                <a:latin typeface="Calibri" pitchFamily="34" charset="0"/>
              </a:endParaRPr>
            </a:p>
          </p:txBody>
        </p:sp>
        <p:sp>
          <p:nvSpPr>
            <p:cNvPr id="28" name="Ellipse 27"/>
            <p:cNvSpPr/>
            <p:nvPr/>
          </p:nvSpPr>
          <p:spPr>
            <a:xfrm>
              <a:off x="4067322" y="2351807"/>
              <a:ext cx="287342" cy="288910"/>
            </a:xfrm>
            <a:prstGeom prst="ellipse">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latin typeface="Calibri" pitchFamily="34" charset="0"/>
                </a:rPr>
                <a:t>3</a:t>
              </a:r>
            </a:p>
          </p:txBody>
        </p:sp>
      </p:grpSp>
      <p:grpSp>
        <p:nvGrpSpPr>
          <p:cNvPr id="22" name="Groupe 40"/>
          <p:cNvGrpSpPr>
            <a:grpSpLocks/>
          </p:cNvGrpSpPr>
          <p:nvPr>
            <p:custDataLst>
              <p:tags r:id="rId8"/>
            </p:custDataLst>
          </p:nvPr>
        </p:nvGrpSpPr>
        <p:grpSpPr bwMode="auto">
          <a:xfrm>
            <a:off x="2160239" y="3501009"/>
            <a:ext cx="2376265" cy="738664"/>
            <a:chOff x="4068152" y="2127434"/>
            <a:chExt cx="2376301" cy="738625"/>
          </a:xfrm>
        </p:grpSpPr>
        <p:sp>
          <p:nvSpPr>
            <p:cNvPr id="25" name="ZoneTexte 41"/>
            <p:cNvSpPr txBox="1">
              <a:spLocks noChangeArrowheads="1"/>
            </p:cNvSpPr>
            <p:nvPr>
              <p:custDataLst>
                <p:tags r:id="rId19"/>
              </p:custDataLst>
            </p:nvPr>
          </p:nvSpPr>
          <p:spPr bwMode="auto">
            <a:xfrm>
              <a:off x="4355977" y="2127434"/>
              <a:ext cx="2088476" cy="738625"/>
            </a:xfrm>
            <a:prstGeom prst="rect">
              <a:avLst/>
            </a:prstGeom>
            <a:noFill/>
            <a:ln w="9525">
              <a:noFill/>
              <a:miter lim="800000"/>
              <a:headEnd/>
              <a:tailEnd/>
            </a:ln>
          </p:spPr>
          <p:txBody>
            <a:bodyPr wrap="square">
              <a:spAutoFit/>
            </a:bodyPr>
            <a:lstStyle/>
            <a:p>
              <a:r>
                <a:rPr lang="fr-FR" sz="1400" b="1" dirty="0">
                  <a:solidFill>
                    <a:srgbClr val="CCCC00"/>
                  </a:solidFill>
                  <a:latin typeface="Calibri" pitchFamily="34" charset="0"/>
                </a:rPr>
                <a:t>Il revient sur </a:t>
              </a:r>
              <a:r>
                <a:rPr lang="fr-FR" sz="1400" b="1" dirty="0" smtClean="0">
                  <a:solidFill>
                    <a:srgbClr val="CCCC00"/>
                  </a:solidFill>
                  <a:latin typeface="Calibri" pitchFamily="34" charset="0"/>
                </a:rPr>
                <a:t>votre site internet ou sur la </a:t>
              </a:r>
              <a:r>
                <a:rPr lang="fr-FR" sz="1400" b="1" dirty="0">
                  <a:solidFill>
                    <a:srgbClr val="CCCC00"/>
                  </a:solidFill>
                  <a:latin typeface="Calibri" pitchFamily="34" charset="0"/>
                </a:rPr>
                <a:t>fiche </a:t>
              </a:r>
              <a:r>
                <a:rPr lang="fr-FR" sz="1400" b="1" dirty="0" smtClean="0">
                  <a:solidFill>
                    <a:srgbClr val="CCCC00"/>
                  </a:solidFill>
                  <a:latin typeface="Calibri" pitchFamily="34" charset="0"/>
                </a:rPr>
                <a:t>séjour </a:t>
              </a:r>
              <a:r>
                <a:rPr lang="fr-FR" sz="1400" b="1" dirty="0">
                  <a:solidFill>
                    <a:srgbClr val="CCCC00"/>
                  </a:solidFill>
                  <a:latin typeface="Calibri" pitchFamily="34" charset="0"/>
                </a:rPr>
                <a:t>et </a:t>
              </a:r>
              <a:r>
                <a:rPr lang="fr-FR" sz="1400" b="1" dirty="0" smtClean="0">
                  <a:solidFill>
                    <a:srgbClr val="CCCC00"/>
                  </a:solidFill>
                  <a:latin typeface="Calibri" pitchFamily="34" charset="0"/>
                </a:rPr>
                <a:t>convertit.</a:t>
              </a:r>
              <a:endParaRPr lang="fr-FR" sz="1400" b="1" dirty="0">
                <a:solidFill>
                  <a:srgbClr val="CCCC00"/>
                </a:solidFill>
                <a:latin typeface="Calibri" pitchFamily="34" charset="0"/>
              </a:endParaRPr>
            </a:p>
          </p:txBody>
        </p:sp>
        <p:sp>
          <p:nvSpPr>
            <p:cNvPr id="26" name="Ellipse 25"/>
            <p:cNvSpPr/>
            <p:nvPr/>
          </p:nvSpPr>
          <p:spPr>
            <a:xfrm>
              <a:off x="4068152" y="2352290"/>
              <a:ext cx="287341" cy="288910"/>
            </a:xfrm>
            <a:prstGeom prst="ellipse">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latin typeface="Calibri" pitchFamily="34" charset="0"/>
                </a:rPr>
                <a:t>4</a:t>
              </a:r>
            </a:p>
          </p:txBody>
        </p:sp>
      </p:grpSp>
      <p:sp>
        <p:nvSpPr>
          <p:cNvPr id="24" name="Flèche droite 23"/>
          <p:cNvSpPr/>
          <p:nvPr>
            <p:custDataLst>
              <p:tags r:id="rId9"/>
            </p:custDataLst>
          </p:nvPr>
        </p:nvSpPr>
        <p:spPr bwMode="auto">
          <a:xfrm>
            <a:off x="864121" y="2096753"/>
            <a:ext cx="504825" cy="576262"/>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54" name="Groupe 53"/>
          <p:cNvGrpSpPr/>
          <p:nvPr>
            <p:custDataLst>
              <p:tags r:id="rId10"/>
            </p:custDataLst>
          </p:nvPr>
        </p:nvGrpSpPr>
        <p:grpSpPr>
          <a:xfrm>
            <a:off x="1487571" y="1484784"/>
            <a:ext cx="1849469" cy="1800200"/>
            <a:chOff x="1835696" y="2420888"/>
            <a:chExt cx="1479575" cy="1440160"/>
          </a:xfrm>
        </p:grpSpPr>
        <p:pic>
          <p:nvPicPr>
            <p:cNvPr id="1026" name="Picture 2"/>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1835696" y="2420888"/>
              <a:ext cx="1479575" cy="1440160"/>
            </a:xfrm>
            <a:prstGeom prst="rect">
              <a:avLst/>
            </a:prstGeom>
            <a:noFill/>
            <a:ln w="9525">
              <a:noFill/>
              <a:miter lim="800000"/>
              <a:headEnd/>
              <a:tailEnd/>
            </a:ln>
          </p:spPr>
        </p:pic>
        <p:pic>
          <p:nvPicPr>
            <p:cNvPr id="1028" name="Picture 4" descr="http://upload.wikimedia.org/wikipedia/commons/thumb/7/75/Internet1.jpg/745px-Internet1.jpg"/>
            <p:cNvPicPr>
              <a:picLocks noChangeAspect="1" noChangeArrowheads="1"/>
            </p:cNvPicPr>
            <p:nvPr/>
          </p:nvPicPr>
          <p:blipFill>
            <a:blip r:embed="rId26" cstate="print">
              <a:clrChange>
                <a:clrFrom>
                  <a:srgbClr val="FFFFFF"/>
                </a:clrFrom>
                <a:clrTo>
                  <a:srgbClr val="FFFFFF">
                    <a:alpha val="0"/>
                  </a:srgbClr>
                </a:clrTo>
              </a:clrChange>
            </a:blip>
            <a:srcRect t="20693"/>
            <a:stretch>
              <a:fillRect/>
            </a:stretch>
          </p:blipFill>
          <p:spPr bwMode="auto">
            <a:xfrm>
              <a:off x="1927483" y="2497170"/>
              <a:ext cx="1296000" cy="827917"/>
            </a:xfrm>
            <a:prstGeom prst="rect">
              <a:avLst/>
            </a:prstGeom>
            <a:noFill/>
          </p:spPr>
        </p:pic>
      </p:grpSp>
      <p:pic>
        <p:nvPicPr>
          <p:cNvPr id="1030" name="Picture 6"/>
          <p:cNvPicPr>
            <a:picLocks noChangeAspect="1" noChangeArrowheads="1"/>
          </p:cNvPicPr>
          <p:nvPr>
            <p:custDataLst>
              <p:tags r:id="rId11"/>
            </p:custDataLst>
          </p:nvPr>
        </p:nvPicPr>
        <p:blipFill>
          <a:blip r:embed="rId24" cstate="print"/>
          <a:srcRect/>
          <a:stretch>
            <a:fillRect/>
          </a:stretch>
        </p:blipFill>
        <p:spPr bwMode="auto">
          <a:xfrm>
            <a:off x="5715613" y="1441651"/>
            <a:ext cx="1457885" cy="1152128"/>
          </a:xfrm>
          <a:prstGeom prst="rect">
            <a:avLst/>
          </a:prstGeom>
          <a:noFill/>
          <a:ln w="9525">
            <a:solidFill>
              <a:schemeClr val="tx1"/>
            </a:solidFill>
            <a:miter lim="800000"/>
            <a:headEnd/>
            <a:tailEnd/>
          </a:ln>
        </p:spPr>
      </p:pic>
      <p:grpSp>
        <p:nvGrpSpPr>
          <p:cNvPr id="57" name="Groupe 56"/>
          <p:cNvGrpSpPr/>
          <p:nvPr>
            <p:custDataLst>
              <p:tags r:id="rId12"/>
            </p:custDataLst>
          </p:nvPr>
        </p:nvGrpSpPr>
        <p:grpSpPr>
          <a:xfrm>
            <a:off x="943437" y="4869160"/>
            <a:ext cx="7046860" cy="1216119"/>
            <a:chOff x="943437" y="4517137"/>
            <a:chExt cx="7046860" cy="1216119"/>
          </a:xfrm>
        </p:grpSpPr>
        <p:sp>
          <p:nvSpPr>
            <p:cNvPr id="55" name="Rectangle 54"/>
            <p:cNvSpPr/>
            <p:nvPr>
              <p:custDataLst>
                <p:tags r:id="rId17"/>
              </p:custDataLst>
            </p:nvPr>
          </p:nvSpPr>
          <p:spPr>
            <a:xfrm>
              <a:off x="1153704" y="4653136"/>
              <a:ext cx="6836593" cy="108012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108000" tIns="180000" rIns="108000" bIns="108000" anchor="ctr"/>
            <a:lstStyle/>
            <a:p>
              <a:pPr>
                <a:spcAft>
                  <a:spcPts val="300"/>
                </a:spcAft>
                <a:defRPr/>
              </a:pPr>
              <a:r>
                <a:rPr lang="fr-FR" sz="1600" dirty="0" smtClean="0">
                  <a:latin typeface="Calibri" pitchFamily="34" charset="0"/>
                </a:rPr>
                <a:t>Le </a:t>
              </a:r>
              <a:r>
                <a:rPr lang="fr-FR" sz="1600" dirty="0" err="1" smtClean="0">
                  <a:latin typeface="Calibri" pitchFamily="34" charset="0"/>
                </a:rPr>
                <a:t>retargeting</a:t>
              </a:r>
              <a:r>
                <a:rPr lang="fr-FR" sz="1600" dirty="0" smtClean="0">
                  <a:latin typeface="Calibri" pitchFamily="34" charset="0"/>
                </a:rPr>
                <a:t> consiste à afficher des bannières sur un réseau de sites internet après qu’un internaute ait fait preuve d’un intérêt particulier pour un produit sur votre site.</a:t>
              </a:r>
            </a:p>
          </p:txBody>
        </p:sp>
        <p:sp>
          <p:nvSpPr>
            <p:cNvPr id="56" name="Rectangle 55"/>
            <p:cNvSpPr/>
            <p:nvPr>
              <p:custDataLst>
                <p:tags r:id="rId18"/>
              </p:custDataLst>
            </p:nvPr>
          </p:nvSpPr>
          <p:spPr>
            <a:xfrm rot="21175867">
              <a:off x="943437" y="4517137"/>
              <a:ext cx="123825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smtClean="0">
                  <a:solidFill>
                    <a:schemeClr val="tx1">
                      <a:lumMod val="75000"/>
                      <a:lumOff val="25000"/>
                    </a:schemeClr>
                  </a:solidFill>
                  <a:latin typeface="Calibri" charset="0"/>
                  <a:ea typeface="ＭＳ Ｐゴシック" charset="-128"/>
                </a:rPr>
                <a:t>DEFINITION</a:t>
              </a:r>
              <a:endParaRPr lang="fr-FR" sz="1400" dirty="0">
                <a:solidFill>
                  <a:schemeClr val="tx1">
                    <a:lumMod val="75000"/>
                    <a:lumOff val="25000"/>
                  </a:schemeClr>
                </a:solidFill>
                <a:latin typeface="Calibri" charset="0"/>
                <a:ea typeface="ＭＳ Ｐゴシック" charset="-128"/>
              </a:endParaRPr>
            </a:p>
          </p:txBody>
        </p:sp>
      </p:grpSp>
      <p:sp>
        <p:nvSpPr>
          <p:cNvPr id="60" name="Virage 59"/>
          <p:cNvSpPr/>
          <p:nvPr>
            <p:custDataLst>
              <p:tags r:id="rId13"/>
            </p:custDataLst>
          </p:nvPr>
        </p:nvSpPr>
        <p:spPr bwMode="auto">
          <a:xfrm rot="16200000">
            <a:off x="3348272" y="2601008"/>
            <a:ext cx="432247" cy="1224136"/>
          </a:xfrm>
          <a:prstGeom prst="bentArrow">
            <a:avLst>
              <a:gd name="adj1" fmla="val 33907"/>
              <a:gd name="adj2" fmla="val 33908"/>
              <a:gd name="adj3" fmla="val 25000"/>
              <a:gd name="adj4" fmla="val 43750"/>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62" name="Triangle isocèle 61"/>
          <p:cNvSpPr/>
          <p:nvPr>
            <p:custDataLst>
              <p:tags r:id="rId14"/>
            </p:custDataLst>
          </p:nvPr>
        </p:nvSpPr>
        <p:spPr>
          <a:xfrm rot="7559854">
            <a:off x="5118621" y="3399981"/>
            <a:ext cx="696310" cy="80862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custDataLst>
              <p:tags r:id="rId15"/>
            </p:custDataLst>
          </p:nvPr>
        </p:nvSpPr>
        <p:spPr>
          <a:xfrm>
            <a:off x="4392488" y="2996953"/>
            <a:ext cx="1070495" cy="840212"/>
          </a:xfrm>
          <a:prstGeom prst="rect">
            <a:avLst/>
          </a:prstGeom>
          <a:solidFill>
            <a:schemeClr val="bg1"/>
          </a:solidFill>
          <a:ln w="19050">
            <a:solidFill>
              <a:srgbClr val="FF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FF0000"/>
                </a:solidFill>
              </a:rPr>
              <a:t>Votre bannière</a:t>
            </a:r>
            <a:endParaRPr lang="fr-FR" sz="1600" dirty="0">
              <a:solidFill>
                <a:srgbClr val="FF0000"/>
              </a:solidFill>
            </a:endParaRPr>
          </a:p>
        </p:txBody>
      </p:sp>
      <p:sp>
        <p:nvSpPr>
          <p:cNvPr id="64" name="Rectangle 63"/>
          <p:cNvSpPr/>
          <p:nvPr>
            <p:custDataLst>
              <p:tags r:id="rId16"/>
            </p:custDataLst>
          </p:nvPr>
        </p:nvSpPr>
        <p:spPr>
          <a:xfrm>
            <a:off x="6715995" y="2166364"/>
            <a:ext cx="432048" cy="267099"/>
          </a:xfrm>
          <a:prstGeom prst="rect">
            <a:avLst/>
          </a:prstGeom>
          <a:noFill/>
          <a:ln w="19050">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dirty="0" smtClean="0">
                <a:solidFill>
                  <a:srgbClr val="FF0000"/>
                </a:solidFill>
              </a:rPr>
              <a:t>Votre bannière</a:t>
            </a:r>
            <a:endParaRPr lang="fr-FR" sz="500" dirty="0">
              <a:solidFill>
                <a:srgbClr val="FF0000"/>
              </a:solidFill>
            </a:endParaRPr>
          </a:p>
        </p:txBody>
      </p:sp>
    </p:spTree>
  </p:cSld>
  <p:clrMapOvr>
    <a:masterClrMapping/>
  </p:clrMapOvr>
  <p:transition>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nchor="ctr" anchorCtr="0"/>
          <a:lstStyle/>
          <a:p>
            <a:pPr>
              <a:buNone/>
            </a:pPr>
            <a:r>
              <a:rPr lang="fr-FR" sz="2400" b="1" dirty="0" smtClean="0">
                <a:solidFill>
                  <a:srgbClr val="CCCC00"/>
                </a:solidFill>
              </a:rPr>
              <a:t>Quel intérêt de faire du </a:t>
            </a:r>
            <a:r>
              <a:rPr lang="fr-FR" sz="2400" b="1" dirty="0" err="1" smtClean="0">
                <a:solidFill>
                  <a:srgbClr val="CCCC00"/>
                </a:solidFill>
              </a:rPr>
              <a:t>retargeting</a:t>
            </a:r>
            <a:r>
              <a:rPr lang="fr-FR" sz="2400" b="1" dirty="0" smtClean="0">
                <a:solidFill>
                  <a:srgbClr val="CCCC00"/>
                </a:solidFill>
              </a:rPr>
              <a:t> ?</a:t>
            </a:r>
          </a:p>
          <a:p>
            <a:pPr lvl="1"/>
            <a:endParaRPr lang="fr-FR" dirty="0" smtClean="0"/>
          </a:p>
          <a:p>
            <a:pPr lvl="1"/>
            <a:r>
              <a:rPr lang="fr-FR" b="1" dirty="0" smtClean="0"/>
              <a:t>L’efficacité des bannières</a:t>
            </a:r>
          </a:p>
          <a:p>
            <a:pPr marL="981075" lvl="2" indent="-258763">
              <a:buFont typeface="Arial" pitchFamily="34" charset="0"/>
              <a:buChar char="•"/>
            </a:pPr>
            <a:r>
              <a:rPr lang="fr-FR" sz="1500" dirty="0" smtClean="0"/>
              <a:t>Un taux de clic de trois à dix fois supérieur au taux de clic d'une bannière classique.</a:t>
            </a:r>
          </a:p>
          <a:p>
            <a:pPr marL="981075" lvl="2" indent="-258763">
              <a:buFont typeface="Arial" pitchFamily="34" charset="0"/>
              <a:buChar char="•"/>
            </a:pPr>
            <a:r>
              <a:rPr lang="fr-FR" sz="1500" dirty="0" smtClean="0"/>
              <a:t>Un taux de conversion de ces visiteurs très élevé.</a:t>
            </a:r>
          </a:p>
          <a:p>
            <a:pPr marL="981075" lvl="2" indent="-258763">
              <a:buFont typeface="Arial" pitchFamily="34" charset="0"/>
              <a:buChar char="•"/>
            </a:pPr>
            <a:r>
              <a:rPr lang="fr-FR" sz="1500" dirty="0" smtClean="0"/>
              <a:t>On ne paye qu’au clic, donc uniquement pour les internautes intéressés.</a:t>
            </a:r>
          </a:p>
          <a:p>
            <a:pPr lvl="1"/>
            <a:endParaRPr lang="fr-FR" dirty="0" smtClean="0"/>
          </a:p>
          <a:p>
            <a:pPr lvl="1"/>
            <a:r>
              <a:rPr lang="fr-FR" b="1" dirty="0" smtClean="0"/>
              <a:t>Vers une meilleure utilisation de vos prospects</a:t>
            </a:r>
          </a:p>
          <a:p>
            <a:pPr marL="981075" lvl="2" indent="-258763">
              <a:buFont typeface="Arial" pitchFamily="34" charset="0"/>
              <a:buChar char="•"/>
            </a:pPr>
            <a:r>
              <a:rPr lang="fr-FR" sz="1500" dirty="0" smtClean="0"/>
              <a:t>Toucher les internautes ayant déjà montré un intérêt pour votre marque.</a:t>
            </a:r>
          </a:p>
          <a:p>
            <a:pPr marL="981075" lvl="2" indent="-258763">
              <a:buFont typeface="Arial" pitchFamily="34" charset="0"/>
              <a:buChar char="•"/>
            </a:pPr>
            <a:r>
              <a:rPr lang="fr-FR" sz="1500" dirty="0" smtClean="0"/>
              <a:t>Transformer les visiteurs soit par un achat, soit par de la prise de contact.</a:t>
            </a:r>
          </a:p>
          <a:p>
            <a:endParaRPr lang="fr-FR" dirty="0" smtClean="0"/>
          </a:p>
        </p:txBody>
      </p:sp>
      <p:sp>
        <p:nvSpPr>
          <p:cNvPr id="7" name="Titre 6"/>
          <p:cNvSpPr>
            <a:spLocks noGrp="1"/>
          </p:cNvSpPr>
          <p:nvPr>
            <p:ph type="title"/>
            <p:custDataLst>
              <p:tags r:id="rId2"/>
            </p:custDataLst>
          </p:nvPr>
        </p:nvSpPr>
        <p:spPr/>
        <p:txBody>
          <a:bodyPr/>
          <a:lstStyle/>
          <a:p>
            <a:r>
              <a:rPr lang="fr-FR" dirty="0" smtClean="0"/>
              <a:t>Qu'est-ce que le </a:t>
            </a:r>
            <a:r>
              <a:rPr lang="fr-FR" dirty="0" err="1" smtClean="0"/>
              <a:t>retargeting</a:t>
            </a:r>
            <a:r>
              <a:rPr lang="fr-FR" dirty="0" smtClean="0"/>
              <a:t> ? (2/2)</a:t>
            </a:r>
            <a:endParaRPr lang="fr-FR" dirty="0"/>
          </a:p>
        </p:txBody>
      </p:sp>
      <p:sp>
        <p:nvSpPr>
          <p:cNvPr id="55" name="Flèche droite 54"/>
          <p:cNvSpPr/>
          <p:nvPr>
            <p:custDataLst>
              <p:tags r:id="rId3"/>
            </p:custDataLst>
          </p:nvPr>
        </p:nvSpPr>
        <p:spPr>
          <a:xfrm>
            <a:off x="755576" y="2209138"/>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lèche droite 55"/>
          <p:cNvSpPr/>
          <p:nvPr>
            <p:custDataLst>
              <p:tags r:id="rId4"/>
            </p:custDataLst>
          </p:nvPr>
        </p:nvSpPr>
        <p:spPr>
          <a:xfrm>
            <a:off x="755576" y="4149080"/>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457200" y="1196752"/>
            <a:ext cx="8229600" cy="2571198"/>
          </a:xfrm>
        </p:spPr>
        <p:txBody>
          <a:bodyPr/>
          <a:lstStyle/>
          <a:p>
            <a:pPr marL="342900" indent="-342900">
              <a:spcAft>
                <a:spcPts val="300"/>
              </a:spcAft>
              <a:buFontTx/>
              <a:buAutoNum type="arabicPeriod"/>
            </a:pPr>
            <a:r>
              <a:rPr lang="fr-FR" b="1" dirty="0" smtClean="0">
                <a:solidFill>
                  <a:srgbClr val="CCCC00"/>
                </a:solidFill>
              </a:rPr>
              <a:t>Conception et création</a:t>
            </a:r>
          </a:p>
          <a:p>
            <a:pPr lvl="1">
              <a:spcBef>
                <a:spcPts val="0"/>
              </a:spcBef>
            </a:pPr>
            <a:r>
              <a:rPr lang="fr-FR" dirty="0" smtClean="0"/>
              <a:t>Réflexion stratégique et définition du ciblage</a:t>
            </a:r>
          </a:p>
          <a:p>
            <a:pPr lvl="1">
              <a:spcBef>
                <a:spcPts val="0"/>
              </a:spcBef>
            </a:pPr>
            <a:r>
              <a:rPr lang="fr-FR" dirty="0" smtClean="0"/>
              <a:t>Conception graphique et animation des bannières</a:t>
            </a:r>
          </a:p>
          <a:p>
            <a:pPr lvl="1">
              <a:spcBef>
                <a:spcPts val="0"/>
              </a:spcBef>
            </a:pPr>
            <a:r>
              <a:rPr lang="fr-FR" dirty="0" smtClean="0"/>
              <a:t>Accompagnement à la mise en place des traqueurs sur votre site internet</a:t>
            </a:r>
          </a:p>
          <a:p>
            <a:pPr marL="342900" indent="-342900">
              <a:spcAft>
                <a:spcPts val="300"/>
              </a:spcAft>
              <a:buFontTx/>
              <a:buAutoNum type="arabicPeriod"/>
            </a:pPr>
            <a:r>
              <a:rPr lang="fr-FR" b="1" dirty="0" smtClean="0">
                <a:solidFill>
                  <a:srgbClr val="CCCC00"/>
                </a:solidFill>
              </a:rPr>
              <a:t>Suivi</a:t>
            </a:r>
          </a:p>
          <a:p>
            <a:pPr lvl="1">
              <a:spcBef>
                <a:spcPts val="0"/>
              </a:spcBef>
            </a:pPr>
            <a:r>
              <a:rPr lang="fr-FR" dirty="0" smtClean="0"/>
              <a:t>Gestion et optimisation de la campagne</a:t>
            </a:r>
          </a:p>
          <a:p>
            <a:pPr lvl="1">
              <a:spcBef>
                <a:spcPts val="0"/>
              </a:spcBef>
            </a:pPr>
            <a:r>
              <a:rPr lang="fr-FR" dirty="0" err="1" smtClean="0"/>
              <a:t>Reporting</a:t>
            </a:r>
            <a:r>
              <a:rPr lang="fr-FR" dirty="0" smtClean="0"/>
              <a:t> précis et régulier</a:t>
            </a:r>
          </a:p>
        </p:txBody>
      </p:sp>
      <p:sp>
        <p:nvSpPr>
          <p:cNvPr id="3" name="Titre 2"/>
          <p:cNvSpPr>
            <a:spLocks noGrp="1"/>
          </p:cNvSpPr>
          <p:nvPr>
            <p:ph type="title"/>
            <p:custDataLst>
              <p:tags r:id="rId2"/>
            </p:custDataLst>
          </p:nvPr>
        </p:nvSpPr>
        <p:spPr/>
        <p:txBody>
          <a:bodyPr/>
          <a:lstStyle/>
          <a:p>
            <a:r>
              <a:rPr lang="fr-FR" dirty="0" err="1" smtClean="0"/>
              <a:t>Retargeting</a:t>
            </a:r>
            <a:r>
              <a:rPr lang="fr-FR" dirty="0" smtClean="0"/>
              <a:t> : notre intervention</a:t>
            </a:r>
            <a:endParaRPr lang="fr-FR" dirty="0"/>
          </a:p>
        </p:txBody>
      </p:sp>
      <p:sp>
        <p:nvSpPr>
          <p:cNvPr id="7" name="Larme 6"/>
          <p:cNvSpPr/>
          <p:nvPr>
            <p:custDataLst>
              <p:tags r:id="rId3"/>
            </p:custDataLst>
          </p:nvPr>
        </p:nvSpPr>
        <p:spPr>
          <a:xfrm rot="5400000">
            <a:off x="7956202" y="2471632"/>
            <a:ext cx="1081087" cy="1079500"/>
          </a:xfrm>
          <a:prstGeom prst="teardrop">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600" spc="-150" dirty="0" smtClean="0">
                <a:latin typeface="Calibri" pitchFamily="34" charset="0"/>
              </a:rPr>
              <a:t>À partir de 20k€ / an</a:t>
            </a:r>
            <a:endParaRPr lang="fr-FR" sz="1600" spc="-150" dirty="0">
              <a:latin typeface="Calibri" pitchFamily="34" charset="0"/>
            </a:endParaRPr>
          </a:p>
        </p:txBody>
      </p:sp>
      <p:sp>
        <p:nvSpPr>
          <p:cNvPr id="9" name="Rectangle 8"/>
          <p:cNvSpPr/>
          <p:nvPr>
            <p:custDataLst>
              <p:tags r:id="rId4"/>
            </p:custDataLst>
          </p:nvPr>
        </p:nvSpPr>
        <p:spPr>
          <a:xfrm>
            <a:off x="1153704" y="4221088"/>
            <a:ext cx="6836593" cy="1728192"/>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108000" tIns="180000" rIns="108000" bIns="108000" anchor="ctr"/>
          <a:lstStyle/>
          <a:p>
            <a:pPr>
              <a:spcAft>
                <a:spcPts val="300"/>
              </a:spcAft>
              <a:defRPr/>
            </a:pPr>
            <a:r>
              <a:rPr lang="fr-FR" sz="1400" dirty="0" smtClean="0">
                <a:latin typeface="Calibri" pitchFamily="34" charset="0"/>
              </a:rPr>
              <a:t>Comme pour AdWords le budget influence directement le volume de visite : plus le budget est important, plus la campagne sera diffusée. </a:t>
            </a:r>
          </a:p>
          <a:p>
            <a:pPr>
              <a:spcAft>
                <a:spcPts val="300"/>
              </a:spcAft>
              <a:defRPr/>
            </a:pPr>
            <a:r>
              <a:rPr lang="fr-FR" sz="1400" dirty="0" smtClean="0">
                <a:latin typeface="Calibri" pitchFamily="34" charset="0"/>
              </a:rPr>
              <a:t>En parallèle, il faut noter qu’avec ce système, la campagne est dépendante du volume de trafic de votre site internet. Etant donné que les bannières ne sont diffusées qu’aux internautes ayant déjà visité votre site internet, s’ils sont peu nombreux, la campagne sera peu diffusée.</a:t>
            </a:r>
          </a:p>
        </p:txBody>
      </p:sp>
      <p:sp>
        <p:nvSpPr>
          <p:cNvPr id="10" name="Rectangle 9"/>
          <p:cNvSpPr/>
          <p:nvPr>
            <p:custDataLst>
              <p:tags r:id="rId5"/>
            </p:custDataLst>
          </p:nvPr>
        </p:nvSpPr>
        <p:spPr>
          <a:xfrm rot="21175867">
            <a:off x="943437" y="4080097"/>
            <a:ext cx="123825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smtClean="0">
                <a:solidFill>
                  <a:schemeClr val="tx1">
                    <a:lumMod val="75000"/>
                    <a:lumOff val="25000"/>
                  </a:schemeClr>
                </a:solidFill>
                <a:latin typeface="Calibri" charset="0"/>
                <a:ea typeface="ＭＳ Ｐゴシック" charset="-128"/>
              </a:rPr>
              <a:t>À </a:t>
            </a:r>
            <a:r>
              <a:rPr lang="fr-FR" sz="1400" dirty="0">
                <a:solidFill>
                  <a:schemeClr val="tx1">
                    <a:lumMod val="75000"/>
                    <a:lumOff val="25000"/>
                  </a:schemeClr>
                </a:solidFill>
                <a:latin typeface="Calibri" charset="0"/>
                <a:ea typeface="ＭＳ Ｐゴシック" charset="-128"/>
              </a:rPr>
              <a:t>NOTER</a:t>
            </a:r>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t>Bannière Facebook</a:t>
            </a:r>
            <a:endParaRPr lang="fr-FR" dirty="0"/>
          </a:p>
        </p:txBody>
      </p:sp>
      <p:sp>
        <p:nvSpPr>
          <p:cNvPr id="3" name="Espace réservé du texte 2"/>
          <p:cNvSpPr>
            <a:spLocks noGrp="1"/>
          </p:cNvSpPr>
          <p:nvPr>
            <p:ph type="body" idx="1"/>
            <p:custDataLst>
              <p:tags r:id="rId2"/>
            </p:custDataLst>
          </p:nvPr>
        </p:nvSpPr>
        <p:spPr/>
        <p:txBody>
          <a:bodyPr/>
          <a:lstStyle/>
          <a:p>
            <a:r>
              <a:rPr lang="fr-FR" sz="2400" dirty="0" smtClean="0">
                <a:solidFill>
                  <a:srgbClr val="CCCC00"/>
                </a:solidFill>
              </a:rPr>
              <a:t>Génération de trafic</a:t>
            </a:r>
          </a:p>
        </p:txBody>
      </p:sp>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2123728" y="1070208"/>
            <a:ext cx="6264696" cy="936104"/>
          </a:xfrm>
        </p:spPr>
        <p:txBody>
          <a:bodyPr/>
          <a:lstStyle/>
          <a:p>
            <a:pPr marL="0" indent="0">
              <a:buNone/>
            </a:pPr>
            <a:r>
              <a:rPr lang="fr-FR" sz="2800" b="1" smtClean="0">
                <a:solidFill>
                  <a:srgbClr val="CCCC00"/>
                </a:solidFill>
              </a:rPr>
              <a:t>%</a:t>
            </a:r>
            <a:r>
              <a:rPr lang="fr-FR" sz="2800" smtClean="0"/>
              <a:t> des internautes français se rendent tous les jours sur un réseau social.</a:t>
            </a:r>
            <a:endParaRPr lang="fr-FR" sz="2800" dirty="0"/>
          </a:p>
        </p:txBody>
      </p:sp>
      <p:sp>
        <p:nvSpPr>
          <p:cNvPr id="3" name="Titre 2"/>
          <p:cNvSpPr>
            <a:spLocks noGrp="1"/>
          </p:cNvSpPr>
          <p:nvPr>
            <p:ph type="title"/>
            <p:custDataLst>
              <p:tags r:id="rId2"/>
            </p:custDataLst>
          </p:nvPr>
        </p:nvSpPr>
        <p:spPr>
          <a:noFill/>
          <a:ln w="9525" algn="ctr">
            <a:noFill/>
            <a:miter lim="800000"/>
            <a:headEnd/>
            <a:tailEnd/>
          </a:ln>
        </p:spPr>
        <p:txBody>
          <a:bodyPr vert="horz" wrap="square" lIns="91440" tIns="45720" rIns="180000" bIns="45720" numCol="1" anchor="ctr" anchorCtr="0" compatLnSpc="1">
            <a:prstTxWarp prst="textNoShape">
              <a:avLst/>
            </a:prstTxWarp>
          </a:bodyPr>
          <a:lstStyle/>
          <a:p>
            <a:r>
              <a:rPr lang="fr-FR" dirty="0" smtClean="0"/>
              <a:t>L’importance des réseaux sociaux</a:t>
            </a:r>
            <a:endParaRPr lang="fr-FR" dirty="0"/>
          </a:p>
        </p:txBody>
      </p:sp>
      <p:sp>
        <p:nvSpPr>
          <p:cNvPr id="6" name="Rectangle 5"/>
          <p:cNvSpPr/>
          <p:nvPr>
            <p:custDataLst>
              <p:tags r:id="rId3"/>
            </p:custDataLst>
          </p:nvPr>
        </p:nvSpPr>
        <p:spPr>
          <a:xfrm>
            <a:off x="899592" y="1034204"/>
            <a:ext cx="1080120" cy="1008112"/>
          </a:xfrm>
          <a:prstGeom prst="wedgeRectCallout">
            <a:avLst>
              <a:gd name="adj1" fmla="val 73499"/>
              <a:gd name="adj2" fmla="val -16974"/>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00" dirty="0" smtClean="0">
                <a:solidFill>
                  <a:srgbClr val="333333"/>
                </a:solidFill>
                <a:latin typeface="Calibri" pitchFamily="34" charset="0"/>
              </a:rPr>
              <a:t>77</a:t>
            </a:r>
            <a:endParaRPr lang="fr-FR" sz="5600" dirty="0">
              <a:solidFill>
                <a:srgbClr val="333333"/>
              </a:solidFill>
              <a:latin typeface="Calibri" pitchFamily="34" charset="0"/>
            </a:endParaRPr>
          </a:p>
        </p:txBody>
      </p:sp>
      <p:sp>
        <p:nvSpPr>
          <p:cNvPr id="14" name="ZoneTexte 13"/>
          <p:cNvSpPr txBox="1"/>
          <p:nvPr>
            <p:custDataLst>
              <p:tags r:id="rId4"/>
            </p:custDataLst>
          </p:nvPr>
        </p:nvSpPr>
        <p:spPr>
          <a:xfrm>
            <a:off x="2123728" y="1970308"/>
            <a:ext cx="3772186" cy="261610"/>
          </a:xfrm>
          <a:prstGeom prst="rect">
            <a:avLst/>
          </a:prstGeom>
          <a:noFill/>
        </p:spPr>
        <p:txBody>
          <a:bodyPr wrap="none" rtlCol="0">
            <a:spAutoFit/>
          </a:bodyPr>
          <a:lstStyle/>
          <a:p>
            <a:r>
              <a:rPr lang="fr-FR" sz="1100" i="1" dirty="0" smtClean="0">
                <a:solidFill>
                  <a:schemeClr val="tx1">
                    <a:lumMod val="75000"/>
                    <a:lumOff val="25000"/>
                  </a:schemeClr>
                </a:solidFill>
                <a:latin typeface="Calibri" pitchFamily="34" charset="0"/>
              </a:rPr>
              <a:t>Source : Observatoire IFOP des réseaux sociaux novembre 2011</a:t>
            </a:r>
            <a:endParaRPr lang="fr-FR" sz="1100" i="1" dirty="0">
              <a:solidFill>
                <a:schemeClr val="tx1">
                  <a:lumMod val="75000"/>
                  <a:lumOff val="25000"/>
                </a:schemeClr>
              </a:solidFill>
              <a:latin typeface="Calibri" pitchFamily="34" charset="0"/>
            </a:endParaRPr>
          </a:p>
        </p:txBody>
      </p:sp>
      <p:sp>
        <p:nvSpPr>
          <p:cNvPr id="19" name="Espace réservé du contenu 33"/>
          <p:cNvSpPr txBox="1">
            <a:spLocks/>
          </p:cNvSpPr>
          <p:nvPr>
            <p:custDataLst>
              <p:tags r:id="rId5"/>
            </p:custDataLst>
          </p:nvPr>
        </p:nvSpPr>
        <p:spPr>
          <a:xfrm>
            <a:off x="457200" y="4068165"/>
            <a:ext cx="8229600" cy="1872208"/>
          </a:xfrm>
          <a:prstGeom prst="rect">
            <a:avLst/>
          </a:prstGeom>
        </p:spPr>
        <p:txBody>
          <a:bodyPr/>
          <a:lstStyle/>
          <a:p>
            <a:pPr marL="273050" marR="0" lvl="0" indent="-273050" algn="l" defTabSz="914400" rtl="0" eaLnBrk="0" fontAlgn="base" latinLnBrk="0" hangingPunct="0">
              <a:lnSpc>
                <a:spcPct val="100000"/>
              </a:lnSpc>
              <a:spcBef>
                <a:spcPts val="600"/>
              </a:spcBef>
              <a:spcAft>
                <a:spcPts val="600"/>
              </a:spcAft>
              <a:buClrTx/>
              <a:buSzTx/>
              <a:buFont typeface="Courier New" pitchFamily="49" charset="0"/>
              <a:buChar char="o"/>
              <a:tabLst/>
              <a:defRPr/>
            </a:pPr>
            <a:r>
              <a:rPr kumimoji="0" lang="fr-FR" sz="1800" b="0" i="0" u="none" strike="noStrike" kern="0" cap="none" spc="0" normalizeH="0" baseline="0" noProof="0" dirty="0" smtClean="0">
                <a:ln>
                  <a:noFill/>
                </a:ln>
                <a:solidFill>
                  <a:srgbClr val="333333"/>
                </a:solidFill>
                <a:effectLst/>
                <a:uLnTx/>
                <a:uFillTx/>
                <a:latin typeface="Calibri" pitchFamily="34" charset="0"/>
                <a:ea typeface="+mn-ea"/>
                <a:cs typeface="+mn-cs"/>
              </a:rPr>
              <a:t>Si il n’est pas toujours facile</a:t>
            </a:r>
            <a:r>
              <a:rPr kumimoji="0" lang="fr-FR" sz="1800" b="0" i="0" u="none" strike="noStrike" kern="0" cap="none" spc="0" normalizeH="0" noProof="0" dirty="0" smtClean="0">
                <a:ln>
                  <a:noFill/>
                </a:ln>
                <a:solidFill>
                  <a:srgbClr val="333333"/>
                </a:solidFill>
                <a:effectLst/>
                <a:uLnTx/>
                <a:uFillTx/>
                <a:latin typeface="Calibri" pitchFamily="34" charset="0"/>
                <a:ea typeface="+mn-ea"/>
                <a:cs typeface="+mn-cs"/>
              </a:rPr>
              <a:t> et adapté d’être présent activement sur les réseaux sociaux, le trafic qu’ils drainent est un potentiel intéressant pour de la diffusion de publicité.</a:t>
            </a:r>
            <a:endParaRPr kumimoji="0" lang="fr-FR" sz="1800" b="0" i="0" u="none" strike="noStrike" kern="0" cap="none" spc="0" normalizeH="0" baseline="0" noProof="0" dirty="0" smtClean="0">
              <a:ln>
                <a:noFill/>
              </a:ln>
              <a:solidFill>
                <a:srgbClr val="333333"/>
              </a:solidFill>
              <a:effectLst/>
              <a:uLnTx/>
              <a:uFillTx/>
              <a:latin typeface="Calibri" pitchFamily="34" charset="0"/>
              <a:ea typeface="+mn-ea"/>
              <a:cs typeface="+mn-cs"/>
            </a:endParaRPr>
          </a:p>
          <a:p>
            <a:pPr marL="273050" marR="0" lvl="0" indent="-273050" algn="l" defTabSz="914400" rtl="0" eaLnBrk="0" fontAlgn="base" latinLnBrk="0" hangingPunct="0">
              <a:lnSpc>
                <a:spcPct val="100000"/>
              </a:lnSpc>
              <a:spcBef>
                <a:spcPts val="600"/>
              </a:spcBef>
              <a:spcAft>
                <a:spcPts val="600"/>
              </a:spcAft>
              <a:buClrTx/>
              <a:buSzTx/>
              <a:buFont typeface="Courier New" pitchFamily="49" charset="0"/>
              <a:buChar char="o"/>
              <a:tabLst/>
              <a:defRPr/>
            </a:pPr>
            <a:endParaRPr kumimoji="0" lang="fr-FR" sz="1800" b="0" i="0" u="none" strike="noStrike" kern="0" cap="none" spc="0" normalizeH="0" baseline="0" noProof="0" dirty="0" smtClean="0">
              <a:ln>
                <a:noFill/>
              </a:ln>
              <a:solidFill>
                <a:srgbClr val="333333"/>
              </a:solidFill>
              <a:effectLst/>
              <a:uLnTx/>
              <a:uFillTx/>
              <a:latin typeface="Calibri" pitchFamily="34" charset="0"/>
              <a:ea typeface="+mn-ea"/>
              <a:cs typeface="+mn-cs"/>
            </a:endParaRPr>
          </a:p>
          <a:p>
            <a:pPr marL="273050" marR="0" lvl="0" indent="-273050" algn="l" defTabSz="914400" rtl="0" eaLnBrk="0" fontAlgn="base" latinLnBrk="0" hangingPunct="0">
              <a:lnSpc>
                <a:spcPct val="100000"/>
              </a:lnSpc>
              <a:spcBef>
                <a:spcPts val="600"/>
              </a:spcBef>
              <a:spcAft>
                <a:spcPts val="600"/>
              </a:spcAft>
              <a:buClrTx/>
              <a:buSzTx/>
              <a:buFont typeface="Courier New" pitchFamily="49" charset="0"/>
              <a:buChar char="o"/>
              <a:tabLst/>
              <a:defRPr/>
            </a:pPr>
            <a:r>
              <a:rPr kumimoji="0" lang="fr-FR" sz="1800" b="0" i="0" u="none" strike="noStrike" kern="0" cap="none" spc="0" normalizeH="0" baseline="0" noProof="0" dirty="0" smtClean="0">
                <a:ln>
                  <a:noFill/>
                </a:ln>
                <a:solidFill>
                  <a:srgbClr val="333333"/>
                </a:solidFill>
                <a:effectLst/>
                <a:uLnTx/>
                <a:uFillTx/>
                <a:latin typeface="Calibri" pitchFamily="34" charset="0"/>
                <a:ea typeface="+mn-ea"/>
                <a:cs typeface="+mn-cs"/>
              </a:rPr>
              <a:t>Des </a:t>
            </a:r>
            <a:r>
              <a:rPr lang="fr-FR" kern="0" dirty="0" smtClean="0">
                <a:solidFill>
                  <a:srgbClr val="333333"/>
                </a:solidFill>
                <a:latin typeface="Calibri" pitchFamily="34" charset="0"/>
              </a:rPr>
              <a:t>volumes</a:t>
            </a:r>
            <a:r>
              <a:rPr kumimoji="0" lang="fr-FR" sz="1800" b="0" i="0" u="none" strike="noStrike" kern="0" cap="none" spc="0" normalizeH="0" noProof="0" dirty="0" smtClean="0">
                <a:ln>
                  <a:noFill/>
                </a:ln>
                <a:solidFill>
                  <a:srgbClr val="333333"/>
                </a:solidFill>
                <a:effectLst/>
                <a:uLnTx/>
                <a:uFillTx/>
                <a:latin typeface="Calibri" pitchFamily="34" charset="0"/>
                <a:ea typeface="+mn-ea"/>
                <a:cs typeface="+mn-cs"/>
              </a:rPr>
              <a:t> très intéressants pourraient être ciblés grâce à </a:t>
            </a:r>
            <a:r>
              <a:rPr kumimoji="0" lang="fr-FR" sz="1800" b="1" i="0" u="none" strike="noStrike" kern="0" cap="none" spc="0" normalizeH="0" noProof="0" dirty="0" smtClean="0">
                <a:ln>
                  <a:noFill/>
                </a:ln>
                <a:solidFill>
                  <a:srgbClr val="333333"/>
                </a:solidFill>
                <a:effectLst/>
                <a:uLnTx/>
                <a:uFillTx/>
                <a:latin typeface="Calibri" pitchFamily="34" charset="0"/>
                <a:ea typeface="+mn-ea"/>
                <a:cs typeface="+mn-cs"/>
              </a:rPr>
              <a:t>Facebook </a:t>
            </a:r>
            <a:r>
              <a:rPr kumimoji="0" lang="fr-FR" sz="1800" b="1" i="0" u="none" strike="noStrike" kern="0" cap="none" spc="0" normalizeH="0" noProof="0" dirty="0" err="1" smtClean="0">
                <a:ln>
                  <a:noFill/>
                </a:ln>
                <a:solidFill>
                  <a:srgbClr val="333333"/>
                </a:solidFill>
                <a:effectLst/>
                <a:uLnTx/>
                <a:uFillTx/>
                <a:latin typeface="Calibri" pitchFamily="34" charset="0"/>
                <a:ea typeface="+mn-ea"/>
                <a:cs typeface="+mn-cs"/>
              </a:rPr>
              <a:t>Ads</a:t>
            </a:r>
            <a:endParaRPr kumimoji="0" lang="fr-FR" sz="1800" b="1" i="0" u="none" strike="noStrike" kern="0" cap="none" spc="0" normalizeH="0" baseline="0" noProof="0" dirty="0" smtClean="0">
              <a:ln>
                <a:noFill/>
              </a:ln>
              <a:solidFill>
                <a:srgbClr val="333333"/>
              </a:solidFill>
              <a:effectLst/>
              <a:uLnTx/>
              <a:uFillTx/>
              <a:latin typeface="Calibri" pitchFamily="34" charset="0"/>
              <a:ea typeface="+mn-ea"/>
              <a:cs typeface="+mn-cs"/>
            </a:endParaRPr>
          </a:p>
        </p:txBody>
      </p:sp>
      <p:sp>
        <p:nvSpPr>
          <p:cNvPr id="20" name="Flèche droite 19"/>
          <p:cNvSpPr/>
          <p:nvPr>
            <p:custDataLst>
              <p:tags r:id="rId6"/>
            </p:custDataLst>
          </p:nvPr>
        </p:nvSpPr>
        <p:spPr>
          <a:xfrm>
            <a:off x="323528" y="5523301"/>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1"/>
          <p:cNvSpPr txBox="1">
            <a:spLocks/>
          </p:cNvSpPr>
          <p:nvPr>
            <p:custDataLst>
              <p:tags r:id="rId7"/>
            </p:custDataLst>
          </p:nvPr>
        </p:nvSpPr>
        <p:spPr>
          <a:xfrm>
            <a:off x="2123728" y="2510368"/>
            <a:ext cx="6264696" cy="936104"/>
          </a:xfrm>
          <a:prstGeom prst="rect">
            <a:avLst/>
          </a:prstGeom>
        </p:spPr>
        <p:txBody>
          <a:bodyPr/>
          <a:lstStyle/>
          <a:p>
            <a:pPr lvl="0" eaLnBrk="0" hangingPunct="0">
              <a:spcBef>
                <a:spcPts val="600"/>
              </a:spcBef>
              <a:spcAft>
                <a:spcPts val="600"/>
              </a:spcAft>
              <a:defRPr/>
            </a:pPr>
            <a:r>
              <a:rPr kumimoji="0" lang="fr-FR" sz="2800" b="1" i="0" u="none" strike="noStrike" kern="0" cap="none" spc="0" normalizeH="0" baseline="0" noProof="0" dirty="0" smtClean="0">
                <a:ln>
                  <a:noFill/>
                </a:ln>
                <a:solidFill>
                  <a:srgbClr val="CCCC00"/>
                </a:solidFill>
                <a:effectLst/>
                <a:uLnTx/>
                <a:uFillTx/>
                <a:latin typeface="Calibri" pitchFamily="34" charset="0"/>
                <a:ea typeface="ＭＳ Ｐゴシック" charset="0"/>
                <a:cs typeface="+mn-cs"/>
              </a:rPr>
              <a:t>million</a:t>
            </a:r>
            <a:r>
              <a:rPr kumimoji="0" lang="fr-FR" sz="2800" b="0" i="0" u="none" strike="noStrike" kern="0" cap="none" spc="0" normalizeH="0" baseline="0" noProof="0" dirty="0" smtClean="0">
                <a:ln>
                  <a:noFill/>
                </a:ln>
                <a:solidFill>
                  <a:srgbClr val="333333"/>
                </a:solidFill>
                <a:effectLst/>
                <a:uLnTx/>
                <a:uFillTx/>
                <a:latin typeface="Calibri" pitchFamily="34" charset="0"/>
                <a:ea typeface="ＭＳ Ｐゴシック" charset="0"/>
                <a:cs typeface="+mn-cs"/>
              </a:rPr>
              <a:t>s de</a:t>
            </a:r>
            <a:r>
              <a:rPr kumimoji="0" lang="fr-FR" sz="2800" b="0" i="0" u="none" strike="noStrike" kern="0" cap="none" spc="0" normalizeH="0" noProof="0" dirty="0" smtClean="0">
                <a:ln>
                  <a:noFill/>
                </a:ln>
                <a:solidFill>
                  <a:srgbClr val="333333"/>
                </a:solidFill>
                <a:effectLst/>
                <a:uLnTx/>
                <a:uFillTx/>
                <a:latin typeface="Calibri" pitchFamily="34" charset="0"/>
                <a:ea typeface="ＭＳ Ｐゴシック" charset="0"/>
                <a:cs typeface="+mn-cs"/>
              </a:rPr>
              <a:t> français sont sur Facebook, </a:t>
            </a:r>
            <a:r>
              <a:rPr lang="fr-FR" sz="2800" kern="0" dirty="0" smtClean="0">
                <a:solidFill>
                  <a:srgbClr val="333333"/>
                </a:solidFill>
                <a:latin typeface="Calibri" pitchFamily="34" charset="0"/>
                <a:ea typeface="ＭＳ Ｐゴシック" charset="0"/>
              </a:rPr>
              <a:t>soit près de 55% des internautes.</a:t>
            </a:r>
            <a:endParaRPr kumimoji="0" lang="fr-FR" sz="2800" b="0" i="0" u="none" strike="noStrike" kern="0" cap="none" spc="0" normalizeH="0" baseline="0" noProof="0" dirty="0">
              <a:ln>
                <a:noFill/>
              </a:ln>
              <a:solidFill>
                <a:srgbClr val="333333"/>
              </a:solidFill>
              <a:effectLst/>
              <a:uLnTx/>
              <a:uFillTx/>
              <a:latin typeface="Calibri" pitchFamily="34" charset="0"/>
              <a:ea typeface="ＭＳ Ｐゴシック" charset="0"/>
              <a:cs typeface="+mn-cs"/>
            </a:endParaRPr>
          </a:p>
        </p:txBody>
      </p:sp>
      <p:sp>
        <p:nvSpPr>
          <p:cNvPr id="12" name="Rectangle 11"/>
          <p:cNvSpPr/>
          <p:nvPr>
            <p:custDataLst>
              <p:tags r:id="rId8"/>
            </p:custDataLst>
          </p:nvPr>
        </p:nvSpPr>
        <p:spPr>
          <a:xfrm>
            <a:off x="899592" y="2474364"/>
            <a:ext cx="1080120" cy="1008112"/>
          </a:xfrm>
          <a:prstGeom prst="wedgeRectCallout">
            <a:avLst>
              <a:gd name="adj1" fmla="val 73499"/>
              <a:gd name="adj2" fmla="val -16974"/>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rgbClr val="CCCC00"/>
                </a:solidFill>
                <a:latin typeface="Calibri" pitchFamily="34" charset="0"/>
              </a:rPr>
              <a:t>24,5</a:t>
            </a:r>
            <a:endParaRPr lang="fr-FR" sz="3600" dirty="0">
              <a:solidFill>
                <a:srgbClr val="CCCC00"/>
              </a:solidFill>
              <a:latin typeface="Calibri" pitchFamily="34" charset="0"/>
            </a:endParaRPr>
          </a:p>
        </p:txBody>
      </p:sp>
      <p:sp>
        <p:nvSpPr>
          <p:cNvPr id="13" name="ZoneTexte 12"/>
          <p:cNvSpPr txBox="1"/>
          <p:nvPr>
            <p:custDataLst>
              <p:tags r:id="rId9"/>
            </p:custDataLst>
          </p:nvPr>
        </p:nvSpPr>
        <p:spPr>
          <a:xfrm>
            <a:off x="2123728" y="3410468"/>
            <a:ext cx="1938351" cy="261610"/>
          </a:xfrm>
          <a:prstGeom prst="rect">
            <a:avLst/>
          </a:prstGeom>
          <a:noFill/>
        </p:spPr>
        <p:txBody>
          <a:bodyPr wrap="none" rtlCol="0">
            <a:spAutoFit/>
          </a:bodyPr>
          <a:lstStyle/>
          <a:p>
            <a:r>
              <a:rPr lang="fr-FR" sz="1100" i="1" dirty="0" smtClean="0">
                <a:solidFill>
                  <a:schemeClr val="tx1">
                    <a:lumMod val="75000"/>
                    <a:lumOff val="25000"/>
                  </a:schemeClr>
                </a:solidFill>
                <a:latin typeface="Calibri" pitchFamily="34" charset="0"/>
              </a:rPr>
              <a:t>Source : </a:t>
            </a:r>
            <a:r>
              <a:rPr lang="fr-FR" sz="1100" i="1" dirty="0" err="1" smtClean="0">
                <a:solidFill>
                  <a:schemeClr val="tx1">
                    <a:lumMod val="75000"/>
                    <a:lumOff val="25000"/>
                  </a:schemeClr>
                </a:solidFill>
                <a:latin typeface="Calibri" pitchFamily="34" charset="0"/>
              </a:rPr>
              <a:t>Socialbaker</a:t>
            </a:r>
            <a:r>
              <a:rPr lang="fr-FR" sz="1100" i="1" dirty="0" smtClean="0">
                <a:solidFill>
                  <a:schemeClr val="tx1">
                    <a:lumMod val="75000"/>
                    <a:lumOff val="25000"/>
                  </a:schemeClr>
                </a:solidFill>
                <a:latin typeface="Calibri" pitchFamily="34" charset="0"/>
              </a:rPr>
              <a:t>, Mai 2011</a:t>
            </a:r>
            <a:endParaRPr lang="fr-FR" sz="1100" i="1" dirty="0">
              <a:solidFill>
                <a:schemeClr val="tx1">
                  <a:lumMod val="75000"/>
                  <a:lumOff val="25000"/>
                </a:schemeClr>
              </a:solidFill>
              <a:latin typeface="Calibri" pitchFamily="34" charset="0"/>
            </a:endParaRPr>
          </a:p>
        </p:txBody>
      </p:sp>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10"/>
          <p:cNvSpPr>
            <a:spLocks noGrp="1"/>
          </p:cNvSpPr>
          <p:nvPr>
            <p:ph idx="1"/>
            <p:custDataLst>
              <p:tags r:id="rId1"/>
            </p:custDataLst>
          </p:nvPr>
        </p:nvSpPr>
        <p:spPr bwMode="auto">
          <a:xfrm>
            <a:off x="3132138" y="785813"/>
            <a:ext cx="5554662" cy="534035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fr-FR" b="1" dirty="0" smtClean="0">
                <a:solidFill>
                  <a:srgbClr val="CCCC00"/>
                </a:solidFill>
              </a:rPr>
              <a:t>Pourquoi faire des bannières sur Facebook ?</a:t>
            </a:r>
          </a:p>
          <a:p>
            <a:pPr>
              <a:buFont typeface="Courier New" pitchFamily="49" charset="0"/>
              <a:buChar char="o"/>
            </a:pPr>
            <a:r>
              <a:rPr lang="fr-FR" dirty="0" smtClean="0"/>
              <a:t>Possibilité de cibler précisément les internautes</a:t>
            </a:r>
          </a:p>
          <a:p>
            <a:pPr lvl="1"/>
            <a:r>
              <a:rPr lang="fr-FR" dirty="0" smtClean="0"/>
              <a:t>Qui ils sont</a:t>
            </a:r>
          </a:p>
          <a:p>
            <a:pPr lvl="1"/>
            <a:r>
              <a:rPr lang="fr-FR" dirty="0" smtClean="0"/>
              <a:t>Ce qu’ils aiment</a:t>
            </a:r>
          </a:p>
          <a:p>
            <a:endParaRPr lang="fr-FR" sz="2000" dirty="0" smtClean="0"/>
          </a:p>
          <a:p>
            <a:pPr>
              <a:buFont typeface="Courier New" pitchFamily="49" charset="0"/>
              <a:buChar char="o"/>
            </a:pPr>
            <a:r>
              <a:rPr lang="fr-FR" dirty="0" smtClean="0"/>
              <a:t>Seuls les clics sont payés</a:t>
            </a:r>
          </a:p>
          <a:p>
            <a:pPr lvl="1"/>
            <a:r>
              <a:rPr lang="fr-FR" dirty="0" smtClean="0"/>
              <a:t>Permet d’avoir beaucoup d’impressions sans frais</a:t>
            </a:r>
          </a:p>
          <a:p>
            <a:pPr lvl="1"/>
            <a:r>
              <a:rPr lang="fr-FR" dirty="0" smtClean="0"/>
              <a:t>Permet d’avoir des clics efficaces</a:t>
            </a:r>
          </a:p>
          <a:p>
            <a:pPr>
              <a:buFontTx/>
              <a:buNone/>
            </a:pPr>
            <a:r>
              <a:rPr lang="fr-FR" sz="1400" i="1" dirty="0" smtClean="0">
                <a:solidFill>
                  <a:srgbClr val="CCCC00"/>
                </a:solidFill>
              </a:rPr>
              <a:t>On ne paye donc que pour les internautes réellement intéressés.</a:t>
            </a:r>
          </a:p>
          <a:p>
            <a:pPr>
              <a:buFontTx/>
              <a:buNone/>
            </a:pPr>
            <a:endParaRPr lang="fr-FR" sz="1600" dirty="0" smtClean="0"/>
          </a:p>
          <a:p>
            <a:pPr>
              <a:buFont typeface="Courier New" pitchFamily="49" charset="0"/>
              <a:buChar char="o"/>
            </a:pPr>
            <a:r>
              <a:rPr lang="fr-FR" dirty="0" smtClean="0"/>
              <a:t>Maitrise totale et instantanée des dépenses.</a:t>
            </a:r>
          </a:p>
          <a:p>
            <a:pPr lvl="1"/>
            <a:r>
              <a:rPr lang="fr-FR" dirty="0" smtClean="0"/>
              <a:t>Modification et évolution en temps réel</a:t>
            </a:r>
          </a:p>
          <a:p>
            <a:pPr lvl="1"/>
            <a:r>
              <a:rPr lang="fr-FR" dirty="0" smtClean="0"/>
              <a:t>Amélioration constante</a:t>
            </a:r>
          </a:p>
          <a:p>
            <a:endParaRPr lang="fr-FR" dirty="0" smtClean="0"/>
          </a:p>
          <a:p>
            <a:endParaRPr lang="fr-FR" dirty="0" smtClean="0"/>
          </a:p>
          <a:p>
            <a:endParaRPr lang="fr-FR" dirty="0" smtClean="0"/>
          </a:p>
        </p:txBody>
      </p:sp>
      <p:sp>
        <p:nvSpPr>
          <p:cNvPr id="22531" name="Titre 5"/>
          <p:cNvSpPr>
            <a:spLocks noGrp="1"/>
          </p:cNvSpPr>
          <p:nvPr>
            <p:ph type="title"/>
            <p:custDataLst>
              <p:tags r:id="rId2"/>
            </p:custDataLst>
          </p:nvPr>
        </p:nvSpPr>
        <p:spPr>
          <a:noFill/>
        </p:spPr>
        <p:txBody>
          <a:bodyPr/>
          <a:lstStyle/>
          <a:p>
            <a:r>
              <a:rPr lang="fr-FR" dirty="0" smtClean="0"/>
              <a:t>Présentation de Facebook </a:t>
            </a:r>
            <a:r>
              <a:rPr lang="fr-FR" dirty="0" err="1" smtClean="0"/>
              <a:t>Ads</a:t>
            </a:r>
            <a:endParaRPr lang="fr-FR" dirty="0" smtClean="0"/>
          </a:p>
        </p:txBody>
      </p:sp>
      <p:pic>
        <p:nvPicPr>
          <p:cNvPr id="22532" name="Picture 2"/>
          <p:cNvPicPr>
            <a:picLocks noChangeAspect="1" noChangeArrowheads="1"/>
          </p:cNvPicPr>
          <p:nvPr>
            <p:custDataLst>
              <p:tags r:id="rId3"/>
            </p:custDataLst>
          </p:nvPr>
        </p:nvPicPr>
        <p:blipFill>
          <a:blip r:embed="rId10" cstate="print"/>
          <a:srcRect/>
          <a:stretch>
            <a:fillRect/>
          </a:stretch>
        </p:blipFill>
        <p:spPr bwMode="auto">
          <a:xfrm>
            <a:off x="539750" y="4792663"/>
            <a:ext cx="2181225" cy="1228725"/>
          </a:xfrm>
          <a:prstGeom prst="rect">
            <a:avLst/>
          </a:prstGeom>
          <a:noFill/>
          <a:ln w="9525">
            <a:noFill/>
            <a:miter lim="800000"/>
            <a:headEnd/>
            <a:tailEnd/>
          </a:ln>
        </p:spPr>
      </p:pic>
      <p:pic>
        <p:nvPicPr>
          <p:cNvPr id="22533" name="Picture 3"/>
          <p:cNvPicPr>
            <a:picLocks noChangeAspect="1" noChangeArrowheads="1"/>
          </p:cNvPicPr>
          <p:nvPr>
            <p:custDataLst>
              <p:tags r:id="rId4"/>
            </p:custDataLst>
          </p:nvPr>
        </p:nvPicPr>
        <p:blipFill>
          <a:blip r:embed="rId11" cstate="print"/>
          <a:srcRect/>
          <a:stretch>
            <a:fillRect/>
          </a:stretch>
        </p:blipFill>
        <p:spPr bwMode="auto">
          <a:xfrm>
            <a:off x="539750" y="1196975"/>
            <a:ext cx="2228850" cy="1285875"/>
          </a:xfrm>
          <a:prstGeom prst="rect">
            <a:avLst/>
          </a:prstGeom>
          <a:noFill/>
          <a:ln w="9525">
            <a:noFill/>
            <a:miter lim="800000"/>
            <a:headEnd/>
            <a:tailEnd/>
          </a:ln>
        </p:spPr>
      </p:pic>
      <p:pic>
        <p:nvPicPr>
          <p:cNvPr id="22534" name="Picture 4"/>
          <p:cNvPicPr>
            <a:picLocks noChangeAspect="1" noChangeArrowheads="1"/>
          </p:cNvPicPr>
          <p:nvPr>
            <p:custDataLst>
              <p:tags r:id="rId5"/>
            </p:custDataLst>
          </p:nvPr>
        </p:nvPicPr>
        <p:blipFill>
          <a:blip r:embed="rId12" cstate="print"/>
          <a:srcRect/>
          <a:stretch>
            <a:fillRect/>
          </a:stretch>
        </p:blipFill>
        <p:spPr bwMode="auto">
          <a:xfrm>
            <a:off x="539750" y="2994025"/>
            <a:ext cx="2247900" cy="1285875"/>
          </a:xfrm>
          <a:prstGeom prst="rect">
            <a:avLst/>
          </a:prstGeom>
          <a:noFill/>
          <a:ln w="9525">
            <a:noFill/>
            <a:miter lim="800000"/>
            <a:headEnd/>
            <a:tailEnd/>
          </a:ln>
        </p:spPr>
      </p:pic>
      <p:sp>
        <p:nvSpPr>
          <p:cNvPr id="8" name="Flèche droite 7"/>
          <p:cNvSpPr/>
          <p:nvPr>
            <p:custDataLst>
              <p:tags r:id="rId6"/>
            </p:custDataLst>
          </p:nvPr>
        </p:nvSpPr>
        <p:spPr>
          <a:xfrm>
            <a:off x="2987824" y="1268760"/>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custDataLst>
              <p:tags r:id="rId7"/>
            </p:custDataLst>
          </p:nvPr>
        </p:nvSpPr>
        <p:spPr>
          <a:xfrm>
            <a:off x="2987824" y="2934210"/>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custDataLst>
              <p:tags r:id="rId8"/>
            </p:custDataLst>
          </p:nvPr>
        </p:nvSpPr>
        <p:spPr>
          <a:xfrm>
            <a:off x="2987824" y="4912293"/>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1"/>
          <p:cNvSpPr>
            <a:spLocks noGrp="1"/>
          </p:cNvSpPr>
          <p:nvPr>
            <p:ph idx="1"/>
            <p:custDataLst>
              <p:tags r:id="rId1"/>
            </p:custDataLst>
          </p:nvPr>
        </p:nvSpPr>
        <p:spPr bwMode="auto">
          <a:xfrm>
            <a:off x="457200" y="1209675"/>
            <a:ext cx="1882775" cy="5340350"/>
          </a:xfrm>
          <a:noFill/>
          <a:ln>
            <a:miter lim="800000"/>
            <a:headEnd/>
            <a:tailEnd/>
          </a:ln>
        </p:spPr>
        <p:txBody>
          <a:bodyPr vert="horz" wrap="square" lIns="91440" tIns="45720" rIns="91440" bIns="45720" numCol="1" anchor="ctr" anchorCtr="0" compatLnSpc="1">
            <a:prstTxWarp prst="textNoShape">
              <a:avLst/>
            </a:prstTxWarp>
          </a:bodyPr>
          <a:lstStyle/>
          <a:p>
            <a:pPr>
              <a:buFontTx/>
              <a:buNone/>
            </a:pPr>
            <a:r>
              <a:rPr lang="fr-FR" sz="2000" b="1" dirty="0" smtClean="0"/>
              <a:t>Faire connaitre</a:t>
            </a:r>
          </a:p>
          <a:p>
            <a:pPr>
              <a:buFontTx/>
              <a:buNone/>
            </a:pPr>
            <a:endParaRPr lang="fr-FR" sz="2000" b="1" dirty="0" smtClean="0"/>
          </a:p>
          <a:p>
            <a:pPr>
              <a:buFontTx/>
              <a:buNone/>
            </a:pPr>
            <a:r>
              <a:rPr lang="fr-FR" sz="2000" b="1" dirty="0" smtClean="0"/>
              <a:t>Faire venir</a:t>
            </a:r>
          </a:p>
          <a:p>
            <a:pPr>
              <a:buFontTx/>
              <a:buNone/>
            </a:pPr>
            <a:endParaRPr lang="fr-FR" sz="2000" b="1" dirty="0" smtClean="0"/>
          </a:p>
          <a:p>
            <a:pPr>
              <a:buFontTx/>
              <a:buNone/>
            </a:pPr>
            <a:r>
              <a:rPr lang="fr-FR" sz="2000" b="1" dirty="0" smtClean="0"/>
              <a:t>Faire acheter</a:t>
            </a:r>
          </a:p>
          <a:p>
            <a:pPr>
              <a:buFontTx/>
              <a:buNone/>
            </a:pPr>
            <a:endParaRPr lang="fr-FR" sz="2000" b="1" dirty="0" smtClean="0"/>
          </a:p>
          <a:p>
            <a:pPr>
              <a:buFontTx/>
              <a:buNone/>
            </a:pPr>
            <a:r>
              <a:rPr lang="fr-FR" sz="2000" b="1" dirty="0" smtClean="0"/>
              <a:t>Faire revenir</a:t>
            </a:r>
          </a:p>
        </p:txBody>
      </p:sp>
      <p:sp>
        <p:nvSpPr>
          <p:cNvPr id="4" name="Titre 3"/>
          <p:cNvSpPr>
            <a:spLocks noGrp="1"/>
          </p:cNvSpPr>
          <p:nvPr>
            <p:ph type="title"/>
            <p:custDataLst>
              <p:tags r:id="rId2"/>
            </p:custDataLst>
          </p:nvPr>
        </p:nvSpPr>
        <p:spPr/>
        <p:txBody>
          <a:bodyPr/>
          <a:lstStyle/>
          <a:p>
            <a:pPr>
              <a:defRPr/>
            </a:pPr>
            <a:r>
              <a:rPr lang="fr-FR" dirty="0" smtClean="0"/>
              <a:t>Notre vision du dispositif</a:t>
            </a:r>
            <a:endParaRPr lang="fr-FR" dirty="0"/>
          </a:p>
        </p:txBody>
      </p:sp>
      <p:cxnSp>
        <p:nvCxnSpPr>
          <p:cNvPr id="8" name="Connecteur droit 7"/>
          <p:cNvCxnSpPr/>
          <p:nvPr>
            <p:custDataLst>
              <p:tags r:id="rId3"/>
            </p:custDataLst>
          </p:nvPr>
        </p:nvCxnSpPr>
        <p:spPr>
          <a:xfrm>
            <a:off x="395288" y="3001963"/>
            <a:ext cx="8353425"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custDataLst>
              <p:tags r:id="rId4"/>
            </p:custDataLst>
          </p:nvPr>
        </p:nvCxnSpPr>
        <p:spPr>
          <a:xfrm>
            <a:off x="395288" y="3929063"/>
            <a:ext cx="8353425"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custDataLst>
              <p:tags r:id="rId5"/>
            </p:custDataLst>
          </p:nvPr>
        </p:nvSpPr>
        <p:spPr>
          <a:xfrm>
            <a:off x="2418110" y="2084388"/>
            <a:ext cx="1260000" cy="500062"/>
          </a:xfrm>
          <a:prstGeom prst="rect">
            <a:avLst/>
          </a:prstGeom>
          <a:solidFill>
            <a:schemeClr val="bg1">
              <a:lumMod val="6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fr-FR" sz="1400" dirty="0" smtClean="0">
                <a:solidFill>
                  <a:schemeClr val="bg1"/>
                </a:solidFill>
                <a:latin typeface="Calibri" pitchFamily="34" charset="0"/>
              </a:rPr>
              <a:t>Référencement payant</a:t>
            </a:r>
            <a:endParaRPr lang="fr-FR" sz="1400" dirty="0">
              <a:solidFill>
                <a:schemeClr val="bg1"/>
              </a:solidFill>
              <a:latin typeface="Calibri" pitchFamily="34" charset="0"/>
            </a:endParaRPr>
          </a:p>
        </p:txBody>
      </p:sp>
      <p:sp>
        <p:nvSpPr>
          <p:cNvPr id="15" name="Rectangle 14"/>
          <p:cNvSpPr/>
          <p:nvPr>
            <p:custDataLst>
              <p:tags r:id="rId6"/>
            </p:custDataLst>
          </p:nvPr>
        </p:nvSpPr>
        <p:spPr>
          <a:xfrm>
            <a:off x="7049531" y="2084388"/>
            <a:ext cx="1260000" cy="500062"/>
          </a:xfrm>
          <a:prstGeom prst="rect">
            <a:avLst/>
          </a:prstGeom>
          <a:solidFill>
            <a:schemeClr val="bg1">
              <a:lumMod val="6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fr-FR" sz="1400" dirty="0" smtClean="0">
                <a:solidFill>
                  <a:schemeClr val="bg1"/>
                </a:solidFill>
                <a:latin typeface="Calibri" pitchFamily="34" charset="0"/>
              </a:rPr>
              <a:t>Bannière Facebook</a:t>
            </a:r>
            <a:endParaRPr lang="fr-FR" sz="1400" dirty="0">
              <a:solidFill>
                <a:schemeClr val="bg1"/>
              </a:solidFill>
              <a:latin typeface="Calibri" pitchFamily="34" charset="0"/>
            </a:endParaRPr>
          </a:p>
        </p:txBody>
      </p:sp>
      <p:sp>
        <p:nvSpPr>
          <p:cNvPr id="19" name="Rectangle 18"/>
          <p:cNvSpPr/>
          <p:nvPr>
            <p:custDataLst>
              <p:tags r:id="rId7"/>
            </p:custDataLst>
          </p:nvPr>
        </p:nvSpPr>
        <p:spPr>
          <a:xfrm>
            <a:off x="2411760" y="1057300"/>
            <a:ext cx="2592000" cy="571500"/>
          </a:xfrm>
          <a:prstGeom prst="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fr-FR" sz="1400" b="1" dirty="0">
                <a:solidFill>
                  <a:schemeClr val="bg1"/>
                </a:solidFill>
                <a:latin typeface="Calibri" pitchFamily="34" charset="0"/>
              </a:rPr>
              <a:t>Prospects </a:t>
            </a:r>
            <a:r>
              <a:rPr lang="fr-FR" sz="1400" b="1" dirty="0" smtClean="0">
                <a:solidFill>
                  <a:schemeClr val="bg1"/>
                </a:solidFill>
                <a:latin typeface="Calibri" pitchFamily="34" charset="0"/>
              </a:rPr>
              <a:t>Proactifs</a:t>
            </a:r>
            <a:endParaRPr lang="fr-FR" sz="1400" b="1" dirty="0">
              <a:solidFill>
                <a:schemeClr val="bg1"/>
              </a:solidFill>
              <a:latin typeface="Calibri" pitchFamily="34" charset="0"/>
            </a:endParaRPr>
          </a:p>
        </p:txBody>
      </p:sp>
      <p:sp>
        <p:nvSpPr>
          <p:cNvPr id="20" name="Rectangle 19"/>
          <p:cNvSpPr/>
          <p:nvPr>
            <p:custDataLst>
              <p:tags r:id="rId8"/>
            </p:custDataLst>
          </p:nvPr>
        </p:nvSpPr>
        <p:spPr>
          <a:xfrm>
            <a:off x="6381249" y="1057300"/>
            <a:ext cx="2592000" cy="571500"/>
          </a:xfrm>
          <a:prstGeom prst="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fr-FR" sz="1400" dirty="0">
                <a:solidFill>
                  <a:schemeClr val="bg1"/>
                </a:solidFill>
                <a:latin typeface="Calibri" pitchFamily="34" charset="0"/>
              </a:rPr>
              <a:t>Prospects Passifs</a:t>
            </a:r>
            <a:endParaRPr lang="fr-FR" sz="1400" dirty="0">
              <a:solidFill>
                <a:schemeClr val="bg1"/>
              </a:solidFill>
              <a:latin typeface="Calibri" pitchFamily="34" charset="0"/>
            </a:endParaRPr>
          </a:p>
        </p:txBody>
      </p:sp>
      <p:cxnSp>
        <p:nvCxnSpPr>
          <p:cNvPr id="21" name="Connecteur droit 20"/>
          <p:cNvCxnSpPr/>
          <p:nvPr>
            <p:custDataLst>
              <p:tags r:id="rId9"/>
            </p:custDataLst>
          </p:nvPr>
        </p:nvCxnSpPr>
        <p:spPr>
          <a:xfrm>
            <a:off x="428625" y="4826000"/>
            <a:ext cx="8353425" cy="158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p:cNvSpPr/>
          <p:nvPr>
            <p:custDataLst>
              <p:tags r:id="rId10"/>
            </p:custDataLst>
          </p:nvPr>
        </p:nvSpPr>
        <p:spPr>
          <a:xfrm>
            <a:off x="3723035" y="2084388"/>
            <a:ext cx="1260000" cy="500062"/>
          </a:xfrm>
          <a:prstGeom prst="rect">
            <a:avLst/>
          </a:prstGeom>
          <a:solidFill>
            <a:schemeClr val="bg1">
              <a:lumMod val="6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fr-FR" sz="1400" dirty="0" smtClean="0">
                <a:solidFill>
                  <a:schemeClr val="bg1"/>
                </a:solidFill>
                <a:latin typeface="Calibri" pitchFamily="34" charset="0"/>
              </a:rPr>
              <a:t>Référencement naturel</a:t>
            </a:r>
            <a:endParaRPr lang="fr-FR" sz="1400" dirty="0">
              <a:solidFill>
                <a:schemeClr val="bg1"/>
              </a:solidFill>
              <a:latin typeface="Calibri" pitchFamily="34" charset="0"/>
            </a:endParaRPr>
          </a:p>
        </p:txBody>
      </p:sp>
      <p:sp>
        <p:nvSpPr>
          <p:cNvPr id="24" name="Rectangle 23"/>
          <p:cNvSpPr/>
          <p:nvPr>
            <p:custDataLst>
              <p:tags r:id="rId11"/>
            </p:custDataLst>
          </p:nvPr>
        </p:nvSpPr>
        <p:spPr>
          <a:xfrm>
            <a:off x="7049531" y="3669313"/>
            <a:ext cx="1260000" cy="500062"/>
          </a:xfrm>
          <a:prstGeom prst="rect">
            <a:avLst/>
          </a:prstGeom>
          <a:solidFill>
            <a:schemeClr val="bg1">
              <a:lumMod val="6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fr-FR" sz="1400" dirty="0">
                <a:solidFill>
                  <a:schemeClr val="bg1"/>
                </a:solidFill>
                <a:latin typeface="Calibri" pitchFamily="34" charset="0"/>
              </a:rPr>
              <a:t>Landing </a:t>
            </a:r>
            <a:r>
              <a:rPr lang="fr-FR" sz="1400" dirty="0" smtClean="0">
                <a:solidFill>
                  <a:schemeClr val="bg1"/>
                </a:solidFill>
                <a:latin typeface="Calibri" pitchFamily="34" charset="0"/>
              </a:rPr>
              <a:t>Page</a:t>
            </a:r>
            <a:endParaRPr lang="fr-FR" sz="1400" dirty="0">
              <a:solidFill>
                <a:schemeClr val="bg1"/>
              </a:solidFill>
              <a:latin typeface="Calibri" pitchFamily="34" charset="0"/>
            </a:endParaRPr>
          </a:p>
        </p:txBody>
      </p:sp>
      <p:sp>
        <p:nvSpPr>
          <p:cNvPr id="25" name="Rectangle 24"/>
          <p:cNvSpPr/>
          <p:nvPr>
            <p:custDataLst>
              <p:tags r:id="rId12"/>
            </p:custDataLst>
          </p:nvPr>
        </p:nvSpPr>
        <p:spPr>
          <a:xfrm>
            <a:off x="2418110" y="3670900"/>
            <a:ext cx="1260000" cy="500063"/>
          </a:xfrm>
          <a:prstGeom prst="rect">
            <a:avLst/>
          </a:prstGeom>
          <a:solidFill>
            <a:schemeClr val="bg1">
              <a:lumMod val="6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fr-FR" sz="1400" dirty="0">
                <a:solidFill>
                  <a:schemeClr val="bg1"/>
                </a:solidFill>
                <a:latin typeface="Calibri" pitchFamily="34" charset="0"/>
              </a:rPr>
              <a:t>Landing Page</a:t>
            </a:r>
            <a:endParaRPr lang="fr-FR" sz="1400" dirty="0">
              <a:solidFill>
                <a:schemeClr val="bg1"/>
              </a:solidFill>
              <a:latin typeface="Calibri" pitchFamily="34" charset="0"/>
            </a:endParaRPr>
          </a:p>
        </p:txBody>
      </p:sp>
      <p:sp>
        <p:nvSpPr>
          <p:cNvPr id="14" name="Rectangle 13"/>
          <p:cNvSpPr/>
          <p:nvPr>
            <p:custDataLst>
              <p:tags r:id="rId13"/>
            </p:custDataLst>
          </p:nvPr>
        </p:nvSpPr>
        <p:spPr>
          <a:xfrm>
            <a:off x="2424038" y="4581128"/>
            <a:ext cx="1260000" cy="500063"/>
          </a:xfrm>
          <a:prstGeom prst="rect">
            <a:avLst/>
          </a:prstGeom>
          <a:solidFill>
            <a:schemeClr val="bg1">
              <a:lumMod val="6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fr-FR" sz="1400" dirty="0" err="1">
                <a:solidFill>
                  <a:schemeClr val="bg1"/>
                </a:solidFill>
                <a:latin typeface="Calibri" pitchFamily="34" charset="0"/>
              </a:rPr>
              <a:t>Retargeting</a:t>
            </a:r>
            <a:endParaRPr lang="fr-FR" sz="1400" dirty="0">
              <a:solidFill>
                <a:schemeClr val="bg1"/>
              </a:solidFill>
              <a:latin typeface="Calibri" pitchFamily="34" charset="0"/>
            </a:endParaRPr>
          </a:p>
        </p:txBody>
      </p:sp>
      <p:cxnSp>
        <p:nvCxnSpPr>
          <p:cNvPr id="31" name="Forme 30"/>
          <p:cNvCxnSpPr>
            <a:stCxn id="23" idx="2"/>
          </p:cNvCxnSpPr>
          <p:nvPr>
            <p:custDataLst>
              <p:tags r:id="rId14"/>
            </p:custDataLst>
          </p:nvPr>
        </p:nvCxnSpPr>
        <p:spPr>
          <a:xfrm rot="16200000" flipH="1">
            <a:off x="3822020" y="3115465"/>
            <a:ext cx="1710030" cy="648000"/>
          </a:xfrm>
          <a:prstGeom prst="bentConnector3">
            <a:avLst>
              <a:gd name="adj1" fmla="val 100096"/>
            </a:avLst>
          </a:prstGeom>
          <a:ln w="76200">
            <a:solidFill>
              <a:srgbClr val="CC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11" idx="2"/>
            <a:endCxn id="25" idx="0"/>
          </p:cNvCxnSpPr>
          <p:nvPr>
            <p:custDataLst>
              <p:tags r:id="rId15"/>
            </p:custDataLst>
          </p:nvPr>
        </p:nvCxnSpPr>
        <p:spPr>
          <a:xfrm rot="5400000">
            <a:off x="2504885" y="3127675"/>
            <a:ext cx="1086450" cy="1588"/>
          </a:xfrm>
          <a:prstGeom prst="straightConnector1">
            <a:avLst/>
          </a:prstGeom>
          <a:ln w="76200">
            <a:solidFill>
              <a:srgbClr val="CC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15" idx="2"/>
            <a:endCxn id="24" idx="0"/>
          </p:cNvCxnSpPr>
          <p:nvPr>
            <p:custDataLst>
              <p:tags r:id="rId16"/>
            </p:custDataLst>
          </p:nvPr>
        </p:nvCxnSpPr>
        <p:spPr>
          <a:xfrm rot="5400000">
            <a:off x="7137100" y="3126881"/>
            <a:ext cx="1084863" cy="1588"/>
          </a:xfrm>
          <a:prstGeom prst="straightConnector1">
            <a:avLst/>
          </a:prstGeom>
          <a:ln w="76200">
            <a:solidFill>
              <a:srgbClr val="CC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Organigramme : Multidocument 27"/>
          <p:cNvSpPr/>
          <p:nvPr>
            <p:custDataLst>
              <p:tags r:id="rId17"/>
            </p:custDataLst>
          </p:nvPr>
        </p:nvSpPr>
        <p:spPr>
          <a:xfrm>
            <a:off x="5016326" y="3821044"/>
            <a:ext cx="1008112" cy="1120124"/>
          </a:xfrm>
          <a:prstGeom prst="flowChartMultidocumen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SITE </a:t>
            </a:r>
            <a:r>
              <a:rPr lang="fr-FR" sz="1200" dirty="0" smtClean="0">
                <a:solidFill>
                  <a:schemeClr val="tx1"/>
                </a:solidFill>
              </a:rPr>
              <a:t>WEB</a:t>
            </a:r>
            <a:endParaRPr lang="fr-FR" sz="1200" dirty="0" smtClean="0">
              <a:solidFill>
                <a:schemeClr val="tx1"/>
              </a:solidFill>
            </a:endParaRPr>
          </a:p>
        </p:txBody>
      </p:sp>
      <p:cxnSp>
        <p:nvCxnSpPr>
          <p:cNvPr id="35" name="Connecteur en angle 34"/>
          <p:cNvCxnSpPr>
            <a:stCxn id="25" idx="3"/>
          </p:cNvCxnSpPr>
          <p:nvPr/>
        </p:nvCxnSpPr>
        <p:spPr>
          <a:xfrm>
            <a:off x="3678110" y="3920932"/>
            <a:ext cx="1338216" cy="372164"/>
          </a:xfrm>
          <a:prstGeom prst="bentConnector3">
            <a:avLst>
              <a:gd name="adj1" fmla="val 50000"/>
            </a:avLst>
          </a:prstGeom>
          <a:ln w="76200">
            <a:solidFill>
              <a:srgbClr val="CC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necteur en angle 38"/>
          <p:cNvCxnSpPr>
            <a:stCxn id="14" idx="3"/>
          </p:cNvCxnSpPr>
          <p:nvPr/>
        </p:nvCxnSpPr>
        <p:spPr>
          <a:xfrm flipV="1">
            <a:off x="3684038" y="4581128"/>
            <a:ext cx="1332288" cy="250032"/>
          </a:xfrm>
          <a:prstGeom prst="bentConnector3">
            <a:avLst>
              <a:gd name="adj1" fmla="val 50000"/>
            </a:avLst>
          </a:prstGeom>
          <a:ln w="76200">
            <a:solidFill>
              <a:srgbClr val="CCCC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custDataLst>
              <p:tags r:id="rId18"/>
            </p:custDataLst>
          </p:nvPr>
        </p:nvSpPr>
        <p:spPr>
          <a:xfrm>
            <a:off x="7049531" y="5085184"/>
            <a:ext cx="1260000" cy="500063"/>
          </a:xfrm>
          <a:prstGeom prst="rect">
            <a:avLst/>
          </a:prstGeom>
          <a:solidFill>
            <a:schemeClr val="bg1">
              <a:lumMod val="6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fr-FR" sz="1400" dirty="0" err="1" smtClean="0">
                <a:solidFill>
                  <a:schemeClr val="bg1"/>
                </a:solidFill>
                <a:latin typeface="Calibri" pitchFamily="34" charset="0"/>
              </a:rPr>
              <a:t>Community</a:t>
            </a:r>
            <a:r>
              <a:rPr lang="fr-FR" sz="1400" dirty="0" smtClean="0">
                <a:solidFill>
                  <a:schemeClr val="bg1"/>
                </a:solidFill>
                <a:latin typeface="Calibri" pitchFamily="34" charset="0"/>
              </a:rPr>
              <a:t> management</a:t>
            </a:r>
            <a:endParaRPr lang="fr-FR" sz="1400" dirty="0">
              <a:solidFill>
                <a:schemeClr val="bg1"/>
              </a:solidFill>
              <a:latin typeface="Calibri" pitchFamily="34" charset="0"/>
            </a:endParaRPr>
          </a:p>
        </p:txBody>
      </p:sp>
      <p:cxnSp>
        <p:nvCxnSpPr>
          <p:cNvPr id="53" name="Connecteur en angle 52"/>
          <p:cNvCxnSpPr>
            <a:endCxn id="49" idx="1"/>
          </p:cNvCxnSpPr>
          <p:nvPr/>
        </p:nvCxnSpPr>
        <p:spPr>
          <a:xfrm>
            <a:off x="6084168" y="4581128"/>
            <a:ext cx="965363" cy="754088"/>
          </a:xfrm>
          <a:prstGeom prst="bentConnector3">
            <a:avLst>
              <a:gd name="adj1" fmla="val 50000"/>
            </a:avLst>
          </a:prstGeom>
          <a:ln w="76200">
            <a:solidFill>
              <a:srgbClr val="CCCC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necteur en angle 58"/>
          <p:cNvCxnSpPr>
            <a:stCxn id="24" idx="1"/>
          </p:cNvCxnSpPr>
          <p:nvPr/>
        </p:nvCxnSpPr>
        <p:spPr>
          <a:xfrm rot="10800000" flipV="1">
            <a:off x="6084169" y="3919344"/>
            <a:ext cx="965363" cy="373752"/>
          </a:xfrm>
          <a:prstGeom prst="bentConnector3">
            <a:avLst>
              <a:gd name="adj1" fmla="val 50000"/>
            </a:avLst>
          </a:prstGeom>
          <a:ln w="76200">
            <a:solidFill>
              <a:srgbClr val="CC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2"/>
          <p:cNvSpPr>
            <a:spLocks noGrp="1"/>
          </p:cNvSpPr>
          <p:nvPr>
            <p:ph type="title"/>
            <p:custDataLst>
              <p:tags r:id="rId1"/>
            </p:custDataLst>
          </p:nvPr>
        </p:nvSpPr>
        <p:spPr>
          <a:noFill/>
        </p:spPr>
        <p:txBody>
          <a:bodyPr/>
          <a:lstStyle/>
          <a:p>
            <a:r>
              <a:rPr lang="fr-FR" smtClean="0">
                <a:latin typeface="Trebuchet MS" charset="0"/>
              </a:rPr>
              <a:t>Affichage des publicités</a:t>
            </a:r>
          </a:p>
        </p:txBody>
      </p:sp>
      <p:pic>
        <p:nvPicPr>
          <p:cNvPr id="20485" name="Picture 3"/>
          <p:cNvPicPr>
            <a:picLocks noChangeAspect="1" noChangeArrowheads="1"/>
          </p:cNvPicPr>
          <p:nvPr>
            <p:custDataLst>
              <p:tags r:id="rId2"/>
            </p:custDataLst>
          </p:nvPr>
        </p:nvPicPr>
        <p:blipFill>
          <a:blip r:embed="rId10" cstate="print"/>
          <a:srcRect/>
          <a:stretch>
            <a:fillRect/>
          </a:stretch>
        </p:blipFill>
        <p:spPr bwMode="auto">
          <a:xfrm>
            <a:off x="1763713" y="836712"/>
            <a:ext cx="6351587" cy="5040312"/>
          </a:xfrm>
          <a:prstGeom prst="rect">
            <a:avLst/>
          </a:prstGeom>
          <a:ln>
            <a:noFill/>
          </a:ln>
          <a:effectLst>
            <a:outerShdw blurRad="190500" algn="tl" rotWithShape="0">
              <a:srgbClr val="000000">
                <a:alpha val="70000"/>
              </a:srgbClr>
            </a:outerShdw>
          </a:effectLst>
        </p:spPr>
      </p:pic>
      <p:sp>
        <p:nvSpPr>
          <p:cNvPr id="8" name="Rectangle 7"/>
          <p:cNvSpPr/>
          <p:nvPr>
            <p:custDataLst>
              <p:tags r:id="rId3"/>
            </p:custDataLst>
          </p:nvPr>
        </p:nvSpPr>
        <p:spPr>
          <a:xfrm>
            <a:off x="684213" y="4508599"/>
            <a:ext cx="3959225" cy="1296988"/>
          </a:xfrm>
          <a:prstGeom prst="wedgeRectCallout">
            <a:avLst>
              <a:gd name="adj1" fmla="val 93915"/>
              <a:gd name="adj2" fmla="val -207633"/>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Les publicités s’affichent </a:t>
            </a:r>
            <a:r>
              <a:rPr lang="fr-FR" sz="2000" b="1" dirty="0" smtClean="0"/>
              <a:t>dans la colonne de </a:t>
            </a:r>
            <a:r>
              <a:rPr lang="fr-FR" sz="2000" b="1" dirty="0"/>
              <a:t>droite </a:t>
            </a:r>
            <a:r>
              <a:rPr lang="fr-FR" sz="2000" b="1" dirty="0" smtClean="0"/>
              <a:t>des profils ciblés</a:t>
            </a:r>
            <a:endParaRPr lang="fr-FR" sz="2000" b="1" dirty="0"/>
          </a:p>
        </p:txBody>
      </p:sp>
      <p:sp>
        <p:nvSpPr>
          <p:cNvPr id="9" name="Rectangle 8"/>
          <p:cNvSpPr/>
          <p:nvPr>
            <p:custDataLst>
              <p:tags r:id="rId4"/>
            </p:custDataLst>
          </p:nvPr>
        </p:nvSpPr>
        <p:spPr>
          <a:xfrm>
            <a:off x="6372200" y="1844824"/>
            <a:ext cx="158417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custDataLst>
              <p:tags r:id="rId5"/>
            </p:custDataLst>
          </p:nvPr>
        </p:nvSpPr>
        <p:spPr>
          <a:xfrm>
            <a:off x="6389335" y="1844824"/>
            <a:ext cx="1370568" cy="107722"/>
          </a:xfrm>
          <a:prstGeom prst="rect">
            <a:avLst/>
          </a:prstGeom>
          <a:noFill/>
        </p:spPr>
        <p:txBody>
          <a:bodyPr wrap="none" lIns="0" tIns="0" rIns="0" bIns="0" rtlCol="0">
            <a:spAutoFit/>
          </a:bodyPr>
          <a:lstStyle/>
          <a:p>
            <a:r>
              <a:rPr lang="fr-FR" sz="700" b="1" dirty="0" smtClean="0">
                <a:solidFill>
                  <a:srgbClr val="3B5998"/>
                </a:solidFill>
              </a:rPr>
              <a:t>Séjours linguistiques et sportifs</a:t>
            </a:r>
            <a:endParaRPr lang="fr-FR" sz="700" b="1" dirty="0">
              <a:solidFill>
                <a:srgbClr val="3B5998"/>
              </a:solidFill>
            </a:endParaRPr>
          </a:p>
        </p:txBody>
      </p:sp>
      <p:sp>
        <p:nvSpPr>
          <p:cNvPr id="11" name="ZoneTexte 10"/>
          <p:cNvSpPr txBox="1"/>
          <p:nvPr>
            <p:custDataLst>
              <p:tags r:id="rId6"/>
            </p:custDataLst>
          </p:nvPr>
        </p:nvSpPr>
        <p:spPr>
          <a:xfrm>
            <a:off x="7020272" y="2025715"/>
            <a:ext cx="936104" cy="430887"/>
          </a:xfrm>
          <a:prstGeom prst="rect">
            <a:avLst/>
          </a:prstGeom>
          <a:noFill/>
        </p:spPr>
        <p:txBody>
          <a:bodyPr wrap="square" lIns="0" tIns="0" rIns="0" bIns="0" rtlCol="0">
            <a:spAutoFit/>
          </a:bodyPr>
          <a:lstStyle/>
          <a:p>
            <a:r>
              <a:rPr lang="fr-FR" sz="700" dirty="0" smtClean="0"/>
              <a:t>Venez découvrir nos séjours linguistiques et sportifs pour vos enfants.</a:t>
            </a:r>
            <a:endParaRPr lang="fr-FR" sz="700" dirty="0"/>
          </a:p>
        </p:txBody>
      </p:sp>
      <p:sp>
        <p:nvSpPr>
          <p:cNvPr id="7" name="Rectangle 6"/>
          <p:cNvSpPr/>
          <p:nvPr>
            <p:custDataLst>
              <p:tags r:id="rId7"/>
            </p:custDataLst>
          </p:nvPr>
        </p:nvSpPr>
        <p:spPr>
          <a:xfrm>
            <a:off x="6372622" y="1772816"/>
            <a:ext cx="1655762" cy="792162"/>
          </a:xfrm>
          <a:prstGeom prst="rect">
            <a:avLst/>
          </a:prstGeom>
          <a:no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12642" name="Picture 2" descr="sejour linguistique et&#10;colonie de vacances"/>
          <p:cNvPicPr>
            <a:picLocks noChangeAspect="1" noChangeArrowheads="1"/>
          </p:cNvPicPr>
          <p:nvPr>
            <p:custDataLst>
              <p:tags r:id="rId8"/>
            </p:custDataLst>
          </p:nvPr>
        </p:nvPicPr>
        <p:blipFill>
          <a:blip r:embed="rId11" cstate="print"/>
          <a:srcRect/>
          <a:stretch>
            <a:fillRect/>
          </a:stretch>
        </p:blipFill>
        <p:spPr bwMode="auto">
          <a:xfrm>
            <a:off x="6401075" y="2017715"/>
            <a:ext cx="576064" cy="389898"/>
          </a:xfrm>
          <a:prstGeom prst="rect">
            <a:avLst/>
          </a:prstGeom>
          <a:noFill/>
        </p:spPr>
      </p:pic>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a:buFont typeface="Courier New" pitchFamily="49" charset="0"/>
              <a:buChar char="o"/>
            </a:pPr>
            <a:r>
              <a:rPr lang="fr-FR" dirty="0" smtClean="0"/>
              <a:t>Il nous semble pertinent pour Action Séjours d’envisager une campagne Facebook </a:t>
            </a:r>
            <a:r>
              <a:rPr lang="fr-FR" dirty="0" err="1" smtClean="0"/>
              <a:t>Ads</a:t>
            </a:r>
            <a:r>
              <a:rPr lang="fr-FR" dirty="0" smtClean="0"/>
              <a:t>, car cela permettrait de générer du trafic qualifié.</a:t>
            </a:r>
          </a:p>
          <a:p>
            <a:pPr lvl="1">
              <a:buFont typeface="Wingdings" pitchFamily="2" charset="2"/>
              <a:buChar char="Ø"/>
            </a:pPr>
            <a:r>
              <a:rPr lang="fr-FR" dirty="0" smtClean="0"/>
              <a:t>Pour être efficace, il est en effet important de cibler de façon différente vos multiples cibles : en fonction de l’âge des enfants notamment. Facebook </a:t>
            </a:r>
            <a:r>
              <a:rPr lang="fr-FR" dirty="0" err="1" smtClean="0"/>
              <a:t>Ads</a:t>
            </a:r>
            <a:r>
              <a:rPr lang="fr-FR" dirty="0" smtClean="0"/>
              <a:t> permet cela.</a:t>
            </a:r>
          </a:p>
          <a:p>
            <a:endParaRPr lang="fr-FR" dirty="0" smtClean="0"/>
          </a:p>
          <a:p>
            <a:pPr>
              <a:buFont typeface="Courier New" pitchFamily="49" charset="0"/>
              <a:buChar char="o"/>
            </a:pPr>
            <a:r>
              <a:rPr lang="fr-FR" dirty="0" smtClean="0"/>
              <a:t>Exemples de ciblage :</a:t>
            </a:r>
          </a:p>
        </p:txBody>
      </p:sp>
      <p:sp>
        <p:nvSpPr>
          <p:cNvPr id="3" name="Titre 2"/>
          <p:cNvSpPr>
            <a:spLocks noGrp="1"/>
          </p:cNvSpPr>
          <p:nvPr>
            <p:ph type="title"/>
            <p:custDataLst>
              <p:tags r:id="rId2"/>
            </p:custDataLst>
          </p:nvPr>
        </p:nvSpPr>
        <p:spPr/>
        <p:txBody>
          <a:bodyPr/>
          <a:lstStyle/>
          <a:p>
            <a:r>
              <a:rPr lang="fr-FR" smtClean="0"/>
              <a:t>Un potentiel intéressant</a:t>
            </a:r>
            <a:endParaRPr lang="fr-FR" dirty="0"/>
          </a:p>
        </p:txBody>
      </p:sp>
      <p:sp>
        <p:nvSpPr>
          <p:cNvPr id="4" name="Rectangle 3"/>
          <p:cNvSpPr/>
          <p:nvPr>
            <p:custDataLst>
              <p:tags r:id="rId3"/>
            </p:custDataLst>
          </p:nvPr>
        </p:nvSpPr>
        <p:spPr>
          <a:xfrm>
            <a:off x="1153704" y="5085184"/>
            <a:ext cx="6836593" cy="864096"/>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108000" tIns="180000" rIns="108000" bIns="108000" anchor="ctr"/>
          <a:lstStyle/>
          <a:p>
            <a:pPr>
              <a:spcAft>
                <a:spcPts val="300"/>
              </a:spcAft>
              <a:defRPr/>
            </a:pPr>
            <a:r>
              <a:rPr lang="fr-FR" sz="1400" dirty="0" smtClean="0">
                <a:latin typeface="Calibri" pitchFamily="34" charset="0"/>
              </a:rPr>
              <a:t>Les bannières Facebook peuvent renvoyer sur n’importe quel site internet et ne nécessitent pas forcément de page Facebook.</a:t>
            </a:r>
          </a:p>
        </p:txBody>
      </p:sp>
      <p:sp>
        <p:nvSpPr>
          <p:cNvPr id="5" name="Rectangle 4"/>
          <p:cNvSpPr/>
          <p:nvPr>
            <p:custDataLst>
              <p:tags r:id="rId4"/>
            </p:custDataLst>
          </p:nvPr>
        </p:nvSpPr>
        <p:spPr>
          <a:xfrm rot="21175867">
            <a:off x="943437" y="4944193"/>
            <a:ext cx="123825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smtClean="0">
                <a:solidFill>
                  <a:schemeClr val="tx1">
                    <a:lumMod val="75000"/>
                    <a:lumOff val="25000"/>
                  </a:schemeClr>
                </a:solidFill>
                <a:latin typeface="Calibri" charset="0"/>
                <a:ea typeface="ＭＳ Ｐゴシック" charset="-128"/>
              </a:rPr>
              <a:t>À </a:t>
            </a:r>
            <a:r>
              <a:rPr lang="fr-FR" sz="1400" dirty="0">
                <a:solidFill>
                  <a:schemeClr val="tx1">
                    <a:lumMod val="75000"/>
                    <a:lumOff val="25000"/>
                  </a:schemeClr>
                </a:solidFill>
                <a:latin typeface="Calibri" charset="0"/>
                <a:ea typeface="ＭＳ Ｐゴシック" charset="-128"/>
              </a:rPr>
              <a:t>NOTER</a:t>
            </a:r>
          </a:p>
        </p:txBody>
      </p:sp>
      <p:grpSp>
        <p:nvGrpSpPr>
          <p:cNvPr id="6" name="Groupe 14"/>
          <p:cNvGrpSpPr/>
          <p:nvPr>
            <p:custDataLst>
              <p:tags r:id="rId5"/>
            </p:custDataLst>
          </p:nvPr>
        </p:nvGrpSpPr>
        <p:grpSpPr>
          <a:xfrm>
            <a:off x="455712" y="3140968"/>
            <a:ext cx="3888432" cy="1152128"/>
            <a:chOff x="539552" y="3212976"/>
            <a:chExt cx="3888432" cy="1152128"/>
          </a:xfrm>
        </p:grpSpPr>
        <p:sp>
          <p:nvSpPr>
            <p:cNvPr id="9" name="Rectangle 8"/>
            <p:cNvSpPr/>
            <p:nvPr/>
          </p:nvSpPr>
          <p:spPr>
            <a:xfrm>
              <a:off x="1691680" y="3212976"/>
              <a:ext cx="2736304" cy="11521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libri" pitchFamily="34" charset="0"/>
                </a:rPr>
                <a:t>310 000</a:t>
              </a:r>
            </a:p>
            <a:p>
              <a:pPr algn="ctr"/>
              <a:r>
                <a:rPr lang="fr-FR" sz="1600" dirty="0" smtClean="0">
                  <a:latin typeface="Calibri" pitchFamily="34" charset="0"/>
                </a:rPr>
                <a:t>Mères d’enfant entre 13 et 15 ans habitant en France.</a:t>
              </a:r>
            </a:p>
          </p:txBody>
        </p:sp>
        <p:sp>
          <p:nvSpPr>
            <p:cNvPr id="11" name="Rectangle 10"/>
            <p:cNvSpPr/>
            <p:nvPr/>
          </p:nvSpPr>
          <p:spPr>
            <a:xfrm>
              <a:off x="539552" y="3212976"/>
              <a:ext cx="1008112" cy="1152128"/>
            </a:xfrm>
            <a:prstGeom prst="wedgeRectCallout">
              <a:avLst>
                <a:gd name="adj1" fmla="val 81329"/>
                <a:gd name="adj2" fmla="val -2187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61" name="Picture 1"/>
            <p:cNvPicPr>
              <a:picLocks noChangeAspect="1" noChangeArrowheads="1"/>
            </p:cNvPicPr>
            <p:nvPr>
              <p:custDataLst>
                <p:tags r:id="rId8"/>
              </p:custDataLst>
            </p:nvPr>
          </p:nvPicPr>
          <p:blipFill>
            <a:blip r:embed="rId10" cstate="print">
              <a:clrChange>
                <a:clrFrom>
                  <a:srgbClr val="FFFFFF"/>
                </a:clrFrom>
                <a:clrTo>
                  <a:srgbClr val="FFFFFF">
                    <a:alpha val="0"/>
                  </a:srgbClr>
                </a:clrTo>
              </a:clrChange>
            </a:blip>
            <a:srcRect t="8487" b="12890"/>
            <a:stretch>
              <a:fillRect/>
            </a:stretch>
          </p:blipFill>
          <p:spPr bwMode="auto">
            <a:xfrm>
              <a:off x="626932" y="3321040"/>
              <a:ext cx="833352" cy="936000"/>
            </a:xfrm>
            <a:prstGeom prst="rect">
              <a:avLst/>
            </a:prstGeom>
            <a:noFill/>
            <a:ln w="9525">
              <a:noFill/>
              <a:miter lim="800000"/>
              <a:headEnd/>
              <a:tailEnd/>
            </a:ln>
            <a:effectLst/>
          </p:spPr>
        </p:pic>
      </p:grpSp>
      <p:grpSp>
        <p:nvGrpSpPr>
          <p:cNvPr id="7" name="Groupe 13"/>
          <p:cNvGrpSpPr/>
          <p:nvPr>
            <p:custDataLst>
              <p:tags r:id="rId6"/>
            </p:custDataLst>
          </p:nvPr>
        </p:nvGrpSpPr>
        <p:grpSpPr>
          <a:xfrm>
            <a:off x="4799856" y="3140968"/>
            <a:ext cx="4201300" cy="1152128"/>
            <a:chOff x="4716016" y="3140968"/>
            <a:chExt cx="3888432" cy="1152128"/>
          </a:xfrm>
        </p:grpSpPr>
        <p:sp>
          <p:nvSpPr>
            <p:cNvPr id="12" name="Rectangle 11"/>
            <p:cNvSpPr/>
            <p:nvPr/>
          </p:nvSpPr>
          <p:spPr>
            <a:xfrm>
              <a:off x="5868144" y="3140968"/>
              <a:ext cx="2736304" cy="11521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libri" pitchFamily="34" charset="0"/>
                </a:rPr>
                <a:t>120 000</a:t>
              </a:r>
            </a:p>
            <a:p>
              <a:pPr algn="ctr"/>
              <a:r>
                <a:rPr lang="fr-FR" sz="1600" dirty="0" smtClean="0">
                  <a:latin typeface="Calibri" pitchFamily="34" charset="0"/>
                </a:rPr>
                <a:t>Parents d’enfant entre 16 et 19 ans habitant en Ile de France.</a:t>
              </a:r>
            </a:p>
          </p:txBody>
        </p:sp>
        <p:sp>
          <p:nvSpPr>
            <p:cNvPr id="13" name="Rectangle 12"/>
            <p:cNvSpPr/>
            <p:nvPr/>
          </p:nvSpPr>
          <p:spPr>
            <a:xfrm>
              <a:off x="4716016" y="3140968"/>
              <a:ext cx="1008112" cy="1152128"/>
            </a:xfrm>
            <a:prstGeom prst="wedgeRectCallout">
              <a:avLst>
                <a:gd name="adj1" fmla="val 81329"/>
                <a:gd name="adj2" fmla="val -2187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62" name="Picture 2"/>
            <p:cNvPicPr>
              <a:picLocks noChangeAspect="1" noChangeArrowheads="1"/>
            </p:cNvPicPr>
            <p:nvPr>
              <p:custDataLst>
                <p:tags r:id="rId7"/>
              </p:custDataLst>
            </p:nvPr>
          </p:nvPicPr>
          <p:blipFill>
            <a:blip r:embed="rId11" cstate="print">
              <a:clrChange>
                <a:clrFrom>
                  <a:srgbClr val="FFFFFF"/>
                </a:clrFrom>
                <a:clrTo>
                  <a:srgbClr val="FFFFFF">
                    <a:alpha val="0"/>
                  </a:srgbClr>
                </a:clrTo>
              </a:clrChange>
            </a:blip>
            <a:srcRect t="18144" b="9281"/>
            <a:stretch>
              <a:fillRect/>
            </a:stretch>
          </p:blipFill>
          <p:spPr bwMode="auto">
            <a:xfrm>
              <a:off x="4768662" y="3249020"/>
              <a:ext cx="902821" cy="936024"/>
            </a:xfrm>
            <a:prstGeom prst="rect">
              <a:avLst/>
            </a:prstGeom>
            <a:noFill/>
            <a:ln w="9525">
              <a:noFill/>
              <a:miter lim="800000"/>
              <a:headEnd/>
              <a:tailEnd/>
            </a:ln>
            <a:effectLst/>
          </p:spPr>
        </p:pic>
      </p:grpSp>
    </p:spTree>
  </p:cSld>
  <p:clrMapOvr>
    <a:masterClrMapping/>
  </p:clrMapOvr>
  <p:transition>
    <p:cover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457200" y="2143401"/>
            <a:ext cx="8229600" cy="2571198"/>
          </a:xfrm>
        </p:spPr>
        <p:txBody>
          <a:bodyPr/>
          <a:lstStyle/>
          <a:p>
            <a:pPr marL="342900" indent="-342900">
              <a:spcAft>
                <a:spcPts val="300"/>
              </a:spcAft>
              <a:buFontTx/>
              <a:buAutoNum type="arabicPeriod"/>
            </a:pPr>
            <a:r>
              <a:rPr lang="fr-FR" b="1" dirty="0" smtClean="0">
                <a:solidFill>
                  <a:srgbClr val="CCCC00"/>
                </a:solidFill>
              </a:rPr>
              <a:t>Conception et création</a:t>
            </a:r>
          </a:p>
          <a:p>
            <a:pPr lvl="1">
              <a:spcBef>
                <a:spcPts val="0"/>
              </a:spcBef>
            </a:pPr>
            <a:r>
              <a:rPr lang="fr-FR" dirty="0" smtClean="0"/>
              <a:t>Réflexion stratégique et définition du ciblage</a:t>
            </a:r>
          </a:p>
          <a:p>
            <a:pPr lvl="1">
              <a:spcBef>
                <a:spcPts val="0"/>
              </a:spcBef>
            </a:pPr>
            <a:r>
              <a:rPr lang="fr-FR" dirty="0" smtClean="0"/>
              <a:t>Conception graphique</a:t>
            </a:r>
          </a:p>
          <a:p>
            <a:pPr marL="342900" indent="-342900">
              <a:spcAft>
                <a:spcPts val="300"/>
              </a:spcAft>
              <a:buFontTx/>
              <a:buAutoNum type="arabicPeriod"/>
            </a:pPr>
            <a:endParaRPr lang="fr-FR" b="1" dirty="0" smtClean="0">
              <a:solidFill>
                <a:srgbClr val="CCCC00"/>
              </a:solidFill>
            </a:endParaRPr>
          </a:p>
          <a:p>
            <a:pPr marL="342900" indent="-342900">
              <a:spcAft>
                <a:spcPts val="300"/>
              </a:spcAft>
              <a:buFontTx/>
              <a:buAutoNum type="arabicPeriod"/>
            </a:pPr>
            <a:r>
              <a:rPr lang="fr-FR" b="1" dirty="0" smtClean="0">
                <a:solidFill>
                  <a:srgbClr val="CCCC00"/>
                </a:solidFill>
              </a:rPr>
              <a:t>Suivi</a:t>
            </a:r>
          </a:p>
          <a:p>
            <a:pPr lvl="1">
              <a:spcBef>
                <a:spcPts val="0"/>
              </a:spcBef>
            </a:pPr>
            <a:r>
              <a:rPr lang="fr-FR" dirty="0" smtClean="0"/>
              <a:t>Gestion et optimisation de la campagne</a:t>
            </a:r>
          </a:p>
          <a:p>
            <a:pPr lvl="1">
              <a:spcBef>
                <a:spcPts val="0"/>
              </a:spcBef>
            </a:pPr>
            <a:r>
              <a:rPr lang="fr-FR" dirty="0" err="1" smtClean="0"/>
              <a:t>Reporting</a:t>
            </a:r>
            <a:r>
              <a:rPr lang="fr-FR" dirty="0" smtClean="0"/>
              <a:t> précis et régulier</a:t>
            </a:r>
          </a:p>
        </p:txBody>
      </p:sp>
      <p:sp>
        <p:nvSpPr>
          <p:cNvPr id="3" name="Titre 2"/>
          <p:cNvSpPr>
            <a:spLocks noGrp="1"/>
          </p:cNvSpPr>
          <p:nvPr>
            <p:ph type="title"/>
            <p:custDataLst>
              <p:tags r:id="rId2"/>
            </p:custDataLst>
          </p:nvPr>
        </p:nvSpPr>
        <p:spPr/>
        <p:txBody>
          <a:bodyPr/>
          <a:lstStyle/>
          <a:p>
            <a:r>
              <a:rPr lang="fr-FR" dirty="0" smtClean="0"/>
              <a:t>Facebook </a:t>
            </a:r>
            <a:r>
              <a:rPr lang="fr-FR" dirty="0" err="1" smtClean="0"/>
              <a:t>Ads</a:t>
            </a:r>
            <a:r>
              <a:rPr lang="fr-FR" dirty="0" smtClean="0"/>
              <a:t> : notre intervention</a:t>
            </a:r>
            <a:endParaRPr lang="fr-FR" dirty="0"/>
          </a:p>
        </p:txBody>
      </p:sp>
      <p:sp>
        <p:nvSpPr>
          <p:cNvPr id="7" name="Larme 6"/>
          <p:cNvSpPr/>
          <p:nvPr>
            <p:custDataLst>
              <p:tags r:id="rId3"/>
            </p:custDataLst>
          </p:nvPr>
        </p:nvSpPr>
        <p:spPr>
          <a:xfrm rot="5400000">
            <a:off x="7956202" y="3572842"/>
            <a:ext cx="1081087" cy="1079500"/>
          </a:xfrm>
          <a:prstGeom prst="teardrop">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600" spc="-150" dirty="0" smtClean="0">
                <a:latin typeface="Calibri" pitchFamily="34" charset="0"/>
              </a:rPr>
              <a:t>Test à partir de 5k€</a:t>
            </a:r>
            <a:endParaRPr lang="fr-FR" sz="1600" spc="-150" dirty="0">
              <a:latin typeface="Calibri" pitchFamily="34" charset="0"/>
            </a:endParaRPr>
          </a:p>
        </p:txBody>
      </p:sp>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t>Site internet</a:t>
            </a:r>
            <a:endParaRPr lang="fr-FR" dirty="0"/>
          </a:p>
        </p:txBody>
      </p:sp>
      <p:sp>
        <p:nvSpPr>
          <p:cNvPr id="3" name="Espace réservé du texte 2"/>
          <p:cNvSpPr>
            <a:spLocks noGrp="1"/>
          </p:cNvSpPr>
          <p:nvPr>
            <p:ph type="body" idx="1"/>
            <p:custDataLst>
              <p:tags r:id="rId2"/>
            </p:custDataLst>
          </p:nvPr>
        </p:nvSpPr>
        <p:spPr/>
        <p:txBody>
          <a:bodyPr/>
          <a:lstStyle/>
          <a:p>
            <a:r>
              <a:rPr lang="fr-FR" sz="2400" dirty="0" smtClean="0">
                <a:solidFill>
                  <a:srgbClr val="CCCC00"/>
                </a:solidFill>
              </a:rPr>
              <a:t>Image &amp; efficacité</a:t>
            </a:r>
          </a:p>
        </p:txBody>
      </p:sp>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nchor="ctr" anchorCtr="0"/>
          <a:lstStyle/>
          <a:p>
            <a:pPr>
              <a:buFont typeface="Courier New" pitchFamily="49" charset="0"/>
              <a:buChar char="o"/>
            </a:pPr>
            <a:r>
              <a:rPr lang="fr-FR" dirty="0" smtClean="0"/>
              <a:t>Au-delà des supports qui permettront de générer du trafic, votre site internet joue rôle primordial à un double niveau:</a:t>
            </a:r>
          </a:p>
          <a:p>
            <a:pPr>
              <a:buFont typeface="Courier New" pitchFamily="49" charset="0"/>
              <a:buChar char="o"/>
            </a:pPr>
            <a:endParaRPr lang="fr-FR" b="1" dirty="0" smtClean="0"/>
          </a:p>
          <a:p>
            <a:pPr lvl="1"/>
            <a:r>
              <a:rPr lang="fr-FR" sz="1800" b="1" dirty="0" smtClean="0"/>
              <a:t>En terme d’image : </a:t>
            </a:r>
            <a:r>
              <a:rPr lang="fr-FR" sz="1800" dirty="0" smtClean="0"/>
              <a:t>il représente votre marque</a:t>
            </a:r>
          </a:p>
          <a:p>
            <a:pPr lvl="1"/>
            <a:endParaRPr lang="fr-FR" sz="1800" dirty="0" smtClean="0"/>
          </a:p>
          <a:p>
            <a:pPr lvl="1"/>
            <a:r>
              <a:rPr lang="fr-FR" sz="1800" b="1" dirty="0" smtClean="0"/>
              <a:t>En terme d’efficacité : </a:t>
            </a:r>
            <a:r>
              <a:rPr lang="fr-FR" sz="1800" dirty="0" smtClean="0"/>
              <a:t>il doit permettre de générer le maximum de conversion. L’internaute doit trouver l’information recherchée rapidement et être pris en main rapidement par vos services.</a:t>
            </a:r>
          </a:p>
          <a:p>
            <a:pPr lvl="1"/>
            <a:endParaRPr lang="fr-FR" sz="1800" dirty="0" smtClean="0"/>
          </a:p>
          <a:p>
            <a:pPr lvl="1"/>
            <a:endParaRPr lang="fr-FR" sz="1800" dirty="0" smtClean="0"/>
          </a:p>
        </p:txBody>
      </p:sp>
      <p:sp>
        <p:nvSpPr>
          <p:cNvPr id="3" name="Titre 2"/>
          <p:cNvSpPr>
            <a:spLocks noGrp="1"/>
          </p:cNvSpPr>
          <p:nvPr>
            <p:ph type="title"/>
            <p:custDataLst>
              <p:tags r:id="rId2"/>
            </p:custDataLst>
          </p:nvPr>
        </p:nvSpPr>
        <p:spPr/>
        <p:txBody>
          <a:bodyPr/>
          <a:lstStyle/>
          <a:p>
            <a:r>
              <a:rPr lang="fr-FR" dirty="0" smtClean="0"/>
              <a:t>L’importance du site internet</a:t>
            </a:r>
            <a:endParaRPr lang="fr-FR" dirty="0"/>
          </a:p>
        </p:txBody>
      </p:sp>
      <p:sp>
        <p:nvSpPr>
          <p:cNvPr id="7" name="Flèche droite 6"/>
          <p:cNvSpPr/>
          <p:nvPr>
            <p:custDataLst>
              <p:tags r:id="rId3"/>
            </p:custDataLst>
          </p:nvPr>
        </p:nvSpPr>
        <p:spPr>
          <a:xfrm>
            <a:off x="755576" y="2786058"/>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custDataLst>
              <p:tags r:id="rId4"/>
            </p:custDataLst>
          </p:nvPr>
        </p:nvSpPr>
        <p:spPr>
          <a:xfrm>
            <a:off x="755576" y="3655146"/>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457200" y="2424878"/>
            <a:ext cx="8229600" cy="504056"/>
          </a:xfrm>
        </p:spPr>
        <p:txBody>
          <a:bodyPr/>
          <a:lstStyle/>
          <a:p>
            <a:pPr algn="ctr">
              <a:buNone/>
            </a:pPr>
            <a:r>
              <a:rPr lang="fr-FR" dirty="0" smtClean="0"/>
              <a:t>Des optimisations envisageables</a:t>
            </a:r>
            <a:endParaRPr lang="fr-FR" dirty="0"/>
          </a:p>
        </p:txBody>
      </p:sp>
      <p:sp>
        <p:nvSpPr>
          <p:cNvPr id="3" name="Titre 2"/>
          <p:cNvSpPr>
            <a:spLocks noGrp="1"/>
          </p:cNvSpPr>
          <p:nvPr>
            <p:ph type="title"/>
            <p:custDataLst>
              <p:tags r:id="rId2"/>
            </p:custDataLst>
          </p:nvPr>
        </p:nvSpPr>
        <p:spPr/>
        <p:txBody>
          <a:bodyPr/>
          <a:lstStyle/>
          <a:p>
            <a:r>
              <a:rPr lang="fr-FR" dirty="0" smtClean="0"/>
              <a:t>L’importance du site internet</a:t>
            </a:r>
            <a:endParaRPr lang="fr-FR" dirty="0"/>
          </a:p>
        </p:txBody>
      </p:sp>
      <p:grpSp>
        <p:nvGrpSpPr>
          <p:cNvPr id="9" name="Groupe 8"/>
          <p:cNvGrpSpPr/>
          <p:nvPr>
            <p:custDataLst>
              <p:tags r:id="rId3"/>
            </p:custDataLst>
          </p:nvPr>
        </p:nvGrpSpPr>
        <p:grpSpPr>
          <a:xfrm>
            <a:off x="737574" y="2918105"/>
            <a:ext cx="7668852" cy="3368415"/>
            <a:chOff x="791580" y="3645024"/>
            <a:chExt cx="7668852" cy="898244"/>
          </a:xfrm>
        </p:grpSpPr>
        <p:sp>
          <p:nvSpPr>
            <p:cNvPr id="6" name="Rectangle 5"/>
            <p:cNvSpPr/>
            <p:nvPr>
              <p:custDataLst>
                <p:tags r:id="rId6"/>
              </p:custDataLst>
            </p:nvPr>
          </p:nvSpPr>
          <p:spPr>
            <a:xfrm>
              <a:off x="791580" y="3645024"/>
              <a:ext cx="3600000" cy="898244"/>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t" anchorCtr="0"/>
            <a:lstStyle/>
            <a:p>
              <a:pPr>
                <a:spcAft>
                  <a:spcPts val="300"/>
                </a:spcAft>
                <a:defRPr/>
              </a:pPr>
              <a:r>
                <a:rPr lang="fr-FR" b="1" dirty="0" smtClean="0">
                  <a:latin typeface="Calibri" pitchFamily="34" charset="0"/>
                </a:rPr>
                <a:t>Graphiquement</a:t>
              </a:r>
            </a:p>
            <a:p>
              <a:pPr>
                <a:spcAft>
                  <a:spcPts val="300"/>
                </a:spcAft>
                <a:defRPr/>
              </a:pPr>
              <a:r>
                <a:rPr lang="fr-FR" sz="1400" dirty="0" smtClean="0">
                  <a:latin typeface="Calibri" pitchFamily="34" charset="0"/>
                </a:rPr>
                <a:t>--------------------------------------------------------------</a:t>
              </a:r>
            </a:p>
            <a:p>
              <a:pPr>
                <a:spcAft>
                  <a:spcPts val="600"/>
                </a:spcAft>
                <a:buFontTx/>
                <a:buChar char="-"/>
                <a:defRPr/>
              </a:pPr>
              <a:r>
                <a:rPr lang="fr-FR" sz="1600" dirty="0" smtClean="0">
                  <a:latin typeface="Calibri" pitchFamily="34" charset="0"/>
                </a:rPr>
                <a:t>Moderniser l’interface pour intégrer les codes actuels du web et ainsi susciter l’envie</a:t>
              </a:r>
            </a:p>
            <a:p>
              <a:pPr>
                <a:spcAft>
                  <a:spcPts val="600"/>
                </a:spcAft>
                <a:buFontTx/>
                <a:buChar char="-"/>
                <a:defRPr/>
              </a:pPr>
              <a:endParaRPr lang="fr-FR" sz="1600" dirty="0" smtClean="0">
                <a:latin typeface="Calibri" pitchFamily="34" charset="0"/>
              </a:endParaRPr>
            </a:p>
            <a:p>
              <a:pPr>
                <a:spcAft>
                  <a:spcPts val="600"/>
                </a:spcAft>
                <a:defRPr/>
              </a:pPr>
              <a:r>
                <a:rPr lang="fr-FR" sz="1600" dirty="0" smtClean="0">
                  <a:latin typeface="Calibri" pitchFamily="34" charset="0"/>
                </a:rPr>
                <a:t>-Intégrer plus fortement l’existence d’un double cible: les parents – décisionnaires mais aussi les enfants – de plus en plus connectés </a:t>
              </a:r>
            </a:p>
            <a:p>
              <a:pPr>
                <a:spcAft>
                  <a:spcPts val="300"/>
                </a:spcAft>
                <a:defRPr/>
              </a:pPr>
              <a:endParaRPr lang="fr-FR" sz="1400" dirty="0" smtClean="0">
                <a:latin typeface="Calibri" pitchFamily="34" charset="0"/>
              </a:endParaRPr>
            </a:p>
            <a:p>
              <a:pPr>
                <a:spcAft>
                  <a:spcPts val="300"/>
                </a:spcAft>
                <a:defRPr/>
              </a:pPr>
              <a:endParaRPr lang="fr-FR" sz="1400" dirty="0" smtClean="0">
                <a:latin typeface="Calibri" pitchFamily="34" charset="0"/>
              </a:endParaRPr>
            </a:p>
            <a:p>
              <a:pPr>
                <a:spcAft>
                  <a:spcPts val="300"/>
                </a:spcAft>
                <a:defRPr/>
              </a:pPr>
              <a:endParaRPr lang="fr-FR" sz="1400" dirty="0" smtClean="0">
                <a:latin typeface="Calibri" pitchFamily="34" charset="0"/>
              </a:endParaRPr>
            </a:p>
          </p:txBody>
        </p:sp>
        <p:sp>
          <p:nvSpPr>
            <p:cNvPr id="8" name="Rectangle 7"/>
            <p:cNvSpPr/>
            <p:nvPr>
              <p:custDataLst>
                <p:tags r:id="rId7"/>
              </p:custDataLst>
            </p:nvPr>
          </p:nvSpPr>
          <p:spPr>
            <a:xfrm>
              <a:off x="4860432" y="3645024"/>
              <a:ext cx="3600000" cy="898244"/>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t" anchorCtr="0"/>
            <a:lstStyle/>
            <a:p>
              <a:pPr>
                <a:spcAft>
                  <a:spcPts val="300"/>
                </a:spcAft>
                <a:defRPr/>
              </a:pPr>
              <a:r>
                <a:rPr lang="fr-FR" b="1" dirty="0" smtClean="0">
                  <a:latin typeface="Calibri" pitchFamily="34" charset="0"/>
                </a:rPr>
                <a:t>Ergonomiquement</a:t>
              </a:r>
            </a:p>
            <a:p>
              <a:pPr>
                <a:spcAft>
                  <a:spcPts val="300"/>
                </a:spcAft>
                <a:defRPr/>
              </a:pPr>
              <a:r>
                <a:rPr lang="fr-FR" sz="1400" dirty="0" smtClean="0">
                  <a:latin typeface="Calibri" pitchFamily="34" charset="0"/>
                </a:rPr>
                <a:t>--------------------------------------------------------------</a:t>
              </a:r>
            </a:p>
            <a:p>
              <a:pPr>
                <a:spcAft>
                  <a:spcPts val="600"/>
                </a:spcAft>
                <a:buFontTx/>
                <a:buChar char="-"/>
                <a:defRPr/>
              </a:pPr>
              <a:r>
                <a:rPr lang="fr-FR" sz="1600" dirty="0" smtClean="0">
                  <a:latin typeface="Calibri" pitchFamily="34" charset="0"/>
                </a:rPr>
                <a:t>Optimiser les parcours de navigation des internautes pour leur faciliter la recherche d’informations</a:t>
              </a:r>
            </a:p>
            <a:p>
              <a:pPr>
                <a:spcAft>
                  <a:spcPts val="600"/>
                </a:spcAft>
                <a:buFontTx/>
                <a:buChar char="-"/>
                <a:defRPr/>
              </a:pPr>
              <a:r>
                <a:rPr lang="fr-FR" sz="1600" dirty="0" smtClean="0">
                  <a:latin typeface="Calibri" pitchFamily="34" charset="0"/>
                </a:rPr>
                <a:t>Revoir l’arborescence du site et les contenus associés pour renforcer non seulement votre légitimité sur le marché mais aussi vous rendre plus attractif</a:t>
              </a:r>
            </a:p>
            <a:p>
              <a:pPr>
                <a:spcAft>
                  <a:spcPts val="600"/>
                </a:spcAft>
                <a:defRPr/>
              </a:pPr>
              <a:r>
                <a:rPr lang="fr-FR" sz="1600" dirty="0" smtClean="0">
                  <a:latin typeface="Calibri" pitchFamily="34" charset="0"/>
                </a:rPr>
                <a:t>- Miser plus fortement sur les relais de prise de contact pour maximiser les </a:t>
              </a:r>
              <a:r>
                <a:rPr lang="fr-FR" sz="1600" dirty="0" err="1" smtClean="0">
                  <a:latin typeface="Calibri" pitchFamily="34" charset="0"/>
                </a:rPr>
                <a:t>leads</a:t>
              </a:r>
              <a:endParaRPr lang="fr-FR" sz="1600" dirty="0" smtClean="0">
                <a:latin typeface="Calibri" pitchFamily="34" charset="0"/>
              </a:endParaRPr>
            </a:p>
            <a:p>
              <a:pPr>
                <a:spcAft>
                  <a:spcPts val="600"/>
                </a:spcAft>
                <a:defRPr/>
              </a:pPr>
              <a:r>
                <a:rPr lang="fr-FR" sz="1600" dirty="0" smtClean="0">
                  <a:latin typeface="Calibri" pitchFamily="34" charset="0"/>
                </a:rPr>
                <a:t>-</a:t>
              </a:r>
            </a:p>
          </p:txBody>
        </p:sp>
      </p:grpSp>
      <p:grpSp>
        <p:nvGrpSpPr>
          <p:cNvPr id="7" name="Groupe 6"/>
          <p:cNvGrpSpPr/>
          <p:nvPr>
            <p:custDataLst>
              <p:tags r:id="rId4"/>
            </p:custDataLst>
          </p:nvPr>
        </p:nvGrpSpPr>
        <p:grpSpPr>
          <a:xfrm>
            <a:off x="5715008" y="714356"/>
            <a:ext cx="1785950" cy="1646757"/>
            <a:chOff x="673805" y="692696"/>
            <a:chExt cx="2663235" cy="2592288"/>
          </a:xfrm>
        </p:grpSpPr>
        <p:pic>
          <p:nvPicPr>
            <p:cNvPr id="10" name="Picture 2"/>
            <p:cNvPicPr>
              <a:picLocks noChangeAspect="1" noChangeArrowheads="1"/>
            </p:cNvPicPr>
            <p:nvPr/>
          </p:nvPicPr>
          <p:blipFill>
            <a:blip r:embed="rId9" cstate="print"/>
            <a:srcRect/>
            <a:stretch>
              <a:fillRect/>
            </a:stretch>
          </p:blipFill>
          <p:spPr bwMode="auto">
            <a:xfrm>
              <a:off x="835422" y="836712"/>
              <a:ext cx="2340000" cy="1513985"/>
            </a:xfrm>
            <a:prstGeom prst="rect">
              <a:avLst/>
            </a:prstGeom>
            <a:noFill/>
            <a:ln w="9525">
              <a:noFill/>
              <a:miter lim="800000"/>
              <a:headEnd/>
              <a:tailEnd/>
            </a:ln>
          </p:spPr>
        </p:pic>
        <p:pic>
          <p:nvPicPr>
            <p:cNvPr id="11"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73805" y="692696"/>
              <a:ext cx="2663235" cy="2592288"/>
            </a:xfrm>
            <a:prstGeom prst="rect">
              <a:avLst/>
            </a:prstGeom>
            <a:noFill/>
            <a:ln w="9525">
              <a:noFill/>
              <a:miter lim="800000"/>
              <a:headEnd/>
              <a:tailEnd/>
            </a:ln>
          </p:spPr>
        </p:pic>
      </p:grpSp>
      <p:grpSp>
        <p:nvGrpSpPr>
          <p:cNvPr id="12" name="Groupe 11"/>
          <p:cNvGrpSpPr/>
          <p:nvPr>
            <p:custDataLst>
              <p:tags r:id="rId5"/>
            </p:custDataLst>
          </p:nvPr>
        </p:nvGrpSpPr>
        <p:grpSpPr>
          <a:xfrm>
            <a:off x="1362942" y="639235"/>
            <a:ext cx="1785950" cy="1646757"/>
            <a:chOff x="4283968" y="620688"/>
            <a:chExt cx="2663235" cy="2592288"/>
          </a:xfrm>
        </p:grpSpPr>
        <p:pic>
          <p:nvPicPr>
            <p:cNvPr id="13" name="Picture 3"/>
            <p:cNvPicPr>
              <a:picLocks noChangeAspect="1" noChangeArrowheads="1"/>
            </p:cNvPicPr>
            <p:nvPr/>
          </p:nvPicPr>
          <p:blipFill>
            <a:blip r:embed="rId11" cstate="print"/>
            <a:srcRect/>
            <a:stretch>
              <a:fillRect/>
            </a:stretch>
          </p:blipFill>
          <p:spPr bwMode="auto">
            <a:xfrm>
              <a:off x="4445585" y="757356"/>
              <a:ext cx="2340000" cy="1716649"/>
            </a:xfrm>
            <a:prstGeom prst="rect">
              <a:avLst/>
            </a:prstGeom>
            <a:noFill/>
            <a:ln w="9525">
              <a:noFill/>
              <a:miter lim="800000"/>
              <a:headEnd/>
              <a:tailEnd/>
            </a:ln>
          </p:spPr>
        </p:pic>
        <p:pic>
          <p:nvPicPr>
            <p:cNvPr id="14"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283968" y="620688"/>
              <a:ext cx="2663235" cy="2592288"/>
            </a:xfrm>
            <a:prstGeom prst="rect">
              <a:avLst/>
            </a:prstGeom>
            <a:noFill/>
            <a:ln w="9525">
              <a:noFill/>
              <a:miter lim="800000"/>
              <a:headEnd/>
              <a:tailEnd/>
            </a:ln>
          </p:spPr>
        </p:pic>
      </p:grpSp>
    </p:spTree>
  </p:cSld>
  <p:clrMapOvr>
    <a:masterClrMapping/>
  </p:clrMapOvr>
  <p:transition>
    <p:cover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r>
              <a:rPr lang="fr-FR" dirty="0" smtClean="0"/>
              <a:t>Exemples intéressants (1/2)</a:t>
            </a:r>
            <a:endParaRPr lang="fr-FR" dirty="0"/>
          </a:p>
        </p:txBody>
      </p:sp>
      <p:pic>
        <p:nvPicPr>
          <p:cNvPr id="109569" name="Picture 1"/>
          <p:cNvPicPr>
            <a:picLocks noChangeAspect="1" noChangeArrowheads="1"/>
          </p:cNvPicPr>
          <p:nvPr>
            <p:custDataLst>
              <p:tags r:id="rId2"/>
            </p:custDataLst>
          </p:nvPr>
        </p:nvPicPr>
        <p:blipFill>
          <a:blip r:embed="rId6" cstate="print"/>
          <a:srcRect l="787"/>
          <a:stretch>
            <a:fillRect/>
          </a:stretch>
        </p:blipFill>
        <p:spPr bwMode="auto">
          <a:xfrm>
            <a:off x="396136" y="819591"/>
            <a:ext cx="6480000" cy="4254608"/>
          </a:xfrm>
          <a:prstGeom prst="rect">
            <a:avLst/>
          </a:prstGeom>
          <a:noFill/>
          <a:ln w="9525">
            <a:noFill/>
            <a:miter lim="800000"/>
            <a:headEnd/>
            <a:tailEnd/>
          </a:ln>
        </p:spPr>
      </p:pic>
      <p:sp>
        <p:nvSpPr>
          <p:cNvPr id="6" name="Rectangle 5"/>
          <p:cNvSpPr/>
          <p:nvPr>
            <p:custDataLst>
              <p:tags r:id="rId3"/>
            </p:custDataLst>
          </p:nvPr>
        </p:nvSpPr>
        <p:spPr>
          <a:xfrm>
            <a:off x="5148064" y="4437112"/>
            <a:ext cx="3528392" cy="1440160"/>
          </a:xfrm>
          <a:prstGeom prst="wedgeRectCallout">
            <a:avLst>
              <a:gd name="adj1" fmla="val -47096"/>
              <a:gd name="adj2" fmla="val -135166"/>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r>
              <a:rPr lang="fr-FR" sz="1600" b="1" dirty="0" smtClean="0">
                <a:latin typeface="Calibri" pitchFamily="34" charset="0"/>
              </a:rPr>
              <a:t> Accès multiple : </a:t>
            </a:r>
            <a:r>
              <a:rPr lang="fr-FR" sz="1600" dirty="0" smtClean="0">
                <a:latin typeface="Calibri" pitchFamily="34" charset="0"/>
              </a:rPr>
              <a:t>par thématique, âge, destination,…</a:t>
            </a:r>
          </a:p>
        </p:txBody>
      </p:sp>
      <p:sp>
        <p:nvSpPr>
          <p:cNvPr id="8" name="Rectangle 7"/>
          <p:cNvSpPr/>
          <p:nvPr>
            <p:custDataLst>
              <p:tags r:id="rId4"/>
            </p:custDataLst>
          </p:nvPr>
        </p:nvSpPr>
        <p:spPr>
          <a:xfrm>
            <a:off x="3069457" y="1907207"/>
            <a:ext cx="3168352" cy="11521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custDataLst>
              <p:tags r:id="rId1"/>
            </p:custDataLst>
          </p:nvPr>
        </p:nvPicPr>
        <p:blipFill>
          <a:blip r:embed="rId9" cstate="print"/>
          <a:srcRect l="427" t="1848"/>
          <a:stretch>
            <a:fillRect/>
          </a:stretch>
        </p:blipFill>
        <p:spPr bwMode="auto">
          <a:xfrm>
            <a:off x="251520" y="620688"/>
            <a:ext cx="6480000" cy="4384019"/>
          </a:xfrm>
          <a:prstGeom prst="rect">
            <a:avLst/>
          </a:prstGeom>
          <a:noFill/>
          <a:ln w="9525">
            <a:noFill/>
            <a:miter lim="800000"/>
            <a:headEnd/>
            <a:tailEnd/>
          </a:ln>
        </p:spPr>
      </p:pic>
      <p:sp>
        <p:nvSpPr>
          <p:cNvPr id="3" name="Titre 2"/>
          <p:cNvSpPr>
            <a:spLocks noGrp="1"/>
          </p:cNvSpPr>
          <p:nvPr>
            <p:ph type="title"/>
            <p:custDataLst>
              <p:tags r:id="rId2"/>
            </p:custDataLst>
          </p:nvPr>
        </p:nvSpPr>
        <p:spPr/>
        <p:txBody>
          <a:bodyPr/>
          <a:lstStyle/>
          <a:p>
            <a:r>
              <a:rPr lang="fr-FR" dirty="0" smtClean="0"/>
              <a:t>Exemples intéressants (1/2)</a:t>
            </a:r>
            <a:endParaRPr lang="fr-FR" dirty="0"/>
          </a:p>
        </p:txBody>
      </p:sp>
      <p:sp>
        <p:nvSpPr>
          <p:cNvPr id="8" name="Rectangle 7"/>
          <p:cNvSpPr/>
          <p:nvPr>
            <p:custDataLst>
              <p:tags r:id="rId3"/>
            </p:custDataLst>
          </p:nvPr>
        </p:nvSpPr>
        <p:spPr>
          <a:xfrm>
            <a:off x="1259632" y="1052736"/>
            <a:ext cx="5472608"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custDataLst>
              <p:tags r:id="rId4"/>
            </p:custDataLst>
          </p:nvPr>
        </p:nvSpPr>
        <p:spPr>
          <a:xfrm>
            <a:off x="5076056" y="1628800"/>
            <a:ext cx="1656184" cy="20882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custDataLst>
              <p:tags r:id="rId5"/>
            </p:custDataLst>
          </p:nvPr>
        </p:nvSpPr>
        <p:spPr>
          <a:xfrm>
            <a:off x="5148064" y="4221088"/>
            <a:ext cx="3528392" cy="2016224"/>
          </a:xfrm>
          <a:prstGeom prst="wedgeRectCallout">
            <a:avLst>
              <a:gd name="adj1" fmla="val -39458"/>
              <a:gd name="adj2" fmla="val -76924"/>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r>
              <a:rPr lang="fr-FR" sz="1600" b="1" dirty="0" smtClean="0">
                <a:latin typeface="Calibri" pitchFamily="34" charset="0"/>
              </a:rPr>
              <a:t> Accès multiple : </a:t>
            </a:r>
            <a:r>
              <a:rPr lang="fr-FR" sz="1600" dirty="0" smtClean="0">
                <a:latin typeface="Calibri" pitchFamily="34" charset="0"/>
              </a:rPr>
              <a:t>par thématique, </a:t>
            </a:r>
            <a:r>
              <a:rPr lang="fr-FR" sz="1600" dirty="0" err="1" smtClean="0">
                <a:latin typeface="Calibri" pitchFamily="34" charset="0"/>
              </a:rPr>
              <a:t>age</a:t>
            </a:r>
            <a:r>
              <a:rPr lang="fr-FR" sz="1600" dirty="0" smtClean="0">
                <a:latin typeface="Calibri" pitchFamily="34" charset="0"/>
              </a:rPr>
              <a:t>, destination,… </a:t>
            </a:r>
            <a:r>
              <a:rPr lang="fr-FR" sz="1600" i="1" dirty="0" smtClean="0">
                <a:latin typeface="Calibri" pitchFamily="34" charset="0"/>
              </a:rPr>
              <a:t>(1)</a:t>
            </a:r>
          </a:p>
          <a:p>
            <a:pPr>
              <a:buFontTx/>
              <a:buChar char="-"/>
              <a:defRPr/>
            </a:pPr>
            <a:endParaRPr lang="fr-FR" sz="1600" dirty="0" smtClean="0">
              <a:latin typeface="Calibri" pitchFamily="34" charset="0"/>
            </a:endParaRPr>
          </a:p>
          <a:p>
            <a:pPr>
              <a:buFontTx/>
              <a:buChar char="-"/>
              <a:defRPr/>
            </a:pPr>
            <a:r>
              <a:rPr lang="fr-FR" sz="1600" b="1" dirty="0" smtClean="0">
                <a:latin typeface="Calibri" pitchFamily="34" charset="0"/>
              </a:rPr>
              <a:t> Moteur de recherche avancé </a:t>
            </a:r>
            <a:r>
              <a:rPr lang="fr-FR" sz="1600" i="1" dirty="0" smtClean="0">
                <a:latin typeface="Calibri" pitchFamily="34" charset="0"/>
              </a:rPr>
              <a:t>(2)</a:t>
            </a:r>
          </a:p>
          <a:p>
            <a:pPr>
              <a:buFontTx/>
              <a:buChar char="-"/>
              <a:defRPr/>
            </a:pPr>
            <a:endParaRPr lang="fr-FR" sz="1600" b="1" dirty="0" smtClean="0">
              <a:latin typeface="Calibri" pitchFamily="34" charset="0"/>
            </a:endParaRPr>
          </a:p>
          <a:p>
            <a:pPr>
              <a:buFontTx/>
              <a:buChar char="-"/>
              <a:defRPr/>
            </a:pPr>
            <a:r>
              <a:rPr lang="fr-FR" sz="1600" b="1" dirty="0" smtClean="0">
                <a:latin typeface="Calibri" pitchFamily="34" charset="0"/>
              </a:rPr>
              <a:t> Code graphique dans l’air du temps</a:t>
            </a:r>
            <a:endParaRPr lang="fr-FR" sz="1600" dirty="0">
              <a:latin typeface="Calibri" pitchFamily="34" charset="0"/>
            </a:endParaRPr>
          </a:p>
        </p:txBody>
      </p:sp>
      <p:sp>
        <p:nvSpPr>
          <p:cNvPr id="12" name="Ellipse 6"/>
          <p:cNvSpPr/>
          <p:nvPr>
            <p:custDataLst>
              <p:tags r:id="rId6"/>
            </p:custDataLst>
          </p:nvPr>
        </p:nvSpPr>
        <p:spPr bwMode="auto">
          <a:xfrm>
            <a:off x="1115616" y="908720"/>
            <a:ext cx="288000" cy="2873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latin typeface="Calibri" pitchFamily="34" charset="0"/>
              </a:rPr>
              <a:t>1</a:t>
            </a:r>
          </a:p>
        </p:txBody>
      </p:sp>
      <p:sp>
        <p:nvSpPr>
          <p:cNvPr id="13" name="Ellipse 6"/>
          <p:cNvSpPr/>
          <p:nvPr>
            <p:custDataLst>
              <p:tags r:id="rId7"/>
            </p:custDataLst>
          </p:nvPr>
        </p:nvSpPr>
        <p:spPr bwMode="auto">
          <a:xfrm>
            <a:off x="4932040" y="1701502"/>
            <a:ext cx="288000" cy="2873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latin typeface="Calibri" pitchFamily="34" charset="0"/>
              </a:rPr>
              <a:t>2</a:t>
            </a:r>
            <a:endParaRPr lang="fr-FR" dirty="0">
              <a:latin typeface="Calibri" pitchFamily="34" charset="0"/>
            </a:endParaRPr>
          </a:p>
        </p:txBody>
      </p:sp>
    </p:spTree>
  </p:cSld>
  <p:clrMapOvr>
    <a:masterClrMapping/>
  </p:clrMapOvr>
  <p:transition>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457200" y="1556792"/>
            <a:ext cx="8229600" cy="3744416"/>
          </a:xfrm>
        </p:spPr>
        <p:txBody>
          <a:bodyPr/>
          <a:lstStyle/>
          <a:p>
            <a:pPr marL="342900" indent="-342900">
              <a:spcAft>
                <a:spcPts val="300"/>
              </a:spcAft>
              <a:buFontTx/>
              <a:buAutoNum type="arabicPeriod"/>
            </a:pPr>
            <a:r>
              <a:rPr lang="fr-FR" b="1" dirty="0" smtClean="0">
                <a:solidFill>
                  <a:srgbClr val="CCCC00"/>
                </a:solidFill>
              </a:rPr>
              <a:t>Conception</a:t>
            </a:r>
          </a:p>
          <a:p>
            <a:pPr lvl="1">
              <a:spcBef>
                <a:spcPts val="0"/>
              </a:spcBef>
            </a:pPr>
            <a:r>
              <a:rPr lang="fr-FR" dirty="0" smtClean="0"/>
              <a:t>Conception du parcours utilisateur</a:t>
            </a:r>
          </a:p>
          <a:p>
            <a:pPr lvl="1">
              <a:spcBef>
                <a:spcPts val="0"/>
              </a:spcBef>
            </a:pPr>
            <a:r>
              <a:rPr lang="fr-FR" dirty="0" smtClean="0"/>
              <a:t>Conception de l’arborescence</a:t>
            </a:r>
          </a:p>
          <a:p>
            <a:pPr lvl="1">
              <a:spcBef>
                <a:spcPts val="0"/>
              </a:spcBef>
            </a:pPr>
            <a:endParaRPr lang="fr-FR" dirty="0" smtClean="0"/>
          </a:p>
          <a:p>
            <a:pPr marL="342900" indent="-342900">
              <a:spcAft>
                <a:spcPts val="300"/>
              </a:spcAft>
              <a:buFontTx/>
              <a:buAutoNum type="arabicPeriod"/>
            </a:pPr>
            <a:r>
              <a:rPr lang="fr-FR" b="1" dirty="0" smtClean="0">
                <a:solidFill>
                  <a:srgbClr val="CCCC00"/>
                </a:solidFill>
              </a:rPr>
              <a:t>Création</a:t>
            </a:r>
          </a:p>
          <a:p>
            <a:pPr lvl="1">
              <a:spcBef>
                <a:spcPts val="0"/>
              </a:spcBef>
            </a:pPr>
            <a:r>
              <a:rPr lang="fr-FR" dirty="0" smtClean="0"/>
              <a:t>Création de 3 axes graphique</a:t>
            </a:r>
          </a:p>
          <a:p>
            <a:pPr lvl="1">
              <a:spcBef>
                <a:spcPts val="0"/>
              </a:spcBef>
            </a:pPr>
            <a:r>
              <a:rPr lang="fr-FR" dirty="0" smtClean="0"/>
              <a:t>Déclinaisons de l’axe choisi</a:t>
            </a:r>
          </a:p>
          <a:p>
            <a:pPr lvl="1">
              <a:spcBef>
                <a:spcPts val="0"/>
              </a:spcBef>
            </a:pPr>
            <a:endParaRPr lang="fr-FR" dirty="0" smtClean="0"/>
          </a:p>
          <a:p>
            <a:pPr marL="342900" indent="-342900">
              <a:spcAft>
                <a:spcPts val="300"/>
              </a:spcAft>
              <a:buFontTx/>
              <a:buAutoNum type="arabicPeriod"/>
            </a:pPr>
            <a:r>
              <a:rPr lang="fr-FR" b="1" dirty="0" smtClean="0">
                <a:solidFill>
                  <a:srgbClr val="CCCC00"/>
                </a:solidFill>
              </a:rPr>
              <a:t>Accompagnement</a:t>
            </a:r>
          </a:p>
          <a:p>
            <a:pPr lvl="1">
              <a:spcBef>
                <a:spcPts val="0"/>
              </a:spcBef>
            </a:pPr>
            <a:r>
              <a:rPr lang="fr-FR" dirty="0" smtClean="0"/>
              <a:t>Accompagnement au développement</a:t>
            </a:r>
          </a:p>
          <a:p>
            <a:pPr lvl="1">
              <a:spcBef>
                <a:spcPts val="0"/>
              </a:spcBef>
            </a:pPr>
            <a:r>
              <a:rPr lang="fr-FR" dirty="0" err="1" smtClean="0"/>
              <a:t>Débugage</a:t>
            </a:r>
            <a:endParaRPr lang="fr-FR" dirty="0" smtClean="0"/>
          </a:p>
          <a:p>
            <a:pPr>
              <a:spcBef>
                <a:spcPts val="0"/>
              </a:spcBef>
            </a:pPr>
            <a:endParaRPr lang="fr-FR" dirty="0" smtClean="0"/>
          </a:p>
        </p:txBody>
      </p:sp>
      <p:sp>
        <p:nvSpPr>
          <p:cNvPr id="3" name="Titre 2"/>
          <p:cNvSpPr>
            <a:spLocks noGrp="1"/>
          </p:cNvSpPr>
          <p:nvPr>
            <p:ph type="title"/>
            <p:custDataLst>
              <p:tags r:id="rId2"/>
            </p:custDataLst>
          </p:nvPr>
        </p:nvSpPr>
        <p:spPr/>
        <p:txBody>
          <a:bodyPr/>
          <a:lstStyle/>
          <a:p>
            <a:r>
              <a:rPr lang="fr-FR" dirty="0" smtClean="0"/>
              <a:t>Site internet : notre intervention</a:t>
            </a:r>
            <a:endParaRPr lang="fr-FR" dirty="0"/>
          </a:p>
        </p:txBody>
      </p:sp>
      <p:sp>
        <p:nvSpPr>
          <p:cNvPr id="7" name="Larme 6"/>
          <p:cNvSpPr/>
          <p:nvPr>
            <p:custDataLst>
              <p:tags r:id="rId3"/>
            </p:custDataLst>
          </p:nvPr>
        </p:nvSpPr>
        <p:spPr>
          <a:xfrm rot="5400000">
            <a:off x="7956202" y="4220914"/>
            <a:ext cx="1081087" cy="1079500"/>
          </a:xfrm>
          <a:prstGeom prst="teardrop">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600" spc="-150" dirty="0" smtClean="0">
                <a:latin typeface="Calibri" pitchFamily="34" charset="0"/>
              </a:rPr>
              <a:t>À partir de 20k€</a:t>
            </a:r>
            <a:endParaRPr lang="fr-FR" sz="1600" spc="-150" dirty="0">
              <a:latin typeface="Calibri" pitchFamily="34" charset="0"/>
            </a:endParaRPr>
          </a:p>
        </p:txBody>
      </p:sp>
    </p:spTree>
  </p:cSld>
  <p:clrMapOvr>
    <a:masterClrMapping/>
  </p:clrMapOvr>
  <p:transition>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t>Référencement naturel</a:t>
            </a:r>
            <a:endParaRPr lang="fr-FR" dirty="0"/>
          </a:p>
        </p:txBody>
      </p:sp>
      <p:sp>
        <p:nvSpPr>
          <p:cNvPr id="3" name="Espace réservé du texte 2"/>
          <p:cNvSpPr>
            <a:spLocks noGrp="1"/>
          </p:cNvSpPr>
          <p:nvPr>
            <p:ph type="body" idx="1"/>
            <p:custDataLst>
              <p:tags r:id="rId2"/>
            </p:custDataLst>
          </p:nvPr>
        </p:nvSpPr>
        <p:spPr/>
        <p:txBody>
          <a:bodyPr/>
          <a:lstStyle/>
          <a:p>
            <a:r>
              <a:rPr lang="fr-FR" sz="2400" dirty="0" smtClean="0">
                <a:solidFill>
                  <a:srgbClr val="CCCC00"/>
                </a:solidFill>
              </a:rPr>
              <a:t>Référencement</a:t>
            </a:r>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t>Référencement payant</a:t>
            </a:r>
            <a:endParaRPr lang="fr-FR" dirty="0"/>
          </a:p>
        </p:txBody>
      </p:sp>
      <p:sp>
        <p:nvSpPr>
          <p:cNvPr id="3" name="Espace réservé du texte 2"/>
          <p:cNvSpPr>
            <a:spLocks noGrp="1"/>
          </p:cNvSpPr>
          <p:nvPr>
            <p:ph type="body" idx="1"/>
            <p:custDataLst>
              <p:tags r:id="rId2"/>
            </p:custDataLst>
          </p:nvPr>
        </p:nvSpPr>
        <p:spPr/>
        <p:txBody>
          <a:bodyPr/>
          <a:lstStyle/>
          <a:p>
            <a:r>
              <a:rPr lang="fr-FR" sz="2400" dirty="0" smtClean="0">
                <a:solidFill>
                  <a:srgbClr val="CCCC00"/>
                </a:solidFill>
              </a:rPr>
              <a:t>Référencement</a:t>
            </a:r>
          </a:p>
        </p:txBody>
      </p:sp>
    </p:spTree>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contenu 33"/>
          <p:cNvSpPr>
            <a:spLocks noGrp="1"/>
          </p:cNvSpPr>
          <p:nvPr>
            <p:ph idx="1"/>
            <p:custDataLst>
              <p:tags r:id="rId1"/>
            </p:custDataLst>
          </p:nvPr>
        </p:nvSpPr>
        <p:spPr>
          <a:xfrm>
            <a:off x="457200" y="3789040"/>
            <a:ext cx="8229600" cy="2232248"/>
          </a:xfrm>
        </p:spPr>
        <p:txBody>
          <a:bodyPr/>
          <a:lstStyle/>
          <a:p>
            <a:pPr lvl="0">
              <a:buFont typeface="Courier New" pitchFamily="49" charset="0"/>
              <a:buChar char="o"/>
            </a:pPr>
            <a:r>
              <a:rPr lang="fr-FR" dirty="0" smtClean="0"/>
              <a:t>Il est important de ne pas se concentrer que sur les mots clés les plus courts (également les plus concurrentiels) et de bien identifier les mots clés.</a:t>
            </a:r>
          </a:p>
          <a:p>
            <a:pPr>
              <a:buFont typeface="Courier New" pitchFamily="49" charset="0"/>
              <a:buChar char="o"/>
            </a:pPr>
            <a:r>
              <a:rPr lang="fr-FR" dirty="0" smtClean="0"/>
              <a:t>Il est tout aussi primordial d’apparaitre sur la première page des résultats de recherche.</a:t>
            </a:r>
          </a:p>
          <a:p>
            <a:pPr>
              <a:buFont typeface="Courier New" pitchFamily="49" charset="0"/>
              <a:buChar char="o"/>
            </a:pPr>
            <a:r>
              <a:rPr lang="fr-FR" dirty="0" smtClean="0"/>
              <a:t>En complément d’une refonte de votre site internet une mission de </a:t>
            </a:r>
            <a:r>
              <a:rPr lang="fr-FR" b="1" dirty="0" smtClean="0"/>
              <a:t>référencement naturel nous parait indispensable</a:t>
            </a:r>
            <a:endParaRPr lang="fr-FR" dirty="0" smtClean="0"/>
          </a:p>
        </p:txBody>
      </p:sp>
      <p:sp>
        <p:nvSpPr>
          <p:cNvPr id="3" name="Titre 2"/>
          <p:cNvSpPr>
            <a:spLocks noGrp="1"/>
          </p:cNvSpPr>
          <p:nvPr>
            <p:ph type="title"/>
            <p:custDataLst>
              <p:tags r:id="rId2"/>
            </p:custDataLst>
          </p:nvPr>
        </p:nvSpPr>
        <p:spPr/>
        <p:txBody>
          <a:bodyPr/>
          <a:lstStyle/>
          <a:p>
            <a:r>
              <a:rPr lang="fr-FR" smtClean="0"/>
              <a:t>Les moteurs de recherche</a:t>
            </a:r>
            <a:endParaRPr lang="fr-FR" dirty="0"/>
          </a:p>
        </p:txBody>
      </p:sp>
      <p:sp>
        <p:nvSpPr>
          <p:cNvPr id="7" name="Espace réservé du contenu 1"/>
          <p:cNvSpPr txBox="1">
            <a:spLocks/>
          </p:cNvSpPr>
          <p:nvPr>
            <p:custDataLst>
              <p:tags r:id="rId3"/>
            </p:custDataLst>
          </p:nvPr>
        </p:nvSpPr>
        <p:spPr>
          <a:xfrm>
            <a:off x="2110281" y="2294184"/>
            <a:ext cx="6264696" cy="936104"/>
          </a:xfrm>
          <a:prstGeom prst="rect">
            <a:avLst/>
          </a:prstGeom>
        </p:spPr>
        <p:txBody>
          <a:bodyPr/>
          <a:lstStyle/>
          <a:p>
            <a:pPr lvl="0" eaLnBrk="0" hangingPunct="0">
              <a:spcBef>
                <a:spcPts val="600"/>
              </a:spcBef>
              <a:spcAft>
                <a:spcPts val="600"/>
              </a:spcAft>
              <a:defRPr/>
            </a:pPr>
            <a:r>
              <a:rPr kumimoji="0" lang="fr-FR" sz="2800" b="1" i="0" u="none" strike="noStrike" kern="0" cap="none" spc="0" normalizeH="0" baseline="0" noProof="0" dirty="0" smtClean="0">
                <a:ln>
                  <a:noFill/>
                </a:ln>
                <a:solidFill>
                  <a:srgbClr val="CCCC00"/>
                </a:solidFill>
                <a:effectLst/>
                <a:uLnTx/>
                <a:uFillTx/>
                <a:latin typeface="Calibri" pitchFamily="34" charset="0"/>
                <a:ea typeface="ＭＳ Ｐゴシック" charset="0"/>
                <a:cs typeface="+mn-cs"/>
              </a:rPr>
              <a:t>% </a:t>
            </a:r>
            <a:r>
              <a:rPr lang="fr-FR" sz="2800" kern="0" dirty="0" smtClean="0">
                <a:solidFill>
                  <a:srgbClr val="333333"/>
                </a:solidFill>
                <a:latin typeface="Calibri" pitchFamily="34" charset="0"/>
                <a:ea typeface="ＭＳ Ｐゴシック" charset="0"/>
              </a:rPr>
              <a:t>des clics sur les moteurs de recherche se font sur la première page.</a:t>
            </a:r>
          </a:p>
        </p:txBody>
      </p:sp>
      <p:sp>
        <p:nvSpPr>
          <p:cNvPr id="8" name="Rectangle 7"/>
          <p:cNvSpPr/>
          <p:nvPr>
            <p:custDataLst>
              <p:tags r:id="rId4"/>
            </p:custDataLst>
          </p:nvPr>
        </p:nvSpPr>
        <p:spPr>
          <a:xfrm>
            <a:off x="827584" y="2239960"/>
            <a:ext cx="1080120" cy="1080000"/>
          </a:xfrm>
          <a:prstGeom prst="wedgeRectCallout">
            <a:avLst>
              <a:gd name="adj1" fmla="val 76724"/>
              <a:gd name="adj2" fmla="val -12942"/>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00" dirty="0" smtClean="0">
                <a:solidFill>
                  <a:srgbClr val="CCCC00"/>
                </a:solidFill>
                <a:latin typeface="Calibri" pitchFamily="34" charset="0"/>
              </a:rPr>
              <a:t>72</a:t>
            </a:r>
            <a:endParaRPr lang="fr-FR" sz="5600" dirty="0">
              <a:solidFill>
                <a:srgbClr val="CCCC00"/>
              </a:solidFill>
              <a:latin typeface="Calibri" pitchFamily="34" charset="0"/>
            </a:endParaRPr>
          </a:p>
        </p:txBody>
      </p:sp>
      <p:sp>
        <p:nvSpPr>
          <p:cNvPr id="15" name="ZoneTexte 14"/>
          <p:cNvSpPr txBox="1"/>
          <p:nvPr>
            <p:custDataLst>
              <p:tags r:id="rId5"/>
            </p:custDataLst>
          </p:nvPr>
        </p:nvSpPr>
        <p:spPr>
          <a:xfrm>
            <a:off x="2110281" y="3167390"/>
            <a:ext cx="1649811" cy="261610"/>
          </a:xfrm>
          <a:prstGeom prst="rect">
            <a:avLst/>
          </a:prstGeom>
          <a:noFill/>
        </p:spPr>
        <p:txBody>
          <a:bodyPr wrap="none" rtlCol="0">
            <a:spAutoFit/>
          </a:bodyPr>
          <a:lstStyle/>
          <a:p>
            <a:r>
              <a:rPr lang="fr-FR" sz="1100" i="1" dirty="0" smtClean="0">
                <a:solidFill>
                  <a:schemeClr val="tx1">
                    <a:lumMod val="75000"/>
                    <a:lumOff val="25000"/>
                  </a:schemeClr>
                </a:solidFill>
                <a:latin typeface="Calibri" pitchFamily="34" charset="0"/>
              </a:rPr>
              <a:t>Source : </a:t>
            </a:r>
            <a:r>
              <a:rPr lang="fr-FR" sz="1100" i="1" dirty="0" err="1" smtClean="0">
                <a:solidFill>
                  <a:schemeClr val="tx1">
                    <a:lumMod val="75000"/>
                    <a:lumOff val="25000"/>
                  </a:schemeClr>
                </a:solidFill>
                <a:latin typeface="Calibri" pitchFamily="34" charset="0"/>
              </a:rPr>
              <a:t>optify</a:t>
            </a:r>
            <a:r>
              <a:rPr lang="fr-FR" sz="1100" i="1" dirty="0" smtClean="0">
                <a:solidFill>
                  <a:schemeClr val="tx1">
                    <a:lumMod val="75000"/>
                    <a:lumOff val="25000"/>
                  </a:schemeClr>
                </a:solidFill>
                <a:latin typeface="Calibri" pitchFamily="34" charset="0"/>
              </a:rPr>
              <a:t> data, 2011</a:t>
            </a:r>
            <a:endParaRPr lang="fr-FR" sz="1100" i="1" dirty="0">
              <a:solidFill>
                <a:schemeClr val="tx1">
                  <a:lumMod val="75000"/>
                  <a:lumOff val="25000"/>
                </a:schemeClr>
              </a:solidFill>
              <a:latin typeface="Calibri" pitchFamily="34" charset="0"/>
            </a:endParaRPr>
          </a:p>
        </p:txBody>
      </p:sp>
      <p:sp>
        <p:nvSpPr>
          <p:cNvPr id="36" name="Flèche droite 35"/>
          <p:cNvSpPr/>
          <p:nvPr>
            <p:custDataLst>
              <p:tags r:id="rId6"/>
            </p:custDataLst>
          </p:nvPr>
        </p:nvSpPr>
        <p:spPr>
          <a:xfrm>
            <a:off x="342622" y="5226239"/>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1"/>
          <p:cNvSpPr txBox="1">
            <a:spLocks/>
          </p:cNvSpPr>
          <p:nvPr>
            <p:custDataLst>
              <p:tags r:id="rId7"/>
            </p:custDataLst>
          </p:nvPr>
        </p:nvSpPr>
        <p:spPr>
          <a:xfrm>
            <a:off x="2051720" y="911713"/>
            <a:ext cx="6264696" cy="936104"/>
          </a:xfrm>
          <a:prstGeom prst="rect">
            <a:avLst/>
          </a:prstGeom>
        </p:spPr>
        <p:txBody>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fr-FR" sz="2800" b="1" i="0" u="none" strike="noStrike" kern="0" cap="none" spc="0" normalizeH="0" baseline="0" noProof="0" dirty="0" smtClean="0">
                <a:ln>
                  <a:noFill/>
                </a:ln>
                <a:solidFill>
                  <a:srgbClr val="CCCC00"/>
                </a:solidFill>
                <a:effectLst/>
                <a:uLnTx/>
                <a:uFillTx/>
                <a:latin typeface="Calibri" pitchFamily="34" charset="0"/>
                <a:ea typeface="+mn-ea"/>
                <a:cs typeface="+mn-cs"/>
              </a:rPr>
              <a:t>mots clés</a:t>
            </a:r>
            <a:r>
              <a:rPr kumimoji="0" lang="fr-FR" sz="2800" b="0" i="0" u="none" strike="noStrike" kern="0" cap="none" spc="0" normalizeH="0" baseline="0" noProof="0" dirty="0" smtClean="0">
                <a:ln>
                  <a:noFill/>
                </a:ln>
                <a:solidFill>
                  <a:srgbClr val="333333"/>
                </a:solidFill>
                <a:effectLst/>
                <a:uLnTx/>
                <a:uFillTx/>
                <a:latin typeface="Calibri" pitchFamily="34" charset="0"/>
                <a:ea typeface="+mn-ea"/>
                <a:cs typeface="+mn-cs"/>
              </a:rPr>
              <a:t> sont tapés en moyenne par requête sur Google.</a:t>
            </a:r>
            <a:endParaRPr kumimoji="0" lang="fr-FR" sz="2800" b="0" i="0" u="none" strike="noStrike" kern="0" cap="none" spc="0" normalizeH="0" baseline="0" noProof="0" dirty="0">
              <a:ln>
                <a:noFill/>
              </a:ln>
              <a:solidFill>
                <a:srgbClr val="333333"/>
              </a:solidFill>
              <a:effectLst/>
              <a:uLnTx/>
              <a:uFillTx/>
              <a:latin typeface="Calibri" pitchFamily="34" charset="0"/>
              <a:ea typeface="+mn-ea"/>
              <a:cs typeface="+mn-cs"/>
            </a:endParaRPr>
          </a:p>
        </p:txBody>
      </p:sp>
      <p:sp>
        <p:nvSpPr>
          <p:cNvPr id="12" name="Rectangle 11"/>
          <p:cNvSpPr/>
          <p:nvPr>
            <p:custDataLst>
              <p:tags r:id="rId8"/>
            </p:custDataLst>
          </p:nvPr>
        </p:nvSpPr>
        <p:spPr>
          <a:xfrm>
            <a:off x="827584" y="875709"/>
            <a:ext cx="1080120" cy="1008112"/>
          </a:xfrm>
          <a:prstGeom prst="wedgeRectCallout">
            <a:avLst>
              <a:gd name="adj1" fmla="val 73499"/>
              <a:gd name="adj2" fmla="val -16974"/>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rgbClr val="333333"/>
                </a:solidFill>
                <a:latin typeface="Calibri" pitchFamily="34" charset="0"/>
              </a:rPr>
              <a:t>4,3</a:t>
            </a:r>
            <a:endParaRPr lang="fr-FR" sz="5400" dirty="0">
              <a:solidFill>
                <a:srgbClr val="333333"/>
              </a:solidFill>
              <a:latin typeface="Calibri" pitchFamily="34" charset="0"/>
            </a:endParaRPr>
          </a:p>
        </p:txBody>
      </p:sp>
      <p:sp>
        <p:nvSpPr>
          <p:cNvPr id="16" name="ZoneTexte 15"/>
          <p:cNvSpPr txBox="1"/>
          <p:nvPr>
            <p:custDataLst>
              <p:tags r:id="rId9"/>
            </p:custDataLst>
          </p:nvPr>
        </p:nvSpPr>
        <p:spPr>
          <a:xfrm>
            <a:off x="2051720" y="1811813"/>
            <a:ext cx="4570482" cy="261610"/>
          </a:xfrm>
          <a:prstGeom prst="rect">
            <a:avLst/>
          </a:prstGeom>
          <a:noFill/>
        </p:spPr>
        <p:txBody>
          <a:bodyPr wrap="none" rtlCol="0">
            <a:spAutoFit/>
          </a:bodyPr>
          <a:lstStyle/>
          <a:p>
            <a:r>
              <a:rPr lang="fr-FR" sz="1100" i="1" dirty="0" smtClean="0">
                <a:solidFill>
                  <a:schemeClr val="tx1">
                    <a:lumMod val="75000"/>
                    <a:lumOff val="25000"/>
                  </a:schemeClr>
                </a:solidFill>
                <a:latin typeface="Calibri" pitchFamily="34" charset="0"/>
              </a:rPr>
              <a:t>Source : Étude </a:t>
            </a:r>
            <a:r>
              <a:rPr lang="fr-FR" sz="1100" i="1" dirty="0" err="1" smtClean="0">
                <a:solidFill>
                  <a:schemeClr val="tx1">
                    <a:lumMod val="75000"/>
                    <a:lumOff val="25000"/>
                  </a:schemeClr>
                </a:solidFill>
                <a:latin typeface="Calibri" pitchFamily="34" charset="0"/>
              </a:rPr>
              <a:t>Chitika</a:t>
            </a:r>
            <a:r>
              <a:rPr lang="fr-FR" sz="1100" i="1" dirty="0" smtClean="0">
                <a:solidFill>
                  <a:schemeClr val="tx1">
                    <a:lumMod val="75000"/>
                    <a:lumOff val="25000"/>
                  </a:schemeClr>
                </a:solidFill>
                <a:latin typeface="Calibri" pitchFamily="34" charset="0"/>
              </a:rPr>
              <a:t> faite aux USA sur des centaines de millions de requêtes</a:t>
            </a:r>
            <a:endParaRPr lang="fr-FR" sz="1100" i="1" dirty="0">
              <a:solidFill>
                <a:schemeClr val="tx1">
                  <a:lumMod val="75000"/>
                  <a:lumOff val="25000"/>
                </a:schemeClr>
              </a:solidFill>
              <a:latin typeface="Calibri" pitchFamily="34" charset="0"/>
            </a:endParaRPr>
          </a:p>
        </p:txBody>
      </p:sp>
    </p:spTree>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940152" y="4509120"/>
            <a:ext cx="3024336" cy="1152128"/>
          </a:xfrm>
        </p:spPr>
        <p:txBody>
          <a:bodyPr/>
          <a:lstStyle/>
          <a:p>
            <a:pPr>
              <a:spcAft>
                <a:spcPts val="300"/>
              </a:spcAft>
              <a:defRPr/>
            </a:pPr>
            <a:r>
              <a:rPr lang="fr-FR" sz="1600" dirty="0" smtClean="0"/>
              <a:t>Des actions de référencement naturel doivent être mises en place afin de se hisser au niveau des concurrents.</a:t>
            </a:r>
            <a:endParaRPr lang="fr-FR" sz="1600" dirty="0"/>
          </a:p>
        </p:txBody>
      </p:sp>
      <p:sp>
        <p:nvSpPr>
          <p:cNvPr id="3" name="Titre 2"/>
          <p:cNvSpPr>
            <a:spLocks noGrp="1"/>
          </p:cNvSpPr>
          <p:nvPr>
            <p:ph type="title"/>
            <p:custDataLst>
              <p:tags r:id="rId2"/>
            </p:custDataLst>
          </p:nvPr>
        </p:nvSpPr>
        <p:spPr/>
        <p:txBody>
          <a:bodyPr/>
          <a:lstStyle/>
          <a:p>
            <a:r>
              <a:rPr lang="fr-FR" dirty="0" smtClean="0"/>
              <a:t>Premier constat</a:t>
            </a:r>
            <a:endParaRPr lang="fr-FR" dirty="0"/>
          </a:p>
        </p:txBody>
      </p:sp>
      <p:pic>
        <p:nvPicPr>
          <p:cNvPr id="4" name="Image 7"/>
          <p:cNvPicPr>
            <a:picLocks noChangeAspect="1"/>
          </p:cNvPicPr>
          <p:nvPr>
            <p:custDataLst>
              <p:tags r:id="rId3"/>
            </p:custDataLst>
          </p:nvPr>
        </p:nvPicPr>
        <p:blipFill>
          <a:blip r:embed="rId15" cstate="print"/>
          <a:srcRect l="1427" r="27347"/>
          <a:stretch>
            <a:fillRect/>
          </a:stretch>
        </p:blipFill>
        <p:spPr bwMode="auto">
          <a:xfrm>
            <a:off x="107504" y="1018736"/>
            <a:ext cx="5400000" cy="2426216"/>
          </a:xfrm>
          <a:prstGeom prst="rect">
            <a:avLst/>
          </a:prstGeom>
          <a:noFill/>
          <a:ln w="9525">
            <a:noFill/>
            <a:miter lim="800000"/>
            <a:headEnd/>
            <a:tailEnd/>
          </a:ln>
        </p:spPr>
      </p:pic>
      <p:pic>
        <p:nvPicPr>
          <p:cNvPr id="5" name="Image 8"/>
          <p:cNvPicPr>
            <a:picLocks noChangeAspect="1"/>
          </p:cNvPicPr>
          <p:nvPr>
            <p:custDataLst>
              <p:tags r:id="rId4"/>
            </p:custDataLst>
          </p:nvPr>
        </p:nvPicPr>
        <p:blipFill>
          <a:blip r:embed="rId16" cstate="print"/>
          <a:srcRect l="2384" r="27320"/>
          <a:stretch>
            <a:fillRect/>
          </a:stretch>
        </p:blipFill>
        <p:spPr bwMode="auto">
          <a:xfrm>
            <a:off x="107504" y="3863223"/>
            <a:ext cx="5400000" cy="2422316"/>
          </a:xfrm>
          <a:prstGeom prst="rect">
            <a:avLst/>
          </a:prstGeom>
          <a:noFill/>
          <a:ln w="9525">
            <a:noFill/>
            <a:miter lim="800000"/>
            <a:headEnd/>
            <a:tailEnd/>
          </a:ln>
        </p:spPr>
      </p:pic>
      <p:sp>
        <p:nvSpPr>
          <p:cNvPr id="7" name="Flèche gauche 6"/>
          <p:cNvSpPr/>
          <p:nvPr>
            <p:custDataLst>
              <p:tags r:id="rId5"/>
            </p:custDataLst>
          </p:nvPr>
        </p:nvSpPr>
        <p:spPr>
          <a:xfrm>
            <a:off x="5392963" y="3040085"/>
            <a:ext cx="216024" cy="144016"/>
          </a:xfrm>
          <a:prstGeom prst="lef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gauche 7"/>
          <p:cNvSpPr/>
          <p:nvPr>
            <p:custDataLst>
              <p:tags r:id="rId6"/>
            </p:custDataLst>
          </p:nvPr>
        </p:nvSpPr>
        <p:spPr>
          <a:xfrm>
            <a:off x="5383338" y="5680498"/>
            <a:ext cx="216024" cy="144016"/>
          </a:xfrm>
          <a:prstGeom prst="lef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custDataLst>
              <p:tags r:id="rId7"/>
            </p:custDataLst>
          </p:nvPr>
        </p:nvSpPr>
        <p:spPr>
          <a:xfrm>
            <a:off x="107504" y="692696"/>
            <a:ext cx="5472608" cy="276999"/>
          </a:xfrm>
          <a:prstGeom prst="rect">
            <a:avLst/>
          </a:prstGeom>
          <a:noFill/>
          <a:ln>
            <a:noFill/>
            <a:prstDash val="sysDash"/>
          </a:ln>
        </p:spPr>
        <p:txBody>
          <a:bodyPr wrap="square" lIns="0" tIns="0" rIns="0" bIns="0" rtlCol="0">
            <a:spAutoFit/>
          </a:bodyPr>
          <a:lstStyle/>
          <a:p>
            <a:r>
              <a:rPr lang="fr-FR" b="1" dirty="0" smtClean="0">
                <a:solidFill>
                  <a:schemeClr val="tx1">
                    <a:lumMod val="75000"/>
                    <a:lumOff val="25000"/>
                  </a:schemeClr>
                </a:solidFill>
                <a:latin typeface="Calibri" pitchFamily="34" charset="0"/>
              </a:rPr>
              <a:t>Volume de trafic naturel issu des moteurs de recherche </a:t>
            </a:r>
            <a:endParaRPr lang="fr-FR" b="1" dirty="0">
              <a:solidFill>
                <a:schemeClr val="tx1">
                  <a:lumMod val="75000"/>
                  <a:lumOff val="25000"/>
                </a:schemeClr>
              </a:solidFill>
              <a:latin typeface="Calibri" pitchFamily="34" charset="0"/>
            </a:endParaRPr>
          </a:p>
        </p:txBody>
      </p:sp>
      <p:cxnSp>
        <p:nvCxnSpPr>
          <p:cNvPr id="10" name="Connecteur droit 9"/>
          <p:cNvCxnSpPr/>
          <p:nvPr>
            <p:custDataLst>
              <p:tags r:id="rId8"/>
            </p:custDataLst>
          </p:nvPr>
        </p:nvCxnSpPr>
        <p:spPr>
          <a:xfrm>
            <a:off x="107504" y="980728"/>
            <a:ext cx="5400000" cy="0"/>
          </a:xfrm>
          <a:prstGeom prst="line">
            <a:avLst/>
          </a:prstGeom>
          <a:ln w="19050">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ZoneTexte 13"/>
          <p:cNvSpPr txBox="1"/>
          <p:nvPr>
            <p:custDataLst>
              <p:tags r:id="rId9"/>
            </p:custDataLst>
          </p:nvPr>
        </p:nvSpPr>
        <p:spPr>
          <a:xfrm>
            <a:off x="107504" y="3573016"/>
            <a:ext cx="5472608" cy="276999"/>
          </a:xfrm>
          <a:prstGeom prst="rect">
            <a:avLst/>
          </a:prstGeom>
          <a:noFill/>
          <a:ln>
            <a:noFill/>
            <a:prstDash val="sysDash"/>
          </a:ln>
        </p:spPr>
        <p:txBody>
          <a:bodyPr wrap="square" lIns="0" tIns="0" rIns="0" bIns="0" rtlCol="0">
            <a:spAutoFit/>
          </a:bodyPr>
          <a:lstStyle/>
          <a:p>
            <a:r>
              <a:rPr lang="fr-FR" b="1" dirty="0" smtClean="0">
                <a:solidFill>
                  <a:schemeClr val="tx1">
                    <a:lumMod val="75000"/>
                    <a:lumOff val="25000"/>
                  </a:schemeClr>
                </a:solidFill>
                <a:latin typeface="Calibri" pitchFamily="34" charset="0"/>
              </a:rPr>
              <a:t>Volume de mots clés touché</a:t>
            </a:r>
            <a:endParaRPr lang="fr-FR" b="1" dirty="0">
              <a:solidFill>
                <a:schemeClr val="tx1">
                  <a:lumMod val="75000"/>
                  <a:lumOff val="25000"/>
                </a:schemeClr>
              </a:solidFill>
              <a:latin typeface="Calibri" pitchFamily="34" charset="0"/>
            </a:endParaRPr>
          </a:p>
        </p:txBody>
      </p:sp>
      <p:cxnSp>
        <p:nvCxnSpPr>
          <p:cNvPr id="15" name="Connecteur droit 14"/>
          <p:cNvCxnSpPr/>
          <p:nvPr>
            <p:custDataLst>
              <p:tags r:id="rId10"/>
            </p:custDataLst>
          </p:nvPr>
        </p:nvCxnSpPr>
        <p:spPr>
          <a:xfrm>
            <a:off x="107504" y="3861048"/>
            <a:ext cx="5400000" cy="0"/>
          </a:xfrm>
          <a:prstGeom prst="line">
            <a:avLst/>
          </a:prstGeom>
          <a:ln w="19050">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Rectangle 15"/>
          <p:cNvSpPr/>
          <p:nvPr>
            <p:custDataLst>
              <p:tags r:id="rId11"/>
            </p:custDataLst>
          </p:nvPr>
        </p:nvSpPr>
        <p:spPr>
          <a:xfrm>
            <a:off x="5930527" y="1268760"/>
            <a:ext cx="3024336" cy="3024336"/>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spcAft>
                <a:spcPts val="300"/>
              </a:spcAft>
              <a:defRPr/>
            </a:pPr>
            <a:r>
              <a:rPr lang="fr-FR" sz="1600" dirty="0" smtClean="0">
                <a:latin typeface="Calibri" pitchFamily="34" charset="0"/>
              </a:rPr>
              <a:t>Les sites internet concurrents dans l’organisation de séjours linguistiques drainent un trafic moteur naturel beaucoup plus important qu’Action Séjours.</a:t>
            </a:r>
          </a:p>
          <a:p>
            <a:pPr>
              <a:spcAft>
                <a:spcPts val="300"/>
              </a:spcAft>
              <a:defRPr/>
            </a:pPr>
            <a:endParaRPr lang="fr-FR" sz="1600" dirty="0" smtClean="0">
              <a:latin typeface="Calibri" pitchFamily="34" charset="0"/>
            </a:endParaRPr>
          </a:p>
          <a:p>
            <a:pPr>
              <a:spcAft>
                <a:spcPts val="300"/>
              </a:spcAft>
              <a:defRPr/>
            </a:pPr>
            <a:r>
              <a:rPr lang="fr-FR" sz="1600" dirty="0" smtClean="0">
                <a:latin typeface="Calibri" pitchFamily="34" charset="0"/>
              </a:rPr>
              <a:t>Cela s’explique notamment par le faite que les concurrents se positionnent sur un volume de mots-clés plus nombreux.</a:t>
            </a:r>
          </a:p>
        </p:txBody>
      </p:sp>
      <p:sp>
        <p:nvSpPr>
          <p:cNvPr id="17" name="Rectangle 16"/>
          <p:cNvSpPr/>
          <p:nvPr>
            <p:custDataLst>
              <p:tags r:id="rId12"/>
            </p:custDataLst>
          </p:nvPr>
        </p:nvSpPr>
        <p:spPr>
          <a:xfrm rot="21175867">
            <a:off x="5830356" y="1127769"/>
            <a:ext cx="123825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smtClean="0">
                <a:solidFill>
                  <a:schemeClr val="tx1">
                    <a:lumMod val="75000"/>
                    <a:lumOff val="25000"/>
                  </a:schemeClr>
                </a:solidFill>
                <a:latin typeface="Calibri" charset="0"/>
                <a:ea typeface="ＭＳ Ｐゴシック" charset="-128"/>
              </a:rPr>
              <a:t>À </a:t>
            </a:r>
            <a:r>
              <a:rPr lang="fr-FR" sz="1400" dirty="0">
                <a:solidFill>
                  <a:schemeClr val="tx1">
                    <a:lumMod val="75000"/>
                    <a:lumOff val="25000"/>
                  </a:schemeClr>
                </a:solidFill>
                <a:latin typeface="Calibri" charset="0"/>
                <a:ea typeface="ＭＳ Ｐゴシック" charset="-128"/>
              </a:rPr>
              <a:t>NOTER</a:t>
            </a:r>
          </a:p>
        </p:txBody>
      </p:sp>
      <p:sp>
        <p:nvSpPr>
          <p:cNvPr id="20" name="Flèche droite 19"/>
          <p:cNvSpPr/>
          <p:nvPr>
            <p:custDataLst>
              <p:tags r:id="rId13"/>
            </p:custDataLst>
          </p:nvPr>
        </p:nvSpPr>
        <p:spPr>
          <a:xfrm>
            <a:off x="5930527" y="4557245"/>
            <a:ext cx="288032"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hevron 6"/>
          <p:cNvSpPr/>
          <p:nvPr>
            <p:custDataLst>
              <p:tags r:id="rId1"/>
            </p:custDataLst>
          </p:nvPr>
        </p:nvSpPr>
        <p:spPr>
          <a:xfrm>
            <a:off x="5248275" y="1735138"/>
            <a:ext cx="2247900" cy="1655762"/>
          </a:xfrm>
          <a:prstGeom prst="rect">
            <a:avLst/>
          </a:prstGeom>
        </p:spPr>
        <p:style>
          <a:lnRef idx="0">
            <a:scrgbClr r="0" g="0" b="0"/>
          </a:lnRef>
          <a:fillRef idx="0">
            <a:scrgbClr r="0" g="0" b="0"/>
          </a:fillRef>
          <a:effectRef idx="0">
            <a:scrgbClr r="0" g="0" b="0"/>
          </a:effectRef>
          <a:fontRef idx="minor">
            <a:schemeClr val="lt1"/>
          </a:fontRef>
        </p:style>
        <p:txBody>
          <a:bodyPr lIns="80010" tIns="26670" rIns="26670" bIns="26670" spcCol="1270" anchor="ctr"/>
          <a:lstStyle/>
          <a:p>
            <a:pPr algn="ctr" defTabSz="449263">
              <a:lnSpc>
                <a:spcPct val="93000"/>
              </a:lnSpc>
              <a:buClr>
                <a:srgbClr val="000000"/>
              </a:buClr>
              <a:buSzPct val="100000"/>
              <a:buFont typeface="Arial" pitchFamily="34" charset="0"/>
              <a:buNone/>
              <a:defRPr/>
            </a:pPr>
            <a:r>
              <a:rPr lang="fr-FR" sz="2000" dirty="0">
                <a:solidFill>
                  <a:schemeClr val="bg1"/>
                </a:solidFill>
                <a:latin typeface="Calibri" pitchFamily="34" charset="0"/>
              </a:rPr>
              <a:t>Suivi et amélioration</a:t>
            </a:r>
          </a:p>
          <a:p>
            <a:pPr algn="ctr" defTabSz="449263">
              <a:lnSpc>
                <a:spcPct val="93000"/>
              </a:lnSpc>
              <a:buClr>
                <a:srgbClr val="000000"/>
              </a:buClr>
              <a:buSzPct val="100000"/>
              <a:buFont typeface="Arial" pitchFamily="34" charset="0"/>
              <a:buNone/>
              <a:defRPr/>
            </a:pPr>
            <a:r>
              <a:rPr lang="fr-FR" sz="2000" dirty="0">
                <a:solidFill>
                  <a:schemeClr val="bg1"/>
                </a:solidFill>
                <a:latin typeface="Calibri" pitchFamily="34" charset="0"/>
              </a:rPr>
              <a:t>Développement de la popularité</a:t>
            </a:r>
          </a:p>
        </p:txBody>
      </p:sp>
      <p:sp>
        <p:nvSpPr>
          <p:cNvPr id="53251" name="Titre 1"/>
          <p:cNvSpPr>
            <a:spLocks noGrp="1"/>
          </p:cNvSpPr>
          <p:nvPr>
            <p:ph type="title"/>
            <p:custDataLst>
              <p:tags r:id="rId2"/>
            </p:custDataLst>
          </p:nvPr>
        </p:nvSpPr>
        <p:spPr>
          <a:noFill/>
        </p:spPr>
        <p:txBody>
          <a:bodyPr/>
          <a:lstStyle/>
          <a:p>
            <a:r>
              <a:rPr lang="fr-FR" smtClean="0"/>
              <a:t>Les 3 piliers du référencement</a:t>
            </a:r>
            <a:endParaRPr lang="fr-FR" dirty="0" smtClean="0"/>
          </a:p>
        </p:txBody>
      </p:sp>
      <p:sp>
        <p:nvSpPr>
          <p:cNvPr id="53252" name="ZoneTexte 9"/>
          <p:cNvSpPr txBox="1">
            <a:spLocks noChangeArrowheads="1"/>
          </p:cNvSpPr>
          <p:nvPr>
            <p:custDataLst>
              <p:tags r:id="rId3"/>
            </p:custDataLst>
          </p:nvPr>
        </p:nvSpPr>
        <p:spPr bwMode="auto">
          <a:xfrm>
            <a:off x="2771775" y="5407025"/>
            <a:ext cx="1014413" cy="369888"/>
          </a:xfrm>
          <a:prstGeom prst="rect">
            <a:avLst/>
          </a:prstGeom>
          <a:noFill/>
          <a:ln w="9525">
            <a:noFill/>
            <a:miter lim="800000"/>
            <a:headEnd/>
            <a:tailEnd/>
          </a:ln>
        </p:spPr>
        <p:txBody>
          <a:bodyPr wrap="none">
            <a:spAutoFit/>
          </a:bodyPr>
          <a:lstStyle/>
          <a:p>
            <a:r>
              <a:rPr lang="fr-FR" b="1">
                <a:solidFill>
                  <a:schemeClr val="bg1"/>
                </a:solidFill>
              </a:rPr>
              <a:t>Principal</a:t>
            </a:r>
          </a:p>
        </p:txBody>
      </p:sp>
      <p:graphicFrame>
        <p:nvGraphicFramePr>
          <p:cNvPr id="12" name="Diagramme 11"/>
          <p:cNvGraphicFramePr>
            <a:graphicFrameLocks noChangeAspect="1"/>
          </p:cNvGraphicFramePr>
          <p:nvPr>
            <p:custDataLst>
              <p:tags r:id="rId4"/>
            </p:custDataLst>
          </p:nvPr>
        </p:nvGraphicFramePr>
        <p:xfrm>
          <a:off x="1524000" y="1168388"/>
          <a:ext cx="6096000" cy="45212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6" name="ZoneTexte 15"/>
          <p:cNvSpPr txBox="1">
            <a:spLocks noChangeArrowheads="1"/>
          </p:cNvSpPr>
          <p:nvPr>
            <p:custDataLst>
              <p:tags r:id="rId5"/>
            </p:custDataLst>
          </p:nvPr>
        </p:nvSpPr>
        <p:spPr bwMode="auto">
          <a:xfrm>
            <a:off x="179388" y="4221163"/>
            <a:ext cx="1871662" cy="1570037"/>
          </a:xfrm>
          <a:prstGeom prst="rect">
            <a:avLst/>
          </a:prstGeom>
          <a:noFill/>
          <a:ln>
            <a:noFill/>
          </a:ln>
          <a:extLst>
            <a:ext uri="{909E8E84-426E-40dd-AFC4-6F175D3DCCD1}"/>
            <a:ext uri="{91240B29-F687-4f45-9708-019B960494DF}"/>
          </a:extLst>
        </p:spPr>
        <p:txBody>
          <a:bodyPr lIns="91421" tIns="45710" rIns="91421"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FR" sz="1600" dirty="0" smtClean="0">
                <a:solidFill>
                  <a:schemeClr val="bg2">
                    <a:lumMod val="50000"/>
                  </a:schemeClr>
                </a:solidFill>
                <a:latin typeface="Calibri" pitchFamily="34" charset="0"/>
              </a:rPr>
              <a:t>Travailler le contenu du site.</a:t>
            </a:r>
          </a:p>
          <a:p>
            <a:pPr>
              <a:defRPr/>
            </a:pPr>
            <a:r>
              <a:rPr lang="fr-FR" sz="1600" b="1" dirty="0" smtClean="0">
                <a:solidFill>
                  <a:schemeClr val="bg2">
                    <a:lumMod val="50000"/>
                  </a:schemeClr>
                </a:solidFill>
                <a:latin typeface="Calibri" pitchFamily="34" charset="0"/>
                <a:cs typeface="Arial" pitchFamily="34" charset="0"/>
                <a:sym typeface="Wingdings" pitchFamily="2" charset="2"/>
              </a:rPr>
              <a:t> S</a:t>
            </a:r>
            <a:r>
              <a:rPr lang="fr-FR" sz="1600" b="1" dirty="0" smtClean="0">
                <a:solidFill>
                  <a:schemeClr val="bg2">
                    <a:lumMod val="50000"/>
                  </a:schemeClr>
                </a:solidFill>
                <a:latin typeface="Calibri" pitchFamily="34" charset="0"/>
              </a:rPr>
              <a:t>e positionner sur des requêtes stratégiques pour votre activité.</a:t>
            </a:r>
            <a:endParaRPr lang="fr-FR" sz="1600" b="1" dirty="0">
              <a:solidFill>
                <a:schemeClr val="bg2">
                  <a:lumMod val="50000"/>
                </a:schemeClr>
              </a:solidFill>
              <a:latin typeface="Calibri" pitchFamily="34" charset="0"/>
            </a:endParaRPr>
          </a:p>
        </p:txBody>
      </p:sp>
      <p:sp>
        <p:nvSpPr>
          <p:cNvPr id="17" name="Chevron 16"/>
          <p:cNvSpPr/>
          <p:nvPr>
            <p:custDataLst>
              <p:tags r:id="rId6"/>
            </p:custDataLst>
          </p:nvPr>
        </p:nvSpPr>
        <p:spPr>
          <a:xfrm rot="7102849">
            <a:off x="2839389" y="2560638"/>
            <a:ext cx="431800" cy="431800"/>
          </a:xfrm>
          <a:prstGeom prst="chevron">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8" name="Chevron 17"/>
          <p:cNvSpPr/>
          <p:nvPr>
            <p:custDataLst>
              <p:tags r:id="rId7"/>
            </p:custDataLst>
          </p:nvPr>
        </p:nvSpPr>
        <p:spPr>
          <a:xfrm rot="14231378">
            <a:off x="5857187" y="2537619"/>
            <a:ext cx="431800" cy="433388"/>
          </a:xfrm>
          <a:prstGeom prst="chevron">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53257" name="Rectangle 18"/>
          <p:cNvSpPr>
            <a:spLocks noChangeArrowheads="1"/>
          </p:cNvSpPr>
          <p:nvPr>
            <p:custDataLst>
              <p:tags r:id="rId8"/>
            </p:custDataLst>
          </p:nvPr>
        </p:nvSpPr>
        <p:spPr bwMode="auto">
          <a:xfrm>
            <a:off x="3924300" y="2814638"/>
            <a:ext cx="1511300" cy="1631950"/>
          </a:xfrm>
          <a:prstGeom prst="rect">
            <a:avLst/>
          </a:prstGeom>
          <a:noFill/>
          <a:ln w="9525">
            <a:noFill/>
            <a:miter lim="800000"/>
            <a:headEnd/>
            <a:tailEnd/>
          </a:ln>
        </p:spPr>
        <p:txBody>
          <a:bodyPr>
            <a:spAutoFit/>
          </a:bodyPr>
          <a:lstStyle/>
          <a:p>
            <a:pPr algn="ctr"/>
            <a:r>
              <a:rPr lang="fr-FR" sz="2000" b="1">
                <a:solidFill>
                  <a:schemeClr val="tx2"/>
                </a:solidFill>
                <a:latin typeface="Calibri" pitchFamily="34" charset="0"/>
                <a:ea typeface="Handwriting - Dakota"/>
                <a:cs typeface="Handwriting - Dakota"/>
              </a:rPr>
              <a:t>3 axes clés pour améliorer la visibilité de votre site</a:t>
            </a:r>
          </a:p>
        </p:txBody>
      </p:sp>
      <p:sp>
        <p:nvSpPr>
          <p:cNvPr id="20" name="Chevron 19"/>
          <p:cNvSpPr/>
          <p:nvPr>
            <p:custDataLst>
              <p:tags r:id="rId9"/>
            </p:custDataLst>
          </p:nvPr>
        </p:nvSpPr>
        <p:spPr>
          <a:xfrm>
            <a:off x="4378325" y="5213350"/>
            <a:ext cx="431800" cy="431800"/>
          </a:xfrm>
          <a:prstGeom prst="chevron">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24" name="Rectangle 23"/>
          <p:cNvSpPr/>
          <p:nvPr>
            <p:custDataLst>
              <p:tags r:id="rId10"/>
            </p:custDataLst>
          </p:nvPr>
        </p:nvSpPr>
        <p:spPr>
          <a:xfrm>
            <a:off x="304800" y="765175"/>
            <a:ext cx="2233613" cy="2062163"/>
          </a:xfrm>
          <a:prstGeom prst="rect">
            <a:avLst/>
          </a:prstGeom>
        </p:spPr>
        <p:txBody>
          <a:bodyPr>
            <a:spAutoFit/>
          </a:bodyPr>
          <a:lstStyle/>
          <a:p>
            <a:pPr>
              <a:defRPr/>
            </a:pPr>
            <a:r>
              <a:rPr lang="fr-FR" sz="1600" dirty="0" smtClean="0">
                <a:solidFill>
                  <a:schemeClr val="bg2">
                    <a:lumMod val="50000"/>
                  </a:schemeClr>
                </a:solidFill>
                <a:latin typeface="Calibri" pitchFamily="34" charset="0"/>
                <a:cs typeface="Arial" pitchFamily="34" charset="0"/>
              </a:rPr>
              <a:t>Éviter </a:t>
            </a:r>
            <a:r>
              <a:rPr lang="fr-FR" sz="1600" dirty="0">
                <a:solidFill>
                  <a:schemeClr val="bg2">
                    <a:lumMod val="50000"/>
                  </a:schemeClr>
                </a:solidFill>
                <a:latin typeface="Calibri" pitchFamily="34" charset="0"/>
                <a:cs typeface="Arial" pitchFamily="34" charset="0"/>
              </a:rPr>
              <a:t>les facteurs bloquants et  construire un site optimisé pour les  moteurs de </a:t>
            </a:r>
            <a:r>
              <a:rPr lang="fr-FR" sz="1600" dirty="0" smtClean="0">
                <a:solidFill>
                  <a:schemeClr val="bg2">
                    <a:lumMod val="50000"/>
                  </a:schemeClr>
                </a:solidFill>
                <a:latin typeface="Calibri" pitchFamily="34" charset="0"/>
                <a:cs typeface="Arial" pitchFamily="34" charset="0"/>
              </a:rPr>
              <a:t>recherche.</a:t>
            </a:r>
            <a:endParaRPr lang="fr-FR" sz="1600" dirty="0">
              <a:solidFill>
                <a:schemeClr val="bg2">
                  <a:lumMod val="50000"/>
                </a:schemeClr>
              </a:solidFill>
              <a:latin typeface="Calibri" pitchFamily="34" charset="0"/>
              <a:cs typeface="Arial" pitchFamily="34" charset="0"/>
            </a:endParaRPr>
          </a:p>
          <a:p>
            <a:pPr>
              <a:defRPr/>
            </a:pPr>
            <a:r>
              <a:rPr lang="fr-FR" sz="1600" b="1" dirty="0">
                <a:solidFill>
                  <a:schemeClr val="bg2">
                    <a:lumMod val="50000"/>
                  </a:schemeClr>
                </a:solidFill>
                <a:latin typeface="Calibri" pitchFamily="34" charset="0"/>
                <a:cs typeface="Arial" pitchFamily="34" charset="0"/>
                <a:sym typeface="Wingdings" pitchFamily="2" charset="2"/>
              </a:rPr>
              <a:t> Bien indexer vos pages et faciliter la visite des moteurs de recherche sur </a:t>
            </a:r>
            <a:r>
              <a:rPr lang="fr-FR" sz="1600" b="1" dirty="0" smtClean="0">
                <a:solidFill>
                  <a:schemeClr val="bg2">
                    <a:lumMod val="50000"/>
                  </a:schemeClr>
                </a:solidFill>
                <a:latin typeface="Calibri" pitchFamily="34" charset="0"/>
                <a:cs typeface="Arial" pitchFamily="34" charset="0"/>
                <a:sym typeface="Wingdings" pitchFamily="2" charset="2"/>
              </a:rPr>
              <a:t>celles-ci.</a:t>
            </a:r>
            <a:endParaRPr lang="fr-FR" sz="1600" b="1" dirty="0">
              <a:solidFill>
                <a:schemeClr val="bg2">
                  <a:lumMod val="50000"/>
                </a:schemeClr>
              </a:solidFill>
              <a:latin typeface="Calibri" pitchFamily="34" charset="0"/>
              <a:cs typeface="Arial" pitchFamily="34" charset="0"/>
            </a:endParaRPr>
          </a:p>
        </p:txBody>
      </p:sp>
      <p:sp>
        <p:nvSpPr>
          <p:cNvPr id="25" name="Rectangle 24"/>
          <p:cNvSpPr/>
          <p:nvPr>
            <p:custDataLst>
              <p:tags r:id="rId11"/>
            </p:custDataLst>
          </p:nvPr>
        </p:nvSpPr>
        <p:spPr>
          <a:xfrm>
            <a:off x="7218363" y="3319463"/>
            <a:ext cx="1925637" cy="2554287"/>
          </a:xfrm>
          <a:prstGeom prst="rect">
            <a:avLst/>
          </a:prstGeom>
        </p:spPr>
        <p:txBody>
          <a:bodyPr>
            <a:spAutoFit/>
          </a:bodyPr>
          <a:lstStyle/>
          <a:p>
            <a:pPr>
              <a:defRPr/>
            </a:pPr>
            <a:r>
              <a:rPr lang="fr-FR" sz="1600" dirty="0">
                <a:solidFill>
                  <a:schemeClr val="bg2">
                    <a:lumMod val="50000"/>
                  </a:schemeClr>
                </a:solidFill>
                <a:latin typeface="Calibri" pitchFamily="34" charset="0"/>
                <a:cs typeface="Arial" pitchFamily="34" charset="0"/>
              </a:rPr>
              <a:t>Travailler la popularité de son site (nombre et qualité des liens pointant vers votre site</a:t>
            </a:r>
            <a:r>
              <a:rPr lang="fr-FR" sz="1600" dirty="0" smtClean="0">
                <a:solidFill>
                  <a:schemeClr val="bg2">
                    <a:lumMod val="50000"/>
                  </a:schemeClr>
                </a:solidFill>
                <a:latin typeface="Calibri" pitchFamily="34" charset="0"/>
                <a:cs typeface="Arial" pitchFamily="34" charset="0"/>
              </a:rPr>
              <a:t>).</a:t>
            </a:r>
          </a:p>
          <a:p>
            <a:pPr>
              <a:defRPr/>
            </a:pPr>
            <a:r>
              <a:rPr lang="fr-FR" sz="1600" b="1" dirty="0" smtClean="0">
                <a:solidFill>
                  <a:schemeClr val="bg2">
                    <a:lumMod val="50000"/>
                  </a:schemeClr>
                </a:solidFill>
                <a:latin typeface="Calibri" pitchFamily="34" charset="0"/>
                <a:cs typeface="Arial" pitchFamily="34" charset="0"/>
                <a:sym typeface="Wingdings" pitchFamily="2" charset="2"/>
              </a:rPr>
              <a:t> O</a:t>
            </a:r>
            <a:r>
              <a:rPr lang="fr-FR" sz="1600" b="1" dirty="0" smtClean="0">
                <a:solidFill>
                  <a:schemeClr val="bg2">
                    <a:lumMod val="50000"/>
                  </a:schemeClr>
                </a:solidFill>
                <a:latin typeface="Calibri" pitchFamily="34" charset="0"/>
                <a:cs typeface="Arial" pitchFamily="34" charset="0"/>
              </a:rPr>
              <a:t>btenir </a:t>
            </a:r>
            <a:r>
              <a:rPr lang="fr-FR" sz="1600" b="1" dirty="0">
                <a:solidFill>
                  <a:schemeClr val="bg2">
                    <a:lumMod val="50000"/>
                  </a:schemeClr>
                </a:solidFill>
                <a:latin typeface="Calibri" pitchFamily="34" charset="0"/>
                <a:cs typeface="Arial" pitchFamily="34" charset="0"/>
              </a:rPr>
              <a:t>de </a:t>
            </a:r>
            <a:r>
              <a:rPr lang="fr-FR" sz="1600" b="1" dirty="0" smtClean="0">
                <a:solidFill>
                  <a:schemeClr val="bg2">
                    <a:lumMod val="50000"/>
                  </a:schemeClr>
                </a:solidFill>
                <a:latin typeface="Calibri" pitchFamily="34" charset="0"/>
                <a:cs typeface="Arial" pitchFamily="34" charset="0"/>
              </a:rPr>
              <a:t>meilleures </a:t>
            </a:r>
            <a:r>
              <a:rPr lang="fr-FR" sz="1600" b="1" dirty="0">
                <a:solidFill>
                  <a:schemeClr val="bg2">
                    <a:lumMod val="50000"/>
                  </a:schemeClr>
                </a:solidFill>
                <a:latin typeface="Calibri" pitchFamily="34" charset="0"/>
                <a:cs typeface="Arial" pitchFamily="34" charset="0"/>
              </a:rPr>
              <a:t>positions sur vos requêtes </a:t>
            </a:r>
            <a:r>
              <a:rPr lang="fr-FR" sz="1600" b="1" dirty="0" smtClean="0">
                <a:solidFill>
                  <a:schemeClr val="bg2">
                    <a:lumMod val="50000"/>
                  </a:schemeClr>
                </a:solidFill>
                <a:latin typeface="Calibri" pitchFamily="34" charset="0"/>
                <a:cs typeface="Arial" pitchFamily="34" charset="0"/>
              </a:rPr>
              <a:t>stratégiques.</a:t>
            </a:r>
            <a:endParaRPr lang="fr-FR" sz="1600" b="1" dirty="0">
              <a:solidFill>
                <a:schemeClr val="bg2">
                  <a:lumMod val="50000"/>
                </a:schemeClr>
              </a:solidFill>
              <a:latin typeface="Calibri" pitchFamily="34" charset="0"/>
              <a:cs typeface="Arial" pitchFamily="34" charset="0"/>
            </a:endParaRPr>
          </a:p>
        </p:txBody>
      </p:sp>
    </p:spTree>
  </p:cSld>
  <p:clrMapOvr>
    <a:masterClrMapping/>
  </p:clrMapOvr>
  <p:transition>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323850" y="857250"/>
            <a:ext cx="8496300" cy="2427288"/>
          </a:xfrm>
        </p:spPr>
        <p:txBody>
          <a:bodyPr/>
          <a:lstStyle/>
          <a:p>
            <a:pPr>
              <a:buFont typeface="Courier New" pitchFamily="49" charset="0"/>
              <a:buChar char="o"/>
              <a:defRPr/>
            </a:pPr>
            <a:r>
              <a:rPr lang="fr-FR" dirty="0" smtClean="0"/>
              <a:t>La position d’un résultat lors d’une requête sur un moteur de recherche dépend de plus de </a:t>
            </a:r>
            <a:r>
              <a:rPr lang="fr-FR" b="1" dirty="0" smtClean="0"/>
              <a:t>250 critères </a:t>
            </a:r>
            <a:r>
              <a:rPr lang="fr-FR" dirty="0" smtClean="0"/>
              <a:t>qui évoluent régulièrement.</a:t>
            </a:r>
          </a:p>
          <a:p>
            <a:pPr>
              <a:buFont typeface="Courier New" pitchFamily="49" charset="0"/>
              <a:buChar char="o"/>
              <a:defRPr/>
            </a:pPr>
            <a:r>
              <a:rPr lang="fr-FR" dirty="0" smtClean="0"/>
              <a:t>Ces critères dépendent de la </a:t>
            </a:r>
            <a:r>
              <a:rPr lang="fr-FR" b="1" dirty="0" smtClean="0"/>
              <a:t>structure technique</a:t>
            </a:r>
            <a:r>
              <a:rPr lang="fr-FR" dirty="0" smtClean="0"/>
              <a:t> du site, des </a:t>
            </a:r>
            <a:r>
              <a:rPr lang="fr-FR" b="1" dirty="0" smtClean="0"/>
              <a:t>contenus</a:t>
            </a:r>
            <a:r>
              <a:rPr lang="fr-FR" dirty="0" smtClean="0"/>
              <a:t> et de sa </a:t>
            </a:r>
            <a:r>
              <a:rPr lang="fr-FR" b="1" dirty="0" smtClean="0"/>
              <a:t>popularité</a:t>
            </a:r>
            <a:r>
              <a:rPr lang="fr-FR" dirty="0" smtClean="0"/>
              <a:t>.</a:t>
            </a:r>
          </a:p>
          <a:p>
            <a:pPr>
              <a:defRPr/>
            </a:pPr>
            <a:endParaRPr lang="fr-FR" sz="600" i="1" dirty="0" smtClean="0"/>
          </a:p>
          <a:p>
            <a:pPr marL="0" indent="0" algn="ctr">
              <a:buFontTx/>
              <a:buNone/>
              <a:defRPr/>
            </a:pPr>
            <a:r>
              <a:rPr lang="fr-FR" sz="1600" i="1" dirty="0" smtClean="0">
                <a:solidFill>
                  <a:schemeClr val="tx1"/>
                </a:solidFill>
              </a:rPr>
              <a:t>Il est donc indispensable de penser le référencement en amont du projet et de conduire une véritable </a:t>
            </a:r>
            <a:r>
              <a:rPr lang="fr-FR" sz="1600" b="1" i="1" dirty="0" smtClean="0">
                <a:solidFill>
                  <a:srgbClr val="CCCC00"/>
                </a:solidFill>
              </a:rPr>
              <a:t>stratégie de référencement.</a:t>
            </a:r>
          </a:p>
        </p:txBody>
      </p:sp>
      <p:sp>
        <p:nvSpPr>
          <p:cNvPr id="16387" name="Titre 2"/>
          <p:cNvSpPr>
            <a:spLocks noGrp="1"/>
          </p:cNvSpPr>
          <p:nvPr>
            <p:ph type="title"/>
            <p:custDataLst>
              <p:tags r:id="rId2"/>
            </p:custDataLst>
          </p:nvPr>
        </p:nvSpPr>
        <p:spPr>
          <a:noFill/>
        </p:spPr>
        <p:txBody>
          <a:bodyPr/>
          <a:lstStyle/>
          <a:p>
            <a:r>
              <a:rPr lang="fr-FR" dirty="0" smtClean="0"/>
              <a:t>Les critères du référencement naturel</a:t>
            </a:r>
          </a:p>
        </p:txBody>
      </p:sp>
      <p:pic>
        <p:nvPicPr>
          <p:cNvPr id="4" name="Picture 3"/>
          <p:cNvPicPr>
            <a:picLocks noChangeAspect="1" noChangeArrowheads="1"/>
          </p:cNvPicPr>
          <p:nvPr>
            <p:custDataLst>
              <p:tags r:id="rId3"/>
            </p:custDataLst>
          </p:nvPr>
        </p:nvPicPr>
        <p:blipFill>
          <a:blip r:embed="rId6" cstate="print"/>
          <a:srcRect/>
          <a:stretch>
            <a:fillRect/>
          </a:stretch>
        </p:blipFill>
        <p:spPr bwMode="auto">
          <a:xfrm>
            <a:off x="6300788" y="3716338"/>
            <a:ext cx="2411412" cy="2089150"/>
          </a:xfrm>
          <a:prstGeom prst="rect">
            <a:avLst/>
          </a:prstGeom>
          <a:ln>
            <a:noFill/>
          </a:ln>
          <a:effectLst>
            <a:outerShdw blurRad="190500" algn="tl" rotWithShape="0">
              <a:srgbClr val="000000">
                <a:alpha val="70000"/>
              </a:srgbClr>
            </a:outerShdw>
          </a:effectLst>
        </p:spPr>
      </p:pic>
      <p:sp>
        <p:nvSpPr>
          <p:cNvPr id="5" name="Espace réservé du contenu 1"/>
          <p:cNvSpPr txBox="1">
            <a:spLocks/>
          </p:cNvSpPr>
          <p:nvPr>
            <p:custDataLst>
              <p:tags r:id="rId4"/>
            </p:custDataLst>
          </p:nvPr>
        </p:nvSpPr>
        <p:spPr>
          <a:xfrm>
            <a:off x="323850" y="3706813"/>
            <a:ext cx="5770563" cy="2098675"/>
          </a:xfrm>
          <a:prstGeom prst="rect">
            <a:avLst/>
          </a:prstGeom>
        </p:spPr>
        <p:txBody>
          <a:bodyPr/>
          <a:lstStyle/>
          <a:p>
            <a:pPr marL="273050" indent="-273050" eaLnBrk="0" hangingPunct="0">
              <a:spcBef>
                <a:spcPts val="600"/>
              </a:spcBef>
              <a:spcAft>
                <a:spcPts val="600"/>
              </a:spcAft>
              <a:buFont typeface="Courier New" pitchFamily="49" charset="0"/>
              <a:buChar char="o"/>
              <a:defRPr/>
            </a:pPr>
            <a:r>
              <a:rPr lang="fr-FR" kern="0" dirty="0">
                <a:solidFill>
                  <a:srgbClr val="333333"/>
                </a:solidFill>
                <a:latin typeface="Calibri" pitchFamily="34" charset="0"/>
              </a:rPr>
              <a:t>Comment </a:t>
            </a:r>
            <a:r>
              <a:rPr lang="fr-FR" b="1" kern="0" dirty="0">
                <a:solidFill>
                  <a:srgbClr val="333333"/>
                </a:solidFill>
                <a:latin typeface="Calibri" pitchFamily="34" charset="0"/>
              </a:rPr>
              <a:t>réussir s</a:t>
            </a:r>
            <a:r>
              <a:rPr lang="fr-FR" kern="0" dirty="0">
                <a:solidFill>
                  <a:srgbClr val="333333"/>
                </a:solidFill>
                <a:latin typeface="Calibri" pitchFamily="34" charset="0"/>
              </a:rPr>
              <a:t>on référencement ?</a:t>
            </a:r>
          </a:p>
          <a:p>
            <a:pPr marL="800100" lvl="1" indent="-342900" eaLnBrk="0" hangingPunct="0">
              <a:spcBef>
                <a:spcPts val="600"/>
              </a:spcBef>
              <a:spcAft>
                <a:spcPts val="600"/>
              </a:spcAft>
              <a:buFont typeface="Arial" pitchFamily="34" charset="0"/>
              <a:buChar char="•"/>
              <a:defRPr/>
            </a:pPr>
            <a:r>
              <a:rPr lang="fr-FR" sz="1600" kern="0" dirty="0" smtClean="0">
                <a:solidFill>
                  <a:srgbClr val="333333"/>
                </a:solidFill>
                <a:latin typeface="Calibri" pitchFamily="34" charset="0"/>
              </a:rPr>
              <a:t>Penser le référencement en amont du développement.</a:t>
            </a:r>
          </a:p>
          <a:p>
            <a:pPr marL="800100" lvl="1" indent="-342900" eaLnBrk="0" hangingPunct="0">
              <a:spcBef>
                <a:spcPts val="600"/>
              </a:spcBef>
              <a:spcAft>
                <a:spcPts val="600"/>
              </a:spcAft>
              <a:buFont typeface="Arial" pitchFamily="34" charset="0"/>
              <a:buChar char="•"/>
              <a:defRPr/>
            </a:pPr>
            <a:r>
              <a:rPr lang="fr-FR" sz="1600" kern="0" dirty="0" smtClean="0">
                <a:solidFill>
                  <a:srgbClr val="333333"/>
                </a:solidFill>
                <a:latin typeface="Calibri" pitchFamily="34" charset="0"/>
              </a:rPr>
              <a:t>Définir </a:t>
            </a:r>
            <a:r>
              <a:rPr lang="fr-FR" sz="1600" kern="0" dirty="0">
                <a:solidFill>
                  <a:srgbClr val="333333"/>
                </a:solidFill>
                <a:latin typeface="Calibri" pitchFamily="34" charset="0"/>
              </a:rPr>
              <a:t>une stratégie globale cohérente (référencement </a:t>
            </a:r>
            <a:r>
              <a:rPr lang="fr-FR" sz="1600" kern="0" dirty="0" smtClean="0">
                <a:solidFill>
                  <a:srgbClr val="333333"/>
                </a:solidFill>
                <a:latin typeface="Calibri" pitchFamily="34" charset="0"/>
              </a:rPr>
              <a:t>naturel et payant).</a:t>
            </a:r>
            <a:endParaRPr lang="fr-FR" sz="1600" kern="0" dirty="0">
              <a:solidFill>
                <a:srgbClr val="333333"/>
              </a:solidFill>
              <a:latin typeface="Calibri" pitchFamily="34" charset="0"/>
            </a:endParaRPr>
          </a:p>
          <a:p>
            <a:pPr marL="800100" lvl="1" indent="-342900" eaLnBrk="0" hangingPunct="0">
              <a:spcBef>
                <a:spcPts val="600"/>
              </a:spcBef>
              <a:spcAft>
                <a:spcPts val="600"/>
              </a:spcAft>
              <a:buFont typeface="Arial" pitchFamily="34" charset="0"/>
              <a:buChar char="•"/>
              <a:defRPr/>
            </a:pPr>
            <a:r>
              <a:rPr lang="fr-FR" sz="1600" kern="0" dirty="0" smtClean="0">
                <a:solidFill>
                  <a:srgbClr val="333333"/>
                </a:solidFill>
                <a:latin typeface="Calibri" pitchFamily="34" charset="0"/>
              </a:rPr>
              <a:t>Réfléchir au site dans son intégralité  </a:t>
            </a:r>
            <a:r>
              <a:rPr lang="fr-FR" sz="1600" kern="0" dirty="0">
                <a:solidFill>
                  <a:srgbClr val="333333"/>
                </a:solidFill>
                <a:latin typeface="Calibri" pitchFamily="34" charset="0"/>
              </a:rPr>
              <a:t>(pas </a:t>
            </a:r>
            <a:r>
              <a:rPr lang="fr-FR" sz="1600" kern="0" dirty="0" smtClean="0">
                <a:solidFill>
                  <a:srgbClr val="333333"/>
                </a:solidFill>
                <a:latin typeface="Calibri" pitchFamily="34" charset="0"/>
              </a:rPr>
              <a:t>uniquement </a:t>
            </a:r>
            <a:r>
              <a:rPr lang="fr-FR" sz="1600" kern="0" dirty="0">
                <a:solidFill>
                  <a:srgbClr val="333333"/>
                </a:solidFill>
                <a:latin typeface="Calibri" pitchFamily="34" charset="0"/>
              </a:rPr>
              <a:t>la home page).</a:t>
            </a:r>
          </a:p>
          <a:p>
            <a:pPr marL="723900" lvl="1" indent="-266700" eaLnBrk="0" hangingPunct="0">
              <a:spcBef>
                <a:spcPts val="600"/>
              </a:spcBef>
              <a:spcAft>
                <a:spcPts val="600"/>
              </a:spcAft>
              <a:defRPr/>
            </a:pPr>
            <a:endParaRPr lang="fr-FR" sz="1600" kern="0" dirty="0">
              <a:solidFill>
                <a:srgbClr val="333333"/>
              </a:solidFill>
              <a:latin typeface="Calibri" pitchFamily="34" charset="0"/>
            </a:endParaRPr>
          </a:p>
          <a:p>
            <a:pPr eaLnBrk="0" hangingPunct="0">
              <a:spcBef>
                <a:spcPts val="600"/>
              </a:spcBef>
              <a:spcAft>
                <a:spcPts val="600"/>
              </a:spcAft>
              <a:defRPr/>
            </a:pPr>
            <a:endParaRPr lang="fr-FR" sz="2000" b="1" kern="0" dirty="0">
              <a:solidFill>
                <a:srgbClr val="CCCC00"/>
              </a:solidFill>
              <a:latin typeface="Calibri" pitchFamily="34" charset="0"/>
            </a:endParaRPr>
          </a:p>
        </p:txBody>
      </p:sp>
    </p:spTree>
  </p:cSld>
  <p:clrMapOvr>
    <a:masterClrMapping/>
  </p:clrMapOvr>
  <p:transition>
    <p:cover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1"/>
          <p:cNvSpPr>
            <a:spLocks noGrp="1"/>
          </p:cNvSpPr>
          <p:nvPr>
            <p:ph idx="1"/>
            <p:custDataLst>
              <p:tags r:id="rId1"/>
            </p:custDataLst>
          </p:nvPr>
        </p:nvSpPr>
        <p:spPr bwMode="auto">
          <a:noFill/>
          <a:ln>
            <a:miter lim="800000"/>
            <a:headEnd/>
            <a:tailEnd/>
          </a:ln>
        </p:spPr>
        <p:txBody>
          <a:bodyPr vert="horz" wrap="square" lIns="91440" tIns="45720" rIns="91440" bIns="45720" numCol="1" anchor="ctr" anchorCtr="0" compatLnSpc="1">
            <a:prstTxWarp prst="textNoShape">
              <a:avLst/>
            </a:prstTxWarp>
          </a:bodyPr>
          <a:lstStyle/>
          <a:p>
            <a:pPr>
              <a:buFont typeface="Courier New" pitchFamily="49" charset="0"/>
              <a:buChar char="o"/>
            </a:pPr>
            <a:r>
              <a:rPr lang="fr-FR" dirty="0" smtClean="0">
                <a:solidFill>
                  <a:schemeClr val="tx1"/>
                </a:solidFill>
              </a:rPr>
              <a:t>Le travail effectué sur le site doit se faire en 5 étapes :</a:t>
            </a:r>
          </a:p>
          <a:p>
            <a:pPr marL="793750" lvl="1" indent="-342900">
              <a:spcBef>
                <a:spcPts val="1200"/>
              </a:spcBef>
              <a:spcAft>
                <a:spcPct val="0"/>
              </a:spcAft>
              <a:buFontTx/>
              <a:buAutoNum type="arabicPeriod"/>
            </a:pPr>
            <a:r>
              <a:rPr lang="fr-FR" sz="1800" b="1" dirty="0" smtClean="0">
                <a:solidFill>
                  <a:srgbClr val="CCCC00"/>
                </a:solidFill>
              </a:rPr>
              <a:t>Définition d'une stratégie globale de référencement :</a:t>
            </a:r>
          </a:p>
          <a:p>
            <a:pPr lvl="2">
              <a:spcBef>
                <a:spcPct val="0"/>
              </a:spcBef>
              <a:spcAft>
                <a:spcPct val="0"/>
              </a:spcAft>
              <a:buFont typeface="Wingdings" pitchFamily="2" charset="2"/>
              <a:buChar char="§"/>
            </a:pPr>
            <a:r>
              <a:rPr lang="fr-FR" sz="1600" dirty="0" smtClean="0"/>
              <a:t>Étude sémantique: trouver les mots-clés les plus appropriés</a:t>
            </a:r>
          </a:p>
          <a:p>
            <a:pPr lvl="2">
              <a:spcBef>
                <a:spcPct val="0"/>
              </a:spcBef>
              <a:spcAft>
                <a:spcPct val="0"/>
              </a:spcAft>
              <a:buFont typeface="Wingdings" pitchFamily="2" charset="2"/>
              <a:buChar char="§"/>
            </a:pPr>
            <a:r>
              <a:rPr lang="fr-FR" sz="1600" dirty="0" smtClean="0"/>
              <a:t>Rédaction d’un cahier des charges techniques</a:t>
            </a:r>
          </a:p>
          <a:p>
            <a:pPr lvl="2">
              <a:spcBef>
                <a:spcPct val="0"/>
              </a:spcBef>
              <a:spcAft>
                <a:spcPct val="0"/>
              </a:spcAft>
              <a:buFont typeface="Wingdings" pitchFamily="2" charset="2"/>
              <a:buChar char="§"/>
            </a:pPr>
            <a:r>
              <a:rPr lang="fr-FR" sz="1600" dirty="0" smtClean="0"/>
              <a:t>Prise en compte des AdWords (landing pages, mots clés,...)</a:t>
            </a:r>
            <a:endParaRPr lang="fr-FR" sz="700" dirty="0" smtClean="0"/>
          </a:p>
          <a:p>
            <a:pPr marL="793750" lvl="1" indent="-342900">
              <a:spcBef>
                <a:spcPts val="1200"/>
              </a:spcBef>
              <a:spcAft>
                <a:spcPct val="0"/>
              </a:spcAft>
              <a:buFontTx/>
              <a:buAutoNum type="arabicPeriod" startAt="2"/>
            </a:pPr>
            <a:r>
              <a:rPr lang="fr-FR" sz="1800" b="1" dirty="0" smtClean="0">
                <a:solidFill>
                  <a:srgbClr val="CCCC00"/>
                </a:solidFill>
              </a:rPr>
              <a:t>Optimisations ergonomiques :</a:t>
            </a:r>
          </a:p>
          <a:p>
            <a:pPr lvl="2">
              <a:spcBef>
                <a:spcPct val="0"/>
              </a:spcBef>
              <a:spcAft>
                <a:spcPct val="0"/>
              </a:spcAft>
              <a:buFont typeface="Wingdings" pitchFamily="2" charset="2"/>
              <a:buChar char="§"/>
            </a:pPr>
            <a:r>
              <a:rPr lang="fr-FR" sz="1600" dirty="0" smtClean="0"/>
              <a:t>Structure des pages : organisation et répartition des contenus</a:t>
            </a:r>
          </a:p>
          <a:p>
            <a:pPr lvl="2">
              <a:spcBef>
                <a:spcPct val="0"/>
              </a:spcBef>
              <a:spcAft>
                <a:spcPct val="0"/>
              </a:spcAft>
              <a:buFont typeface="Wingdings" pitchFamily="2" charset="2"/>
              <a:buChar char="§"/>
            </a:pPr>
            <a:r>
              <a:rPr lang="fr-FR" sz="1600" dirty="0" smtClean="0"/>
              <a:t>Recommandation éditoriale : modification des contenus, images …</a:t>
            </a:r>
            <a:endParaRPr lang="fr-FR" sz="700" dirty="0" smtClean="0"/>
          </a:p>
          <a:p>
            <a:pPr marL="793750" lvl="1" indent="-342900">
              <a:spcBef>
                <a:spcPts val="1200"/>
              </a:spcBef>
              <a:spcAft>
                <a:spcPct val="0"/>
              </a:spcAft>
              <a:buFontTx/>
              <a:buAutoNum type="arabicPeriod" startAt="3"/>
            </a:pPr>
            <a:r>
              <a:rPr lang="fr-FR" sz="1800" b="1" dirty="0" smtClean="0">
                <a:solidFill>
                  <a:srgbClr val="CCCC00"/>
                </a:solidFill>
              </a:rPr>
              <a:t>Optimisations techniques :</a:t>
            </a:r>
            <a:endParaRPr lang="fr-FR" sz="1800" b="1" i="1" dirty="0" smtClean="0">
              <a:solidFill>
                <a:srgbClr val="CCCC00"/>
              </a:solidFill>
            </a:endParaRPr>
          </a:p>
          <a:p>
            <a:pPr lvl="2">
              <a:spcBef>
                <a:spcPct val="0"/>
              </a:spcBef>
              <a:spcAft>
                <a:spcPct val="0"/>
              </a:spcAft>
              <a:buFont typeface="Wingdings" pitchFamily="2" charset="2"/>
              <a:buChar char="§"/>
            </a:pPr>
            <a:r>
              <a:rPr lang="fr-FR" sz="1600" dirty="0" smtClean="0"/>
              <a:t>Codage du site : structure, balises utilisées, </a:t>
            </a:r>
            <a:r>
              <a:rPr lang="fr-FR" sz="1600" dirty="0" err="1" smtClean="0"/>
              <a:t>meta</a:t>
            </a:r>
            <a:r>
              <a:rPr lang="fr-FR" sz="1600" dirty="0" smtClean="0"/>
              <a:t>,…</a:t>
            </a:r>
          </a:p>
          <a:p>
            <a:pPr lvl="2">
              <a:spcBef>
                <a:spcPct val="0"/>
              </a:spcBef>
              <a:spcAft>
                <a:spcPct val="0"/>
              </a:spcAft>
              <a:buFont typeface="Wingdings" pitchFamily="2" charset="2"/>
              <a:buChar char="§"/>
            </a:pPr>
            <a:r>
              <a:rPr lang="fr-FR" sz="1600" dirty="0" smtClean="0"/>
              <a:t>Maillage du site : création de liens entre les pages</a:t>
            </a:r>
            <a:endParaRPr lang="fr-FR" sz="700" dirty="0" smtClean="0"/>
          </a:p>
          <a:p>
            <a:pPr marL="793750" lvl="1" indent="-342900">
              <a:spcBef>
                <a:spcPts val="1200"/>
              </a:spcBef>
              <a:spcAft>
                <a:spcPct val="0"/>
              </a:spcAft>
              <a:buFontTx/>
              <a:buAutoNum type="arabicPeriod" startAt="3"/>
            </a:pPr>
            <a:r>
              <a:rPr lang="fr-FR" sz="1800" b="1" dirty="0" err="1" smtClean="0">
                <a:solidFill>
                  <a:srgbClr val="CCCC00"/>
                </a:solidFill>
              </a:rPr>
              <a:t>Softbranding</a:t>
            </a:r>
            <a:r>
              <a:rPr lang="fr-FR" sz="1800" b="1" dirty="0" smtClean="0">
                <a:solidFill>
                  <a:srgbClr val="CCCC00"/>
                </a:solidFill>
              </a:rPr>
              <a:t> :</a:t>
            </a:r>
            <a:endParaRPr lang="fr-FR" sz="1800" b="1" i="1" dirty="0" smtClean="0">
              <a:solidFill>
                <a:srgbClr val="CCCC00"/>
              </a:solidFill>
            </a:endParaRPr>
          </a:p>
          <a:p>
            <a:pPr lvl="2">
              <a:spcBef>
                <a:spcPct val="0"/>
              </a:spcBef>
              <a:spcAft>
                <a:spcPct val="0"/>
              </a:spcAft>
              <a:buFont typeface="Wingdings" pitchFamily="2" charset="2"/>
              <a:buChar char="§"/>
            </a:pPr>
            <a:r>
              <a:rPr lang="fr-FR" sz="1600" dirty="0" smtClean="0"/>
              <a:t>Création de lien sur internet : pour augmenter la popularité du site</a:t>
            </a:r>
          </a:p>
          <a:p>
            <a:pPr marL="793750" lvl="1" indent="-342900">
              <a:spcBef>
                <a:spcPts val="1200"/>
              </a:spcBef>
              <a:spcAft>
                <a:spcPct val="0"/>
              </a:spcAft>
              <a:buFont typeface="+mj-lt"/>
              <a:buAutoNum type="arabicPeriod" startAt="5"/>
            </a:pPr>
            <a:r>
              <a:rPr lang="fr-FR" sz="1800" b="1" dirty="0" smtClean="0">
                <a:solidFill>
                  <a:srgbClr val="CCCC00"/>
                </a:solidFill>
              </a:rPr>
              <a:t>Suivi, </a:t>
            </a:r>
            <a:r>
              <a:rPr lang="fr-FR" sz="1800" b="1" dirty="0" err="1" smtClean="0">
                <a:solidFill>
                  <a:srgbClr val="CCCC00"/>
                </a:solidFill>
              </a:rPr>
              <a:t>reporting</a:t>
            </a:r>
            <a:r>
              <a:rPr lang="fr-FR" sz="1800" b="1" dirty="0" smtClean="0">
                <a:solidFill>
                  <a:srgbClr val="CCCC00"/>
                </a:solidFill>
              </a:rPr>
              <a:t> et ajustement</a:t>
            </a:r>
          </a:p>
          <a:p>
            <a:pPr marL="793750" lvl="1" indent="-342900">
              <a:spcBef>
                <a:spcPts val="1200"/>
              </a:spcBef>
              <a:spcAft>
                <a:spcPct val="0"/>
              </a:spcAft>
              <a:buNone/>
            </a:pPr>
            <a:r>
              <a:rPr lang="fr-FR" sz="1800" b="1" i="1" dirty="0" smtClean="0">
                <a:solidFill>
                  <a:srgbClr val="CCCC00"/>
                </a:solidFill>
              </a:rPr>
              <a:t>Optionnel: création des pages d’atterrissage</a:t>
            </a:r>
            <a:endParaRPr lang="fr-FR" sz="1800" b="1" dirty="0" smtClean="0"/>
          </a:p>
        </p:txBody>
      </p:sp>
      <p:sp>
        <p:nvSpPr>
          <p:cNvPr id="17411" name="Titre 2"/>
          <p:cNvSpPr>
            <a:spLocks noGrp="1"/>
          </p:cNvSpPr>
          <p:nvPr>
            <p:ph type="title"/>
            <p:custDataLst>
              <p:tags r:id="rId2"/>
            </p:custDataLst>
          </p:nvPr>
        </p:nvSpPr>
        <p:spPr>
          <a:noFill/>
        </p:spPr>
        <p:txBody>
          <a:bodyPr/>
          <a:lstStyle/>
          <a:p>
            <a:r>
              <a:rPr lang="fr-FR" smtClean="0"/>
              <a:t>Les actions</a:t>
            </a:r>
          </a:p>
        </p:txBody>
      </p:sp>
      <p:sp>
        <p:nvSpPr>
          <p:cNvPr id="7" name="Larme 6"/>
          <p:cNvSpPr/>
          <p:nvPr>
            <p:custDataLst>
              <p:tags r:id="rId3"/>
            </p:custDataLst>
          </p:nvPr>
        </p:nvSpPr>
        <p:spPr>
          <a:xfrm rot="5400000">
            <a:off x="7812186" y="5085010"/>
            <a:ext cx="1081087" cy="1079500"/>
          </a:xfrm>
          <a:prstGeom prst="teardrop">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600" spc="-150" dirty="0" smtClean="0">
                <a:latin typeface="Calibri" pitchFamily="34" charset="0"/>
              </a:rPr>
              <a:t>À partir de 15k€ / an</a:t>
            </a:r>
            <a:endParaRPr lang="fr-FR" sz="2000" spc="-150" dirty="0">
              <a:latin typeface="Calibri" pitchFamily="34" charset="0"/>
            </a:endParaRPr>
          </a:p>
        </p:txBody>
      </p:sp>
    </p:spTree>
  </p:cSld>
  <p:clrMapOvr>
    <a:masterClrMapping/>
  </p:clrMapOvr>
  <p:transition>
    <p:cover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err="1" smtClean="0"/>
              <a:t>Community</a:t>
            </a:r>
            <a:r>
              <a:rPr lang="fr-FR" dirty="0" smtClean="0"/>
              <a:t> management</a:t>
            </a:r>
            <a:endParaRPr lang="fr-FR" dirty="0"/>
          </a:p>
        </p:txBody>
      </p:sp>
      <p:sp>
        <p:nvSpPr>
          <p:cNvPr id="3" name="Espace réservé du texte 2"/>
          <p:cNvSpPr>
            <a:spLocks noGrp="1"/>
          </p:cNvSpPr>
          <p:nvPr>
            <p:ph type="body" idx="1"/>
            <p:custDataLst>
              <p:tags r:id="rId2"/>
            </p:custDataLst>
          </p:nvPr>
        </p:nvSpPr>
        <p:spPr/>
        <p:txBody>
          <a:bodyPr/>
          <a:lstStyle/>
          <a:p>
            <a:r>
              <a:rPr lang="fr-FR" sz="2400" dirty="0" smtClean="0">
                <a:solidFill>
                  <a:srgbClr val="CCCC00"/>
                </a:solidFill>
              </a:rPr>
              <a:t>Image et fidélisation</a:t>
            </a:r>
          </a:p>
        </p:txBody>
      </p:sp>
    </p:spTree>
  </p:cSld>
  <p:clrMapOvr>
    <a:masterClrMapping/>
  </p:clrMapOvr>
  <p:transition>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noFill/>
          <a:ln w="9525" algn="ctr">
            <a:noFill/>
            <a:miter lim="800000"/>
            <a:headEnd/>
            <a:tailEnd/>
          </a:ln>
        </p:spPr>
        <p:txBody>
          <a:bodyPr vert="horz" wrap="square" lIns="91440" tIns="45720" rIns="180000" bIns="45720" numCol="1" anchor="ctr" anchorCtr="0" compatLnSpc="1">
            <a:prstTxWarp prst="textNoShape">
              <a:avLst/>
            </a:prstTxWarp>
          </a:bodyPr>
          <a:lstStyle/>
          <a:p>
            <a:r>
              <a:rPr lang="fr-FR" dirty="0" smtClean="0"/>
              <a:t>L’importance des réseaux sociaux</a:t>
            </a:r>
            <a:endParaRPr lang="fr-FR" dirty="0"/>
          </a:p>
        </p:txBody>
      </p:sp>
      <p:sp>
        <p:nvSpPr>
          <p:cNvPr id="19" name="Espace réservé du contenu 33"/>
          <p:cNvSpPr txBox="1">
            <a:spLocks/>
          </p:cNvSpPr>
          <p:nvPr>
            <p:custDataLst>
              <p:tags r:id="rId2"/>
            </p:custDataLst>
          </p:nvPr>
        </p:nvSpPr>
        <p:spPr>
          <a:xfrm>
            <a:off x="457200" y="5166100"/>
            <a:ext cx="8229600" cy="927196"/>
          </a:xfrm>
          <a:prstGeom prst="rect">
            <a:avLst/>
          </a:prstGeom>
        </p:spPr>
        <p:txBody>
          <a:bodyPr/>
          <a:lstStyle/>
          <a:p>
            <a:pPr marL="273050" marR="0" lvl="0" indent="-273050" algn="l" defTabSz="914400" rtl="0" eaLnBrk="0" fontAlgn="base" latinLnBrk="0" hangingPunct="0">
              <a:lnSpc>
                <a:spcPct val="100000"/>
              </a:lnSpc>
              <a:spcBef>
                <a:spcPts val="600"/>
              </a:spcBef>
              <a:spcAft>
                <a:spcPts val="600"/>
              </a:spcAft>
              <a:buClrTx/>
              <a:buSzTx/>
              <a:buFont typeface="Courier New" pitchFamily="49" charset="0"/>
              <a:buChar char="o"/>
              <a:tabLst/>
              <a:defRPr/>
            </a:pPr>
            <a:r>
              <a:rPr kumimoji="0" lang="fr-FR" sz="1800" b="0" i="0" u="none" strike="noStrike" kern="0" cap="none" spc="0" normalizeH="0" baseline="0" noProof="0" dirty="0" smtClean="0">
                <a:ln>
                  <a:noFill/>
                </a:ln>
                <a:solidFill>
                  <a:srgbClr val="333333"/>
                </a:solidFill>
                <a:effectLst/>
                <a:uLnTx/>
                <a:uFillTx/>
                <a:latin typeface="Calibri" pitchFamily="34" charset="0"/>
                <a:ea typeface="+mn-ea"/>
                <a:cs typeface="+mn-cs"/>
              </a:rPr>
              <a:t>Pour à la fois informer et maitriser son</a:t>
            </a:r>
            <a:r>
              <a:rPr kumimoji="0" lang="fr-FR" sz="1800" b="0" i="0" u="none" strike="noStrike" kern="0" cap="none" spc="0" normalizeH="0" noProof="0" dirty="0" smtClean="0">
                <a:ln>
                  <a:noFill/>
                </a:ln>
                <a:solidFill>
                  <a:srgbClr val="333333"/>
                </a:solidFill>
                <a:effectLst/>
                <a:uLnTx/>
                <a:uFillTx/>
                <a:latin typeface="Calibri" pitchFamily="34" charset="0"/>
                <a:ea typeface="+mn-ea"/>
                <a:cs typeface="+mn-cs"/>
              </a:rPr>
              <a:t> image, le </a:t>
            </a:r>
            <a:r>
              <a:rPr kumimoji="0" lang="fr-FR" sz="1800" b="1" i="0" u="none" strike="noStrike" kern="0" cap="none" spc="0" normalizeH="0" noProof="0" dirty="0" err="1" smtClean="0">
                <a:ln>
                  <a:noFill/>
                </a:ln>
                <a:solidFill>
                  <a:srgbClr val="333333"/>
                </a:solidFill>
                <a:effectLst/>
                <a:uLnTx/>
                <a:uFillTx/>
                <a:latin typeface="Calibri" pitchFamily="34" charset="0"/>
                <a:ea typeface="+mn-ea"/>
                <a:cs typeface="+mn-cs"/>
              </a:rPr>
              <a:t>Community</a:t>
            </a:r>
            <a:r>
              <a:rPr kumimoji="0" lang="fr-FR" sz="1800" b="1" i="0" u="none" strike="noStrike" kern="0" cap="none" spc="0" normalizeH="0" noProof="0" dirty="0" smtClean="0">
                <a:ln>
                  <a:noFill/>
                </a:ln>
                <a:solidFill>
                  <a:srgbClr val="333333"/>
                </a:solidFill>
                <a:effectLst/>
                <a:uLnTx/>
                <a:uFillTx/>
                <a:latin typeface="Calibri" pitchFamily="34" charset="0"/>
                <a:ea typeface="+mn-ea"/>
                <a:cs typeface="+mn-cs"/>
              </a:rPr>
              <a:t> Management </a:t>
            </a:r>
            <a:r>
              <a:rPr kumimoji="0" lang="fr-FR" sz="1800" b="0" i="0" u="none" strike="noStrike" kern="0" cap="none" spc="0" normalizeH="0" noProof="0" dirty="0" smtClean="0">
                <a:ln>
                  <a:noFill/>
                </a:ln>
                <a:solidFill>
                  <a:srgbClr val="333333"/>
                </a:solidFill>
                <a:effectLst/>
                <a:uLnTx/>
                <a:uFillTx/>
                <a:latin typeface="Calibri" pitchFamily="34" charset="0"/>
                <a:ea typeface="+mn-ea"/>
                <a:cs typeface="+mn-cs"/>
              </a:rPr>
              <a:t>est devenu  un levier à part entière dans une stratégie de communication volontairement efficace.</a:t>
            </a:r>
            <a:endParaRPr kumimoji="0" lang="fr-FR" sz="1800" b="0" i="0" u="none" strike="noStrike" kern="0" cap="none" spc="0" normalizeH="0" baseline="0" noProof="0" dirty="0" smtClean="0">
              <a:ln>
                <a:noFill/>
              </a:ln>
              <a:solidFill>
                <a:srgbClr val="333333"/>
              </a:solidFill>
              <a:effectLst/>
              <a:uLnTx/>
              <a:uFillTx/>
              <a:latin typeface="Calibri" pitchFamily="34" charset="0"/>
              <a:ea typeface="+mn-ea"/>
              <a:cs typeface="+mn-cs"/>
            </a:endParaRPr>
          </a:p>
        </p:txBody>
      </p:sp>
      <p:sp>
        <p:nvSpPr>
          <p:cNvPr id="20" name="Flèche droite 19"/>
          <p:cNvSpPr/>
          <p:nvPr>
            <p:custDataLst>
              <p:tags r:id="rId3"/>
            </p:custDataLst>
          </p:nvPr>
        </p:nvSpPr>
        <p:spPr>
          <a:xfrm>
            <a:off x="323528" y="5218858"/>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1"/>
          <p:cNvSpPr txBox="1">
            <a:spLocks/>
          </p:cNvSpPr>
          <p:nvPr>
            <p:custDataLst>
              <p:tags r:id="rId4"/>
            </p:custDataLst>
          </p:nvPr>
        </p:nvSpPr>
        <p:spPr>
          <a:xfrm>
            <a:off x="2123728" y="1232756"/>
            <a:ext cx="6192688" cy="936104"/>
          </a:xfrm>
          <a:prstGeom prst="rect">
            <a:avLst/>
          </a:prstGeom>
        </p:spPr>
        <p:txBody>
          <a:bodyPr/>
          <a:lstStyle/>
          <a:p>
            <a:pPr lvl="0" eaLnBrk="0" hangingPunct="0">
              <a:spcBef>
                <a:spcPts val="600"/>
              </a:spcBef>
              <a:spcAft>
                <a:spcPts val="600"/>
              </a:spcAft>
            </a:pPr>
            <a:r>
              <a:rPr lang="fr-FR" sz="2800" b="1" dirty="0" smtClean="0">
                <a:solidFill>
                  <a:srgbClr val="CCCC00"/>
                </a:solidFill>
                <a:latin typeface="Calibri" pitchFamily="34" charset="0"/>
              </a:rPr>
              <a:t>heures </a:t>
            </a:r>
            <a:r>
              <a:rPr lang="fr-FR" sz="2800" dirty="0" smtClean="0">
                <a:solidFill>
                  <a:srgbClr val="333333"/>
                </a:solidFill>
                <a:latin typeface="Calibri" pitchFamily="34" charset="0"/>
              </a:rPr>
              <a:t>est le temps passé par mois sur les réseaux sociaux par les internautes européens.</a:t>
            </a:r>
            <a:endParaRPr kumimoji="0" lang="fr-FR" sz="2800" b="0" i="0" u="none" strike="noStrike" kern="0" cap="none" spc="0" normalizeH="0" baseline="0" noProof="0" dirty="0">
              <a:ln>
                <a:noFill/>
              </a:ln>
              <a:solidFill>
                <a:srgbClr val="333333"/>
              </a:solidFill>
              <a:effectLst/>
              <a:uLnTx/>
              <a:uFillTx/>
              <a:latin typeface="Calibri" pitchFamily="34" charset="0"/>
              <a:ea typeface="ＭＳ Ｐゴシック" charset="0"/>
            </a:endParaRPr>
          </a:p>
        </p:txBody>
      </p:sp>
      <p:sp>
        <p:nvSpPr>
          <p:cNvPr id="12" name="Rectangle 11"/>
          <p:cNvSpPr/>
          <p:nvPr>
            <p:custDataLst>
              <p:tags r:id="rId5"/>
            </p:custDataLst>
          </p:nvPr>
        </p:nvSpPr>
        <p:spPr>
          <a:xfrm>
            <a:off x="899592" y="1196752"/>
            <a:ext cx="1080120" cy="1008112"/>
          </a:xfrm>
          <a:prstGeom prst="wedgeRectCallout">
            <a:avLst>
              <a:gd name="adj1" fmla="val 73499"/>
              <a:gd name="adj2" fmla="val -16974"/>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5600" dirty="0" smtClean="0">
                <a:solidFill>
                  <a:srgbClr val="333333"/>
                </a:solidFill>
                <a:latin typeface="Calibri" pitchFamily="34" charset="0"/>
              </a:rPr>
              <a:t>7,2</a:t>
            </a:r>
            <a:endParaRPr lang="fr-FR" sz="5600" dirty="0">
              <a:solidFill>
                <a:srgbClr val="333333"/>
              </a:solidFill>
              <a:latin typeface="Calibri" pitchFamily="34" charset="0"/>
            </a:endParaRPr>
          </a:p>
        </p:txBody>
      </p:sp>
      <p:sp>
        <p:nvSpPr>
          <p:cNvPr id="13" name="ZoneTexte 12"/>
          <p:cNvSpPr txBox="1"/>
          <p:nvPr>
            <p:custDataLst>
              <p:tags r:id="rId6"/>
            </p:custDataLst>
          </p:nvPr>
        </p:nvSpPr>
        <p:spPr>
          <a:xfrm>
            <a:off x="2123728" y="2492896"/>
            <a:ext cx="2853666" cy="261610"/>
          </a:xfrm>
          <a:prstGeom prst="rect">
            <a:avLst/>
          </a:prstGeom>
          <a:noFill/>
        </p:spPr>
        <p:txBody>
          <a:bodyPr wrap="none" rtlCol="0">
            <a:spAutoFit/>
          </a:bodyPr>
          <a:lstStyle/>
          <a:p>
            <a:r>
              <a:rPr lang="fr-FR" sz="1100" i="1" dirty="0" smtClean="0">
                <a:solidFill>
                  <a:schemeClr val="tx1">
                    <a:lumMod val="75000"/>
                    <a:lumOff val="25000"/>
                  </a:schemeClr>
                </a:solidFill>
                <a:latin typeface="Calibri" pitchFamily="34" charset="0"/>
              </a:rPr>
              <a:t>Source : </a:t>
            </a:r>
            <a:r>
              <a:rPr lang="fr-FR" sz="1100" i="1" dirty="0" err="1" smtClean="0">
                <a:solidFill>
                  <a:schemeClr val="tx1">
                    <a:lumMod val="75000"/>
                    <a:lumOff val="25000"/>
                  </a:schemeClr>
                </a:solidFill>
                <a:latin typeface="Calibri" pitchFamily="34" charset="0"/>
              </a:rPr>
              <a:t>ComScore</a:t>
            </a:r>
            <a:r>
              <a:rPr lang="fr-FR" sz="1100" i="1" dirty="0" smtClean="0">
                <a:solidFill>
                  <a:schemeClr val="tx1">
                    <a:lumMod val="75000"/>
                    <a:lumOff val="25000"/>
                  </a:schemeClr>
                </a:solidFill>
                <a:latin typeface="Calibri" pitchFamily="34" charset="0"/>
              </a:rPr>
              <a:t> Media </a:t>
            </a:r>
            <a:r>
              <a:rPr lang="fr-FR" sz="1100" i="1" dirty="0" err="1" smtClean="0">
                <a:solidFill>
                  <a:schemeClr val="tx1">
                    <a:lumMod val="75000"/>
                    <a:lumOff val="25000"/>
                  </a:schemeClr>
                </a:solidFill>
                <a:latin typeface="Calibri" pitchFamily="34" charset="0"/>
              </a:rPr>
              <a:t>Metrix</a:t>
            </a:r>
            <a:r>
              <a:rPr lang="fr-FR" sz="1100" i="1" dirty="0" smtClean="0">
                <a:solidFill>
                  <a:schemeClr val="tx1">
                    <a:lumMod val="75000"/>
                    <a:lumOff val="25000"/>
                  </a:schemeClr>
                </a:solidFill>
                <a:latin typeface="Calibri" pitchFamily="34" charset="0"/>
              </a:rPr>
              <a:t> Octobre 2011</a:t>
            </a:r>
            <a:endParaRPr lang="fr-FR" sz="1100" i="1" dirty="0">
              <a:solidFill>
                <a:schemeClr val="tx1">
                  <a:lumMod val="75000"/>
                  <a:lumOff val="25000"/>
                </a:schemeClr>
              </a:solidFill>
              <a:latin typeface="Calibri" pitchFamily="34" charset="0"/>
            </a:endParaRPr>
          </a:p>
        </p:txBody>
      </p:sp>
      <p:sp>
        <p:nvSpPr>
          <p:cNvPr id="9" name="Espace réservé du contenu 1"/>
          <p:cNvSpPr txBox="1">
            <a:spLocks/>
          </p:cNvSpPr>
          <p:nvPr>
            <p:custDataLst>
              <p:tags r:id="rId7"/>
            </p:custDataLst>
          </p:nvPr>
        </p:nvSpPr>
        <p:spPr>
          <a:xfrm>
            <a:off x="2123728" y="3203394"/>
            <a:ext cx="6264696" cy="936104"/>
          </a:xfrm>
          <a:prstGeom prst="rect">
            <a:avLst/>
          </a:prstGeom>
        </p:spPr>
        <p:txBody>
          <a:bodyPr/>
          <a:lstStyle/>
          <a:p>
            <a:pPr marL="0" marR="0" lvl="0" indent="0" defTabSz="914400" rtl="0" eaLnBrk="0" fontAlgn="base" latinLnBrk="0" hangingPunct="0">
              <a:lnSpc>
                <a:spcPct val="100000"/>
              </a:lnSpc>
              <a:spcBef>
                <a:spcPts val="600"/>
              </a:spcBef>
              <a:spcAft>
                <a:spcPts val="600"/>
              </a:spcAft>
              <a:buClrTx/>
              <a:buSzTx/>
              <a:buFontTx/>
              <a:buNone/>
              <a:tabLst/>
              <a:defRPr/>
            </a:pPr>
            <a:r>
              <a:rPr kumimoji="0" lang="fr-FR" sz="2800" b="1" i="0" u="none" strike="noStrike" kern="0" cap="none" spc="0" normalizeH="0" baseline="0" noProof="0" dirty="0" smtClean="0">
                <a:ln>
                  <a:noFill/>
                </a:ln>
                <a:solidFill>
                  <a:srgbClr val="CCCC00"/>
                </a:solidFill>
                <a:effectLst/>
                <a:uLnTx/>
                <a:uFillTx/>
                <a:latin typeface="Calibri" pitchFamily="34" charset="0"/>
                <a:ea typeface="ＭＳ Ｐゴシック" charset="0"/>
                <a:cs typeface="+mn-cs"/>
              </a:rPr>
              <a:t>%</a:t>
            </a:r>
            <a:r>
              <a:rPr kumimoji="0" lang="fr-FR" sz="2800" b="0" i="0" u="none" strike="noStrike" kern="0" cap="none" spc="0" normalizeH="0" baseline="0" noProof="0" dirty="0" smtClean="0">
                <a:ln>
                  <a:noFill/>
                </a:ln>
                <a:solidFill>
                  <a:srgbClr val="333333"/>
                </a:solidFill>
                <a:effectLst/>
                <a:uLnTx/>
                <a:uFillTx/>
                <a:latin typeface="Calibri" pitchFamily="34" charset="0"/>
                <a:ea typeface="ＭＳ Ｐゴシック" charset="0"/>
                <a:cs typeface="+mn-cs"/>
              </a:rPr>
              <a:t> des internautes s’expriment plus sur un réseau social que dans la vraie vie.</a:t>
            </a:r>
            <a:endParaRPr kumimoji="0" lang="fr-FR" sz="2800" b="0" i="0" u="none" strike="noStrike" kern="0" cap="none" spc="0" normalizeH="0" baseline="0" noProof="0" dirty="0">
              <a:ln>
                <a:noFill/>
              </a:ln>
              <a:solidFill>
                <a:srgbClr val="333333"/>
              </a:solidFill>
              <a:effectLst/>
              <a:uLnTx/>
              <a:uFillTx/>
              <a:latin typeface="Calibri" pitchFamily="34" charset="0"/>
              <a:ea typeface="ＭＳ Ｐゴシック" charset="0"/>
              <a:cs typeface="+mn-cs"/>
            </a:endParaRPr>
          </a:p>
        </p:txBody>
      </p:sp>
      <p:sp>
        <p:nvSpPr>
          <p:cNvPr id="10" name="Rectangle 9"/>
          <p:cNvSpPr/>
          <p:nvPr>
            <p:custDataLst>
              <p:tags r:id="rId8"/>
            </p:custDataLst>
          </p:nvPr>
        </p:nvSpPr>
        <p:spPr>
          <a:xfrm>
            <a:off x="899592" y="3167390"/>
            <a:ext cx="1080120" cy="1008112"/>
          </a:xfrm>
          <a:prstGeom prst="wedgeRectCallout">
            <a:avLst>
              <a:gd name="adj1" fmla="val 73499"/>
              <a:gd name="adj2" fmla="val -16974"/>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00" dirty="0" smtClean="0">
                <a:solidFill>
                  <a:srgbClr val="CCCC00"/>
                </a:solidFill>
                <a:latin typeface="Calibri" pitchFamily="34" charset="0"/>
              </a:rPr>
              <a:t>57</a:t>
            </a:r>
            <a:endParaRPr lang="fr-FR" sz="5600" dirty="0">
              <a:solidFill>
                <a:srgbClr val="CCCC00"/>
              </a:solidFill>
              <a:latin typeface="Calibri" pitchFamily="34" charset="0"/>
            </a:endParaRPr>
          </a:p>
        </p:txBody>
      </p:sp>
      <p:sp>
        <p:nvSpPr>
          <p:cNvPr id="14" name="ZoneTexte 13"/>
          <p:cNvSpPr txBox="1"/>
          <p:nvPr>
            <p:custDataLst>
              <p:tags r:id="rId9"/>
            </p:custDataLst>
          </p:nvPr>
        </p:nvSpPr>
        <p:spPr>
          <a:xfrm>
            <a:off x="2123728" y="4103494"/>
            <a:ext cx="2422458" cy="261610"/>
          </a:xfrm>
          <a:prstGeom prst="rect">
            <a:avLst/>
          </a:prstGeom>
          <a:noFill/>
        </p:spPr>
        <p:txBody>
          <a:bodyPr wrap="none" rtlCol="0">
            <a:spAutoFit/>
          </a:bodyPr>
          <a:lstStyle/>
          <a:p>
            <a:r>
              <a:rPr lang="fr-FR" sz="1100" i="1" dirty="0" smtClean="0">
                <a:solidFill>
                  <a:schemeClr val="tx1">
                    <a:lumMod val="75000"/>
                    <a:lumOff val="25000"/>
                  </a:schemeClr>
                </a:solidFill>
                <a:latin typeface="Calibri" pitchFamily="34" charset="0"/>
              </a:rPr>
              <a:t>Source : Columbus </a:t>
            </a:r>
            <a:r>
              <a:rPr lang="fr-FR" sz="1100" i="1" dirty="0" err="1" smtClean="0">
                <a:solidFill>
                  <a:schemeClr val="tx1">
                    <a:lumMod val="75000"/>
                    <a:lumOff val="25000"/>
                  </a:schemeClr>
                </a:solidFill>
                <a:latin typeface="Calibri" pitchFamily="34" charset="0"/>
              </a:rPr>
              <a:t>College</a:t>
            </a:r>
            <a:r>
              <a:rPr lang="fr-FR" sz="1100" i="1" dirty="0" smtClean="0">
                <a:solidFill>
                  <a:schemeClr val="tx1">
                    <a:lumMod val="75000"/>
                    <a:lumOff val="25000"/>
                  </a:schemeClr>
                </a:solidFill>
                <a:latin typeface="Calibri" pitchFamily="34" charset="0"/>
              </a:rPr>
              <a:t> Février 2011</a:t>
            </a:r>
            <a:endParaRPr lang="fr-FR" sz="1100" i="1" dirty="0">
              <a:solidFill>
                <a:schemeClr val="tx1">
                  <a:lumMod val="75000"/>
                  <a:lumOff val="25000"/>
                </a:schemeClr>
              </a:solidFill>
              <a:latin typeface="Calibri" pitchFamily="34" charset="0"/>
            </a:endParaRPr>
          </a:p>
        </p:txBody>
      </p:sp>
    </p:spTree>
  </p:cSld>
  <p:clrMapOvr>
    <a:masterClrMapping/>
  </p:clrMapOvr>
  <p:transition>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custDataLst>
              <p:tags r:id="rId1"/>
            </p:custDataLst>
          </p:nvPr>
        </p:nvPicPr>
        <p:blipFill>
          <a:blip r:embed="rId8" cstate="print">
            <a:clrChange>
              <a:clrFrom>
                <a:srgbClr val="FFFFFF"/>
              </a:clrFrom>
              <a:clrTo>
                <a:srgbClr val="FFFFFF">
                  <a:alpha val="0"/>
                </a:srgbClr>
              </a:clrTo>
            </a:clrChange>
          </a:blip>
          <a:srcRect/>
          <a:stretch>
            <a:fillRect/>
          </a:stretch>
        </p:blipFill>
        <p:spPr bwMode="auto">
          <a:xfrm>
            <a:off x="5364163" y="1484313"/>
            <a:ext cx="3478212" cy="2043112"/>
          </a:xfrm>
          <a:prstGeom prst="rect">
            <a:avLst/>
          </a:prstGeom>
          <a:noFill/>
          <a:ln w="9525">
            <a:noFill/>
            <a:miter lim="800000"/>
            <a:headEnd/>
            <a:tailEnd/>
          </a:ln>
        </p:spPr>
      </p:pic>
      <p:sp>
        <p:nvSpPr>
          <p:cNvPr id="27651" name="Titre 1"/>
          <p:cNvSpPr>
            <a:spLocks noGrp="1"/>
          </p:cNvSpPr>
          <p:nvPr>
            <p:ph type="title"/>
            <p:custDataLst>
              <p:tags r:id="rId2"/>
            </p:custDataLst>
          </p:nvPr>
        </p:nvSpPr>
        <p:spPr/>
        <p:txBody>
          <a:bodyPr/>
          <a:lstStyle/>
          <a:p>
            <a:r>
              <a:rPr lang="fr-FR" smtClean="0"/>
              <a:t>Un nouveau métier: le community management</a:t>
            </a:r>
          </a:p>
        </p:txBody>
      </p:sp>
      <p:grpSp>
        <p:nvGrpSpPr>
          <p:cNvPr id="2" name="Groupe 3"/>
          <p:cNvGrpSpPr>
            <a:grpSpLocks/>
          </p:cNvGrpSpPr>
          <p:nvPr>
            <p:custDataLst>
              <p:tags r:id="rId3"/>
            </p:custDataLst>
          </p:nvPr>
        </p:nvGrpSpPr>
        <p:grpSpPr bwMode="auto">
          <a:xfrm>
            <a:off x="517525" y="836613"/>
            <a:ext cx="4752975" cy="2088331"/>
            <a:chOff x="323528" y="1052736"/>
            <a:chExt cx="4392488" cy="3410362"/>
          </a:xfrm>
          <a:solidFill>
            <a:srgbClr val="CCCC00"/>
          </a:solidFill>
        </p:grpSpPr>
        <p:sp>
          <p:nvSpPr>
            <p:cNvPr id="5" name="Rectangle à coins arrondis 4"/>
            <p:cNvSpPr/>
            <p:nvPr/>
          </p:nvSpPr>
          <p:spPr bwMode="auto">
            <a:xfrm>
              <a:off x="323528" y="1052736"/>
              <a:ext cx="4392488" cy="3410362"/>
            </a:xfrm>
            <a:prstGeom prst="wedgeRoundRectCallout">
              <a:avLst>
                <a:gd name="adj1" fmla="val 33376"/>
                <a:gd name="adj2" fmla="val 68671"/>
                <a:gd name="adj3" fmla="val 1666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bwMode="auto">
            <a:xfrm>
              <a:off x="389548" y="1405313"/>
              <a:ext cx="4260449" cy="987733"/>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spc="-150" dirty="0">
                  <a:solidFill>
                    <a:schemeClr val="bg1"/>
                  </a:solidFill>
                  <a:latin typeface="Calibri" pitchFamily="34" charset="0"/>
                </a:rPr>
                <a:t>Qu’est ce que le Community management ?</a:t>
              </a:r>
            </a:p>
          </p:txBody>
        </p:sp>
      </p:grpSp>
      <p:grpSp>
        <p:nvGrpSpPr>
          <p:cNvPr id="3" name="Groupe 6"/>
          <p:cNvGrpSpPr>
            <a:grpSpLocks/>
          </p:cNvGrpSpPr>
          <p:nvPr>
            <p:custDataLst>
              <p:tags r:id="rId4"/>
            </p:custDataLst>
          </p:nvPr>
        </p:nvGrpSpPr>
        <p:grpSpPr bwMode="auto">
          <a:xfrm>
            <a:off x="2317924" y="3717379"/>
            <a:ext cx="4752975" cy="2447925"/>
            <a:chOff x="323528" y="1052736"/>
            <a:chExt cx="4392488" cy="3645022"/>
          </a:xfrm>
          <a:solidFill>
            <a:srgbClr val="CCCC00"/>
          </a:solidFill>
        </p:grpSpPr>
        <p:sp>
          <p:nvSpPr>
            <p:cNvPr id="8" name="Rectangle à coins arrondis 7"/>
            <p:cNvSpPr/>
            <p:nvPr/>
          </p:nvSpPr>
          <p:spPr bwMode="auto">
            <a:xfrm>
              <a:off x="323528" y="1052736"/>
              <a:ext cx="4392488" cy="3645022"/>
            </a:xfrm>
            <a:prstGeom prst="wedgeRoundRectCallout">
              <a:avLst>
                <a:gd name="adj1" fmla="val -32616"/>
                <a:gd name="adj2" fmla="val -65106"/>
                <a:gd name="adj3" fmla="val 1666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8"/>
            <p:cNvSpPr/>
            <p:nvPr/>
          </p:nvSpPr>
          <p:spPr bwMode="auto">
            <a:xfrm>
              <a:off x="389547" y="1424595"/>
              <a:ext cx="4260449" cy="699693"/>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spc="-150" dirty="0">
                  <a:solidFill>
                    <a:schemeClr val="bg1"/>
                  </a:solidFill>
                  <a:latin typeface="Calibri" pitchFamily="34" charset="0"/>
                </a:rPr>
                <a:t>Pourquoi faire du Community management ?</a:t>
              </a:r>
            </a:p>
          </p:txBody>
        </p:sp>
      </p:grpSp>
      <p:sp>
        <p:nvSpPr>
          <p:cNvPr id="10" name="ZoneTexte 9"/>
          <p:cNvSpPr txBox="1"/>
          <p:nvPr>
            <p:custDataLst>
              <p:tags r:id="rId5"/>
            </p:custDataLst>
          </p:nvPr>
        </p:nvSpPr>
        <p:spPr>
          <a:xfrm>
            <a:off x="588963" y="1844675"/>
            <a:ext cx="4537075" cy="954088"/>
          </a:xfrm>
          <a:prstGeom prst="rect">
            <a:avLst/>
          </a:prstGeom>
          <a:noFill/>
        </p:spPr>
        <p:txBody>
          <a:bodyPr>
            <a:spAutoFit/>
          </a:bodyPr>
          <a:lstStyle/>
          <a:p>
            <a:pPr>
              <a:defRPr/>
            </a:pPr>
            <a:r>
              <a:rPr lang="fr-FR" sz="1400" dirty="0">
                <a:solidFill>
                  <a:schemeClr val="bg1"/>
                </a:solidFill>
                <a:latin typeface="Calibri" pitchFamily="34" charset="0"/>
              </a:rPr>
              <a:t>Le </a:t>
            </a:r>
            <a:r>
              <a:rPr lang="fr-FR" sz="1400" dirty="0" err="1" smtClean="0">
                <a:solidFill>
                  <a:schemeClr val="bg1"/>
                </a:solidFill>
                <a:latin typeface="Calibri" pitchFamily="34" charset="0"/>
              </a:rPr>
              <a:t>Community</a:t>
            </a:r>
            <a:r>
              <a:rPr lang="fr-FR" sz="1400" dirty="0" smtClean="0">
                <a:solidFill>
                  <a:schemeClr val="bg1"/>
                </a:solidFill>
                <a:latin typeface="Calibri" pitchFamily="34" charset="0"/>
              </a:rPr>
              <a:t> Management </a:t>
            </a:r>
            <a:r>
              <a:rPr lang="fr-FR" sz="1400" dirty="0">
                <a:solidFill>
                  <a:schemeClr val="bg1"/>
                </a:solidFill>
                <a:latin typeface="Calibri" pitchFamily="34" charset="0"/>
              </a:rPr>
              <a:t>est un nouveau métier qui a pour but de </a:t>
            </a:r>
            <a:r>
              <a:rPr lang="fr-FR" sz="1400" b="1" dirty="0">
                <a:solidFill>
                  <a:schemeClr val="bg1"/>
                </a:solidFill>
                <a:latin typeface="Calibri" pitchFamily="34" charset="0"/>
              </a:rPr>
              <a:t>fédérer, animer et gérer une relation durable</a:t>
            </a:r>
            <a:r>
              <a:rPr lang="fr-FR" sz="1400" dirty="0">
                <a:solidFill>
                  <a:schemeClr val="bg1"/>
                </a:solidFill>
                <a:latin typeface="Calibri" pitchFamily="34" charset="0"/>
              </a:rPr>
              <a:t> avec des consommateurs autour d’une société ou d’une marque.</a:t>
            </a:r>
          </a:p>
        </p:txBody>
      </p:sp>
      <p:sp>
        <p:nvSpPr>
          <p:cNvPr id="27655" name="ZoneTexte 10"/>
          <p:cNvSpPr txBox="1">
            <a:spLocks noChangeArrowheads="1"/>
          </p:cNvSpPr>
          <p:nvPr>
            <p:custDataLst>
              <p:tags r:id="rId6"/>
            </p:custDataLst>
          </p:nvPr>
        </p:nvSpPr>
        <p:spPr bwMode="auto">
          <a:xfrm>
            <a:off x="2462213" y="4637088"/>
            <a:ext cx="4535487" cy="1384995"/>
          </a:xfrm>
          <a:prstGeom prst="rect">
            <a:avLst/>
          </a:prstGeom>
          <a:noFill/>
          <a:ln w="9525">
            <a:noFill/>
            <a:miter lim="800000"/>
            <a:headEnd/>
            <a:tailEnd/>
          </a:ln>
        </p:spPr>
        <p:txBody>
          <a:bodyPr>
            <a:spAutoFit/>
          </a:bodyPr>
          <a:lstStyle/>
          <a:p>
            <a:r>
              <a:rPr lang="fr-FR" sz="1400" dirty="0">
                <a:solidFill>
                  <a:schemeClr val="bg1"/>
                </a:solidFill>
                <a:latin typeface="Calibri" pitchFamily="34" charset="0"/>
              </a:rPr>
              <a:t>Les consommateurs sont en recherche d’un </a:t>
            </a:r>
            <a:r>
              <a:rPr lang="fr-FR" sz="1400" b="1" dirty="0">
                <a:solidFill>
                  <a:schemeClr val="bg1"/>
                </a:solidFill>
                <a:latin typeface="Calibri" pitchFamily="34" charset="0"/>
              </a:rPr>
              <a:t>discours personnalisé</a:t>
            </a:r>
            <a:r>
              <a:rPr lang="fr-FR" sz="1400" dirty="0">
                <a:solidFill>
                  <a:schemeClr val="bg1"/>
                </a:solidFill>
                <a:latin typeface="Calibri" pitchFamily="34" charset="0"/>
              </a:rPr>
              <a:t>, ils ont besoin de se sentir compris et écoutés.</a:t>
            </a:r>
          </a:p>
          <a:p>
            <a:endParaRPr lang="fr-FR" sz="1400" dirty="0" smtClean="0">
              <a:solidFill>
                <a:schemeClr val="bg1"/>
              </a:solidFill>
              <a:latin typeface="Calibri" pitchFamily="34" charset="0"/>
            </a:endParaRPr>
          </a:p>
          <a:p>
            <a:r>
              <a:rPr lang="fr-FR" sz="1400" dirty="0" smtClean="0">
                <a:solidFill>
                  <a:schemeClr val="bg1"/>
                </a:solidFill>
                <a:latin typeface="Calibri" pitchFamily="34" charset="0"/>
              </a:rPr>
              <a:t>Le </a:t>
            </a:r>
            <a:r>
              <a:rPr lang="fr-FR" sz="1400" dirty="0" err="1">
                <a:solidFill>
                  <a:schemeClr val="bg1"/>
                </a:solidFill>
                <a:latin typeface="Calibri" pitchFamily="34" charset="0"/>
              </a:rPr>
              <a:t>Community</a:t>
            </a:r>
            <a:r>
              <a:rPr lang="fr-FR" sz="1400" dirty="0">
                <a:solidFill>
                  <a:schemeClr val="bg1"/>
                </a:solidFill>
                <a:latin typeface="Calibri" pitchFamily="34" charset="0"/>
              </a:rPr>
              <a:t> management permet de nouer ce dialogue entre marque et consommateur pour faire </a:t>
            </a:r>
            <a:r>
              <a:rPr lang="fr-FR" sz="1400" dirty="0" smtClean="0">
                <a:solidFill>
                  <a:schemeClr val="bg1"/>
                </a:solidFill>
                <a:latin typeface="Calibri" pitchFamily="34" charset="0"/>
              </a:rPr>
              <a:t>connaitre, fidéliser, mais également gérer son image.</a:t>
            </a:r>
            <a:endParaRPr lang="fr-FR" sz="1400" dirty="0">
              <a:solidFill>
                <a:schemeClr val="bg1"/>
              </a:solidFill>
              <a:latin typeface="Calibri" pitchFamily="34" charset="0"/>
            </a:endParaRPr>
          </a:p>
        </p:txBody>
      </p:sp>
    </p:spTree>
  </p:cSld>
  <p:clrMapOvr>
    <a:masterClrMapping/>
  </p:clrMapOvr>
  <p:transition>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457200" y="1433867"/>
            <a:ext cx="8229600" cy="2211157"/>
          </a:xfrm>
        </p:spPr>
        <p:txBody>
          <a:bodyPr anchor="t" anchorCtr="0"/>
          <a:lstStyle/>
          <a:p>
            <a:pPr>
              <a:buNone/>
            </a:pPr>
            <a:r>
              <a:rPr lang="fr-FR" sz="2400" b="1" dirty="0" smtClean="0">
                <a:solidFill>
                  <a:srgbClr val="CCCC00"/>
                </a:solidFill>
              </a:rPr>
              <a:t>Pourquoi avoir une page sur Facebook ?</a:t>
            </a:r>
          </a:p>
          <a:p>
            <a:pPr lvl="1"/>
            <a:endParaRPr lang="fr-FR" dirty="0" smtClean="0"/>
          </a:p>
          <a:p>
            <a:pPr lvl="1"/>
            <a:r>
              <a:rPr lang="fr-FR" b="1" dirty="0" smtClean="0"/>
              <a:t>Pour informer et fidéliser vos clients</a:t>
            </a:r>
          </a:p>
          <a:p>
            <a:pPr lvl="1"/>
            <a:endParaRPr lang="fr-FR" b="1" dirty="0" smtClean="0"/>
          </a:p>
          <a:p>
            <a:pPr lvl="1"/>
            <a:r>
              <a:rPr lang="fr-FR" b="1" dirty="0" smtClean="0"/>
              <a:t>Pour rassurer vos prospects</a:t>
            </a:r>
          </a:p>
        </p:txBody>
      </p:sp>
      <p:sp>
        <p:nvSpPr>
          <p:cNvPr id="7" name="Titre 6"/>
          <p:cNvSpPr>
            <a:spLocks noGrp="1"/>
          </p:cNvSpPr>
          <p:nvPr>
            <p:ph type="title"/>
            <p:custDataLst>
              <p:tags r:id="rId2"/>
            </p:custDataLst>
          </p:nvPr>
        </p:nvSpPr>
        <p:spPr/>
        <p:txBody>
          <a:bodyPr/>
          <a:lstStyle/>
          <a:p>
            <a:r>
              <a:rPr lang="fr-FR" dirty="0" smtClean="0"/>
              <a:t>L’intérêt de Facebook</a:t>
            </a:r>
            <a:endParaRPr lang="fr-FR" dirty="0"/>
          </a:p>
        </p:txBody>
      </p:sp>
      <p:sp>
        <p:nvSpPr>
          <p:cNvPr id="55" name="Flèche droite 54"/>
          <p:cNvSpPr/>
          <p:nvPr>
            <p:custDataLst>
              <p:tags r:id="rId3"/>
            </p:custDataLst>
          </p:nvPr>
        </p:nvSpPr>
        <p:spPr>
          <a:xfrm>
            <a:off x="755576" y="2368130"/>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lèche droite 55"/>
          <p:cNvSpPr/>
          <p:nvPr>
            <p:custDataLst>
              <p:tags r:id="rId4"/>
            </p:custDataLst>
          </p:nvPr>
        </p:nvSpPr>
        <p:spPr>
          <a:xfrm>
            <a:off x="755576" y="3138814"/>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custDataLst>
              <p:tags r:id="rId5"/>
            </p:custDataLst>
          </p:nvPr>
        </p:nvSpPr>
        <p:spPr>
          <a:xfrm>
            <a:off x="1153704" y="4725144"/>
            <a:ext cx="6836593" cy="1224136"/>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108000" tIns="180000" rIns="108000" bIns="108000" anchor="ctr"/>
          <a:lstStyle/>
          <a:p>
            <a:pPr>
              <a:spcAft>
                <a:spcPts val="300"/>
              </a:spcAft>
              <a:defRPr/>
            </a:pPr>
            <a:r>
              <a:rPr lang="fr-FR" sz="1400" dirty="0" smtClean="0">
                <a:latin typeface="Calibri" pitchFamily="34" charset="0"/>
              </a:rPr>
              <a:t>Il faut bien noter que les internautes ne rejoindront pas de façon naturelle votre page Facebook. Pour qu’elle ait des fans, il faut informer vos clients  et vos prospects à travers les différents supports de communication que vous utilisez (online et offline).</a:t>
            </a:r>
          </a:p>
        </p:txBody>
      </p:sp>
      <p:sp>
        <p:nvSpPr>
          <p:cNvPr id="8" name="Rectangle 7"/>
          <p:cNvSpPr/>
          <p:nvPr>
            <p:custDataLst>
              <p:tags r:id="rId6"/>
            </p:custDataLst>
          </p:nvPr>
        </p:nvSpPr>
        <p:spPr>
          <a:xfrm rot="21175867">
            <a:off x="943437" y="4584153"/>
            <a:ext cx="123825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smtClean="0">
                <a:solidFill>
                  <a:schemeClr val="tx1">
                    <a:lumMod val="75000"/>
                    <a:lumOff val="25000"/>
                  </a:schemeClr>
                </a:solidFill>
                <a:latin typeface="Calibri" charset="0"/>
                <a:ea typeface="ＭＳ Ｐゴシック" charset="-128"/>
              </a:rPr>
              <a:t>À </a:t>
            </a:r>
            <a:r>
              <a:rPr lang="fr-FR" sz="1400" dirty="0">
                <a:solidFill>
                  <a:schemeClr val="tx1">
                    <a:lumMod val="75000"/>
                    <a:lumOff val="25000"/>
                  </a:schemeClr>
                </a:solidFill>
                <a:latin typeface="Calibri" charset="0"/>
                <a:ea typeface="ＭＳ Ｐゴシック" charset="-128"/>
              </a:rPr>
              <a:t>NOTER</a:t>
            </a:r>
          </a:p>
        </p:txBody>
      </p:sp>
    </p:spTree>
  </p:cSld>
  <p:clrMapOvr>
    <a:masterClrMapping/>
  </p:clrMapOvr>
  <p:transition>
    <p:cover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336612" y="1124744"/>
            <a:ext cx="3898776" cy="4752528"/>
          </a:xfrm>
        </p:spPr>
        <p:txBody>
          <a:bodyPr/>
          <a:lstStyle/>
          <a:p>
            <a:pPr marL="342900" indent="-342900" algn="ctr">
              <a:spcAft>
                <a:spcPts val="300"/>
              </a:spcAft>
              <a:buNone/>
            </a:pPr>
            <a:r>
              <a:rPr lang="fr-FR" sz="2400" b="1" dirty="0" smtClean="0">
                <a:solidFill>
                  <a:srgbClr val="7030A0"/>
                </a:solidFill>
              </a:rPr>
              <a:t>Accompagnement</a:t>
            </a:r>
          </a:p>
          <a:p>
            <a:pPr marL="342900" indent="-342900" algn="ctr">
              <a:spcAft>
                <a:spcPts val="300"/>
              </a:spcAft>
              <a:buNone/>
            </a:pPr>
            <a:endParaRPr lang="fr-FR" sz="1400" b="1" dirty="0" smtClean="0">
              <a:solidFill>
                <a:srgbClr val="CCCC00"/>
              </a:solidFill>
            </a:endParaRPr>
          </a:p>
          <a:p>
            <a:pPr marL="342900" indent="-342900">
              <a:spcAft>
                <a:spcPts val="300"/>
              </a:spcAft>
              <a:buFontTx/>
              <a:buAutoNum type="arabicPeriod"/>
            </a:pPr>
            <a:r>
              <a:rPr lang="fr-FR" b="1" dirty="0" smtClean="0">
                <a:solidFill>
                  <a:srgbClr val="7030A0"/>
                </a:solidFill>
              </a:rPr>
              <a:t>Set up</a:t>
            </a:r>
          </a:p>
          <a:p>
            <a:pPr lvl="1">
              <a:spcBef>
                <a:spcPts val="0"/>
              </a:spcBef>
            </a:pPr>
            <a:r>
              <a:rPr lang="fr-FR" dirty="0" smtClean="0"/>
              <a:t>Mise à jour de votre page Facebook (pages, photo de couverture,…).</a:t>
            </a:r>
          </a:p>
          <a:p>
            <a:pPr lvl="1">
              <a:spcBef>
                <a:spcPts val="0"/>
              </a:spcBef>
            </a:pPr>
            <a:r>
              <a:rPr lang="fr-FR" dirty="0" smtClean="0"/>
              <a:t>Formation</a:t>
            </a:r>
          </a:p>
          <a:p>
            <a:pPr marL="342900" indent="-342900">
              <a:spcAft>
                <a:spcPts val="300"/>
              </a:spcAft>
              <a:buFontTx/>
              <a:buAutoNum type="arabicPeriod"/>
            </a:pPr>
            <a:endParaRPr lang="fr-FR" sz="1400" b="1" dirty="0" smtClean="0">
              <a:solidFill>
                <a:srgbClr val="CCCC00"/>
              </a:solidFill>
            </a:endParaRPr>
          </a:p>
          <a:p>
            <a:pPr marL="342900" indent="-342900">
              <a:spcAft>
                <a:spcPts val="300"/>
              </a:spcAft>
              <a:buFontTx/>
              <a:buAutoNum type="arabicPeriod"/>
            </a:pPr>
            <a:r>
              <a:rPr lang="fr-FR" b="1" dirty="0" smtClean="0">
                <a:solidFill>
                  <a:srgbClr val="7030A0"/>
                </a:solidFill>
              </a:rPr>
              <a:t>Suivi</a:t>
            </a:r>
          </a:p>
          <a:p>
            <a:pPr lvl="1">
              <a:spcBef>
                <a:spcPts val="0"/>
              </a:spcBef>
            </a:pPr>
            <a:r>
              <a:rPr lang="fr-FR" dirty="0" smtClean="0"/>
              <a:t>Accompagnement sous forme d’un entretien mensuel dans la gestion de la page Facebook</a:t>
            </a:r>
          </a:p>
        </p:txBody>
      </p:sp>
      <p:sp>
        <p:nvSpPr>
          <p:cNvPr id="3" name="Titre 2"/>
          <p:cNvSpPr>
            <a:spLocks noGrp="1"/>
          </p:cNvSpPr>
          <p:nvPr>
            <p:ph type="title"/>
            <p:custDataLst>
              <p:tags r:id="rId2"/>
            </p:custDataLst>
          </p:nvPr>
        </p:nvSpPr>
        <p:spPr/>
        <p:txBody>
          <a:bodyPr/>
          <a:lstStyle/>
          <a:p>
            <a:r>
              <a:rPr lang="fr-FR" dirty="0" smtClean="0"/>
              <a:t>Facebook : notre intervention</a:t>
            </a:r>
            <a:endParaRPr lang="fr-FR" dirty="0"/>
          </a:p>
        </p:txBody>
      </p:sp>
      <p:sp>
        <p:nvSpPr>
          <p:cNvPr id="8" name="Espace réservé du contenu 1"/>
          <p:cNvSpPr txBox="1">
            <a:spLocks/>
          </p:cNvSpPr>
          <p:nvPr>
            <p:custDataLst>
              <p:tags r:id="rId3"/>
            </p:custDataLst>
          </p:nvPr>
        </p:nvSpPr>
        <p:spPr>
          <a:xfrm>
            <a:off x="4908612" y="1124744"/>
            <a:ext cx="3898776" cy="4752528"/>
          </a:xfrm>
          <a:prstGeom prst="rect">
            <a:avLst/>
          </a:prstGeom>
        </p:spPr>
        <p:txBody>
          <a:bodyPr/>
          <a:lstStyle/>
          <a:p>
            <a:pPr marL="342900" marR="0" lvl="0" indent="-342900" algn="ctr" defTabSz="914400" rtl="0" eaLnBrk="0" fontAlgn="base" latinLnBrk="0" hangingPunct="0">
              <a:lnSpc>
                <a:spcPct val="100000"/>
              </a:lnSpc>
              <a:spcBef>
                <a:spcPts val="600"/>
              </a:spcBef>
              <a:spcAft>
                <a:spcPts val="300"/>
              </a:spcAft>
              <a:buClrTx/>
              <a:buSzTx/>
              <a:buFontTx/>
              <a:buNone/>
              <a:tabLst/>
              <a:defRPr/>
            </a:pPr>
            <a:r>
              <a:rPr kumimoji="0" lang="fr-FR" sz="2400" b="1" i="0" u="none" strike="noStrike" kern="0" cap="none" spc="0" normalizeH="0" baseline="0" noProof="0" dirty="0" smtClean="0">
                <a:ln>
                  <a:noFill/>
                </a:ln>
                <a:solidFill>
                  <a:srgbClr val="CCCC00"/>
                </a:solidFill>
                <a:effectLst/>
                <a:uLnTx/>
                <a:uFillTx/>
                <a:latin typeface="Calibri" pitchFamily="34" charset="0"/>
                <a:ea typeface="+mn-ea"/>
                <a:cs typeface="+mn-cs"/>
              </a:rPr>
              <a:t>Gestion complète</a:t>
            </a:r>
          </a:p>
          <a:p>
            <a:pPr marL="342900" marR="0" lvl="0" indent="-342900" algn="ctr" defTabSz="914400" rtl="0" eaLnBrk="0" fontAlgn="base" latinLnBrk="0" hangingPunct="0">
              <a:lnSpc>
                <a:spcPct val="100000"/>
              </a:lnSpc>
              <a:spcBef>
                <a:spcPts val="600"/>
              </a:spcBef>
              <a:spcAft>
                <a:spcPts val="300"/>
              </a:spcAft>
              <a:buClrTx/>
              <a:buSzTx/>
              <a:buFontTx/>
              <a:buNone/>
              <a:tabLst/>
              <a:defRPr/>
            </a:pPr>
            <a:endParaRPr kumimoji="0" lang="fr-FR" sz="1400" b="1" i="0" u="none" strike="noStrike" kern="0" cap="none" spc="0" normalizeH="0" baseline="0" noProof="0" dirty="0" smtClean="0">
              <a:ln>
                <a:noFill/>
              </a:ln>
              <a:solidFill>
                <a:srgbClr val="CCCC0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ts val="600"/>
              </a:spcBef>
              <a:spcAft>
                <a:spcPts val="300"/>
              </a:spcAft>
              <a:buClrTx/>
              <a:buSzTx/>
              <a:buFontTx/>
              <a:buAutoNum type="arabicPeriod"/>
              <a:tabLst/>
              <a:defRPr/>
            </a:pPr>
            <a:r>
              <a:rPr kumimoji="0" lang="fr-FR" sz="1800" b="1" i="0" u="none" strike="noStrike" kern="0" cap="none" spc="0" normalizeH="0" baseline="0" noProof="0" dirty="0" smtClean="0">
                <a:ln>
                  <a:noFill/>
                </a:ln>
                <a:solidFill>
                  <a:srgbClr val="CCCC00"/>
                </a:solidFill>
                <a:effectLst/>
                <a:uLnTx/>
                <a:uFillTx/>
                <a:latin typeface="Calibri" pitchFamily="34" charset="0"/>
                <a:ea typeface="+mn-ea"/>
                <a:cs typeface="+mn-cs"/>
              </a:rPr>
              <a:t>Set up</a:t>
            </a:r>
          </a:p>
          <a:p>
            <a:pPr marL="723900" marR="0" lvl="1" indent="-266700" algn="l" defTabSz="914400" rtl="0" eaLnBrk="0" fontAlgn="base" latinLnBrk="0" hangingPunct="0">
              <a:lnSpc>
                <a:spcPct val="100000"/>
              </a:lnSpc>
              <a:spcBef>
                <a:spcPts val="0"/>
              </a:spcBef>
              <a:spcAft>
                <a:spcPts val="600"/>
              </a:spcAft>
              <a:buClrTx/>
              <a:buSzTx/>
              <a:buFontTx/>
              <a:buChar char="•"/>
              <a:tabLst/>
              <a:defRPr/>
            </a:pPr>
            <a:r>
              <a:rPr kumimoji="0" lang="fr-FR" sz="1600" b="0" i="0" u="none" strike="noStrike" kern="0" cap="none" spc="0" normalizeH="0" baseline="0" noProof="0" dirty="0" smtClean="0">
                <a:ln>
                  <a:noFill/>
                </a:ln>
                <a:solidFill>
                  <a:srgbClr val="333333"/>
                </a:solidFill>
                <a:effectLst/>
                <a:uLnTx/>
                <a:uFillTx/>
                <a:latin typeface="Calibri" pitchFamily="34" charset="0"/>
              </a:rPr>
              <a:t>Mise à jour de votre page Facebook (pages, photo de couverture,…).</a:t>
            </a:r>
          </a:p>
          <a:p>
            <a:pPr marL="342900" marR="0" lvl="0" indent="-342900" algn="l" defTabSz="914400" rtl="0" eaLnBrk="0" fontAlgn="base" latinLnBrk="0" hangingPunct="0">
              <a:lnSpc>
                <a:spcPct val="100000"/>
              </a:lnSpc>
              <a:spcBef>
                <a:spcPts val="600"/>
              </a:spcBef>
              <a:spcAft>
                <a:spcPts val="300"/>
              </a:spcAft>
              <a:buClrTx/>
              <a:buSzTx/>
              <a:buFontTx/>
              <a:buAutoNum type="arabicPeriod"/>
              <a:tabLst/>
              <a:defRPr/>
            </a:pPr>
            <a:endParaRPr kumimoji="0" lang="fr-FR" sz="1400" b="1" i="0" u="none" strike="noStrike" kern="0" cap="none" spc="0" normalizeH="0" baseline="0" noProof="0" dirty="0" smtClean="0">
              <a:ln>
                <a:noFill/>
              </a:ln>
              <a:solidFill>
                <a:srgbClr val="CCCC0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ts val="600"/>
              </a:spcBef>
              <a:spcAft>
                <a:spcPts val="300"/>
              </a:spcAft>
              <a:buClrTx/>
              <a:buSzTx/>
              <a:buFontTx/>
              <a:buAutoNum type="arabicPeriod"/>
              <a:tabLst/>
              <a:defRPr/>
            </a:pPr>
            <a:r>
              <a:rPr kumimoji="0" lang="fr-FR" sz="1800" b="1" i="0" u="none" strike="noStrike" kern="0" cap="none" spc="0" normalizeH="0" baseline="0" noProof="0" dirty="0" smtClean="0">
                <a:ln>
                  <a:noFill/>
                </a:ln>
                <a:solidFill>
                  <a:srgbClr val="CCCC00"/>
                </a:solidFill>
                <a:effectLst/>
                <a:uLnTx/>
                <a:uFillTx/>
                <a:latin typeface="Calibri" pitchFamily="34" charset="0"/>
                <a:ea typeface="+mn-ea"/>
                <a:cs typeface="+mn-cs"/>
              </a:rPr>
              <a:t>Gestion quotidienne</a:t>
            </a:r>
          </a:p>
          <a:p>
            <a:pPr marL="723900" marR="0" lvl="1" indent="-266700" algn="l" defTabSz="914400" rtl="0" eaLnBrk="0" fontAlgn="base" latinLnBrk="0" hangingPunct="0">
              <a:lnSpc>
                <a:spcPct val="100000"/>
              </a:lnSpc>
              <a:spcBef>
                <a:spcPts val="0"/>
              </a:spcBef>
              <a:spcAft>
                <a:spcPts val="0"/>
              </a:spcAft>
              <a:buClrTx/>
              <a:buSzTx/>
              <a:buFontTx/>
              <a:buChar char="•"/>
              <a:tabLst/>
              <a:defRPr/>
            </a:pPr>
            <a:r>
              <a:rPr kumimoji="0" lang="fr-FR" sz="1600" b="0" i="0" u="none" strike="noStrike" kern="0" cap="none" spc="0" normalizeH="0" baseline="0" noProof="0" dirty="0" err="1" smtClean="0">
                <a:ln>
                  <a:noFill/>
                </a:ln>
                <a:solidFill>
                  <a:srgbClr val="333333"/>
                </a:solidFill>
                <a:effectLst/>
                <a:uLnTx/>
                <a:uFillTx/>
                <a:latin typeface="Calibri" pitchFamily="34" charset="0"/>
              </a:rPr>
              <a:t>Community</a:t>
            </a:r>
            <a:r>
              <a:rPr kumimoji="0" lang="fr-FR" sz="1600" b="0" i="0" u="none" strike="noStrike" kern="0" cap="none" spc="0" normalizeH="0" noProof="0" dirty="0" smtClean="0">
                <a:ln>
                  <a:noFill/>
                </a:ln>
                <a:solidFill>
                  <a:srgbClr val="333333"/>
                </a:solidFill>
                <a:effectLst/>
                <a:uLnTx/>
                <a:uFillTx/>
                <a:latin typeface="Calibri" pitchFamily="34" charset="0"/>
              </a:rPr>
              <a:t> management </a:t>
            </a:r>
          </a:p>
          <a:p>
            <a:pPr marL="1181100" lvl="2" indent="-266700" eaLnBrk="0" hangingPunct="0">
              <a:spcBef>
                <a:spcPts val="0"/>
              </a:spcBef>
              <a:spcAft>
                <a:spcPts val="0"/>
              </a:spcAft>
              <a:buFont typeface="Wingdings" pitchFamily="2" charset="2"/>
              <a:buChar char="Ø"/>
            </a:pPr>
            <a:r>
              <a:rPr kumimoji="0" lang="fr-FR" sz="1400" b="0" i="0" u="none" strike="noStrike" kern="0" cap="none" spc="0" normalizeH="0" noProof="0" dirty="0" smtClean="0">
                <a:ln>
                  <a:noFill/>
                </a:ln>
                <a:solidFill>
                  <a:srgbClr val="333333"/>
                </a:solidFill>
                <a:effectLst/>
                <a:uLnTx/>
                <a:uFillTx/>
                <a:latin typeface="Calibri" pitchFamily="34" charset="0"/>
              </a:rPr>
              <a:t>Définition de la ligne éditoriale</a:t>
            </a:r>
          </a:p>
          <a:p>
            <a:pPr marL="1181100" lvl="2" indent="-266700" eaLnBrk="0" hangingPunct="0">
              <a:spcBef>
                <a:spcPts val="0"/>
              </a:spcBef>
              <a:spcAft>
                <a:spcPts val="0"/>
              </a:spcAft>
              <a:buFont typeface="Wingdings" pitchFamily="2" charset="2"/>
              <a:buChar char="Ø"/>
            </a:pPr>
            <a:r>
              <a:rPr lang="fr-FR" sz="1400" kern="0" dirty="0" smtClean="0">
                <a:solidFill>
                  <a:srgbClr val="333333"/>
                </a:solidFill>
                <a:latin typeface="Calibri" pitchFamily="34" charset="0"/>
              </a:rPr>
              <a:t>Rédaction des contenus</a:t>
            </a:r>
          </a:p>
          <a:p>
            <a:pPr marL="1181100" lvl="2" indent="-266700" eaLnBrk="0" hangingPunct="0">
              <a:spcBef>
                <a:spcPts val="0"/>
              </a:spcBef>
              <a:spcAft>
                <a:spcPts val="0"/>
              </a:spcAft>
              <a:buFont typeface="Wingdings" pitchFamily="2" charset="2"/>
              <a:buChar char="Ø"/>
            </a:pPr>
            <a:r>
              <a:rPr kumimoji="0" lang="fr-FR" sz="1400" b="0" i="0" u="none" strike="noStrike" kern="0" cap="none" spc="0" normalizeH="0" baseline="0" noProof="0" dirty="0" smtClean="0">
                <a:ln>
                  <a:noFill/>
                </a:ln>
                <a:solidFill>
                  <a:srgbClr val="333333"/>
                </a:solidFill>
                <a:effectLst/>
                <a:uLnTx/>
                <a:uFillTx/>
                <a:latin typeface="Calibri" pitchFamily="34" charset="0"/>
              </a:rPr>
              <a:t>Diffusions</a:t>
            </a:r>
            <a:endParaRPr lang="fr-FR" sz="1400" kern="0" dirty="0" smtClean="0">
              <a:solidFill>
                <a:srgbClr val="333333"/>
              </a:solidFill>
              <a:latin typeface="Calibri" pitchFamily="34" charset="0"/>
            </a:endParaRPr>
          </a:p>
          <a:p>
            <a:pPr marL="723900" lvl="1" indent="-266700" eaLnBrk="0" hangingPunct="0">
              <a:spcBef>
                <a:spcPts val="0"/>
              </a:spcBef>
              <a:spcAft>
                <a:spcPts val="600"/>
              </a:spcAft>
              <a:buFontTx/>
              <a:buChar char="•"/>
            </a:pPr>
            <a:r>
              <a:rPr kumimoji="0" lang="fr-FR" sz="1600" b="0" i="0" u="none" strike="noStrike" kern="0" cap="none" spc="0" normalizeH="0" baseline="0" noProof="0" dirty="0" err="1" smtClean="0">
                <a:ln>
                  <a:noFill/>
                </a:ln>
                <a:solidFill>
                  <a:srgbClr val="333333"/>
                </a:solidFill>
                <a:effectLst/>
                <a:uLnTx/>
                <a:uFillTx/>
                <a:latin typeface="Calibri" pitchFamily="34" charset="0"/>
              </a:rPr>
              <a:t>Reporting</a:t>
            </a:r>
            <a:endParaRPr kumimoji="0" lang="fr-FR" sz="1600" b="0" i="0" u="none" strike="noStrike" kern="0" cap="none" spc="0" normalizeH="0" baseline="0" noProof="0" dirty="0" smtClean="0">
              <a:ln>
                <a:noFill/>
              </a:ln>
              <a:solidFill>
                <a:srgbClr val="333333"/>
              </a:solidFill>
              <a:effectLst/>
              <a:uLnTx/>
              <a:uFillTx/>
              <a:latin typeface="Calibri" pitchFamily="34" charset="0"/>
            </a:endParaRPr>
          </a:p>
        </p:txBody>
      </p:sp>
      <p:cxnSp>
        <p:nvCxnSpPr>
          <p:cNvPr id="10" name="Connecteur droit 9"/>
          <p:cNvCxnSpPr/>
          <p:nvPr>
            <p:custDataLst>
              <p:tags r:id="rId4"/>
            </p:custDataLst>
          </p:nvPr>
        </p:nvCxnSpPr>
        <p:spPr>
          <a:xfrm rot="5400000">
            <a:off x="1871700" y="3429000"/>
            <a:ext cx="5400600" cy="0"/>
          </a:xfrm>
          <a:prstGeom prst="line">
            <a:avLst/>
          </a:prstGeom>
          <a:ln w="571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Larme 6"/>
          <p:cNvSpPr/>
          <p:nvPr>
            <p:custDataLst>
              <p:tags r:id="rId5"/>
            </p:custDataLst>
          </p:nvPr>
        </p:nvSpPr>
        <p:spPr>
          <a:xfrm rot="5400000">
            <a:off x="3155094" y="5049006"/>
            <a:ext cx="1081087" cy="1079500"/>
          </a:xfrm>
          <a:prstGeom prst="teardrop">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600" spc="-150" dirty="0" smtClean="0">
                <a:latin typeface="Calibri" pitchFamily="34" charset="0"/>
              </a:rPr>
              <a:t>À partir de 10k€ / an</a:t>
            </a:r>
            <a:endParaRPr lang="fr-FR" sz="1600" spc="-150" dirty="0">
              <a:latin typeface="Calibri" pitchFamily="34" charset="0"/>
            </a:endParaRPr>
          </a:p>
        </p:txBody>
      </p:sp>
      <p:sp>
        <p:nvSpPr>
          <p:cNvPr id="12" name="Larme 11"/>
          <p:cNvSpPr/>
          <p:nvPr>
            <p:custDataLst>
              <p:tags r:id="rId6"/>
            </p:custDataLst>
          </p:nvPr>
        </p:nvSpPr>
        <p:spPr>
          <a:xfrm rot="5400000">
            <a:off x="7727094" y="5049006"/>
            <a:ext cx="1081087" cy="1079500"/>
          </a:xfrm>
          <a:prstGeom prst="teardrop">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FR" sz="1600" spc="-150" dirty="0" smtClean="0">
                <a:latin typeface="Calibri" pitchFamily="34" charset="0"/>
              </a:rPr>
              <a:t>À partir de 20k€ / an</a:t>
            </a:r>
            <a:endParaRPr lang="fr-FR" sz="1600" spc="-150" dirty="0">
              <a:latin typeface="Calibri" pitchFamily="34" charset="0"/>
            </a:endParaRPr>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contenu 33"/>
          <p:cNvSpPr>
            <a:spLocks noGrp="1"/>
          </p:cNvSpPr>
          <p:nvPr>
            <p:ph idx="1"/>
            <p:custDataLst>
              <p:tags r:id="rId1"/>
            </p:custDataLst>
          </p:nvPr>
        </p:nvSpPr>
        <p:spPr>
          <a:xfrm>
            <a:off x="457200" y="3573016"/>
            <a:ext cx="8229600" cy="2448272"/>
          </a:xfrm>
        </p:spPr>
        <p:txBody>
          <a:bodyPr/>
          <a:lstStyle/>
          <a:p>
            <a:pPr>
              <a:buFont typeface="Courier New" pitchFamily="49" charset="0"/>
              <a:buChar char="o"/>
            </a:pPr>
            <a:r>
              <a:rPr lang="fr-FR" dirty="0" smtClean="0"/>
              <a:t>Même si cela varie énormément en fonction des secteurs d’activité, les moteurs de recherche sont des sources de trafic extrêmement importantes.</a:t>
            </a:r>
          </a:p>
          <a:p>
            <a:pPr>
              <a:buFont typeface="Courier New" pitchFamily="49" charset="0"/>
              <a:buChar char="o"/>
            </a:pPr>
            <a:r>
              <a:rPr lang="fr-FR" dirty="0" smtClean="0"/>
              <a:t>Parmi les moteurs de recherche, Google est aujourd’hui et depuis plusieurs années le leader incontesté des moteurs de recherche en France.</a:t>
            </a:r>
          </a:p>
          <a:p>
            <a:pPr>
              <a:buFont typeface="Courier New" pitchFamily="49" charset="0"/>
              <a:buChar char="o"/>
            </a:pPr>
            <a:endParaRPr lang="fr-FR" dirty="0" smtClean="0"/>
          </a:p>
          <a:p>
            <a:pPr>
              <a:buFont typeface="Courier New" pitchFamily="49" charset="0"/>
              <a:buChar char="o"/>
            </a:pPr>
            <a:r>
              <a:rPr lang="fr-FR" dirty="0" smtClean="0"/>
              <a:t>Etre présent en </a:t>
            </a:r>
            <a:r>
              <a:rPr lang="fr-FR" b="1" dirty="0" smtClean="0"/>
              <a:t>référencement payant </a:t>
            </a:r>
            <a:r>
              <a:rPr lang="fr-FR" dirty="0" smtClean="0"/>
              <a:t>sur Google nous semble par conséquent indispensable.</a:t>
            </a:r>
          </a:p>
        </p:txBody>
      </p:sp>
      <p:sp>
        <p:nvSpPr>
          <p:cNvPr id="3" name="Titre 2"/>
          <p:cNvSpPr>
            <a:spLocks noGrp="1"/>
          </p:cNvSpPr>
          <p:nvPr>
            <p:ph type="title"/>
            <p:custDataLst>
              <p:tags r:id="rId2"/>
            </p:custDataLst>
          </p:nvPr>
        </p:nvSpPr>
        <p:spPr/>
        <p:txBody>
          <a:bodyPr/>
          <a:lstStyle/>
          <a:p>
            <a:r>
              <a:rPr lang="fr-FR" smtClean="0"/>
              <a:t>Les moteurs de recherche</a:t>
            </a:r>
            <a:endParaRPr lang="fr-FR" dirty="0"/>
          </a:p>
        </p:txBody>
      </p:sp>
      <p:sp>
        <p:nvSpPr>
          <p:cNvPr id="7" name="Espace réservé du contenu 1"/>
          <p:cNvSpPr txBox="1">
            <a:spLocks/>
          </p:cNvSpPr>
          <p:nvPr>
            <p:custDataLst>
              <p:tags r:id="rId3"/>
            </p:custDataLst>
          </p:nvPr>
        </p:nvSpPr>
        <p:spPr>
          <a:xfrm>
            <a:off x="2110281" y="2137593"/>
            <a:ext cx="6264696" cy="936104"/>
          </a:xfrm>
          <a:prstGeom prst="rect">
            <a:avLst/>
          </a:prstGeom>
        </p:spPr>
        <p:txBody>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fr-FR" sz="2800" b="1" i="0" u="none" strike="noStrike" kern="0" cap="none" spc="0" normalizeH="0" baseline="0" noProof="0" dirty="0" smtClean="0">
                <a:ln>
                  <a:noFill/>
                </a:ln>
                <a:solidFill>
                  <a:srgbClr val="CCCC00"/>
                </a:solidFill>
                <a:effectLst/>
                <a:uLnTx/>
                <a:uFillTx/>
                <a:latin typeface="Calibri" pitchFamily="34" charset="0"/>
                <a:ea typeface="ＭＳ Ｐゴシック" charset="0"/>
                <a:cs typeface="+mn-cs"/>
              </a:rPr>
              <a:t>internautes sur 10 </a:t>
            </a:r>
            <a:r>
              <a:rPr lang="fr-FR" sz="2800" kern="0" dirty="0" smtClean="0">
                <a:solidFill>
                  <a:srgbClr val="333333"/>
                </a:solidFill>
                <a:latin typeface="Calibri" pitchFamily="34" charset="0"/>
                <a:ea typeface="ＭＳ Ｐゴシック" charset="0"/>
              </a:rPr>
              <a:t>utilise Google comme moteur de recherche.</a:t>
            </a:r>
            <a:endParaRPr kumimoji="0" lang="fr-FR" sz="2800" b="0" i="0" u="none" strike="noStrike" kern="0" cap="none" spc="0" normalizeH="0" baseline="0" noProof="0" dirty="0">
              <a:ln>
                <a:noFill/>
              </a:ln>
              <a:solidFill>
                <a:srgbClr val="333333"/>
              </a:solidFill>
              <a:effectLst/>
              <a:uLnTx/>
              <a:uFillTx/>
              <a:latin typeface="Calibri" pitchFamily="34" charset="0"/>
              <a:ea typeface="ＭＳ Ｐゴシック" charset="0"/>
              <a:cs typeface="+mn-cs"/>
            </a:endParaRPr>
          </a:p>
        </p:txBody>
      </p:sp>
      <p:sp>
        <p:nvSpPr>
          <p:cNvPr id="8" name="Rectangle 7"/>
          <p:cNvSpPr/>
          <p:nvPr>
            <p:custDataLst>
              <p:tags r:id="rId4"/>
            </p:custDataLst>
          </p:nvPr>
        </p:nvSpPr>
        <p:spPr>
          <a:xfrm>
            <a:off x="827584" y="2083369"/>
            <a:ext cx="1080120" cy="1080000"/>
          </a:xfrm>
          <a:prstGeom prst="wedgeRectCallout">
            <a:avLst>
              <a:gd name="adj1" fmla="val 76724"/>
              <a:gd name="adj2" fmla="val -12942"/>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00" dirty="0" smtClean="0">
                <a:solidFill>
                  <a:srgbClr val="CCCC00"/>
                </a:solidFill>
                <a:latin typeface="Calibri" pitchFamily="34" charset="0"/>
              </a:rPr>
              <a:t>9</a:t>
            </a:r>
            <a:endParaRPr lang="fr-FR" sz="5600" dirty="0">
              <a:solidFill>
                <a:srgbClr val="CCCC00"/>
              </a:solidFill>
              <a:latin typeface="Calibri" pitchFamily="34" charset="0"/>
            </a:endParaRPr>
          </a:p>
        </p:txBody>
      </p:sp>
      <p:sp>
        <p:nvSpPr>
          <p:cNvPr id="15" name="ZoneTexte 14"/>
          <p:cNvSpPr txBox="1"/>
          <p:nvPr>
            <p:custDataLst>
              <p:tags r:id="rId5"/>
            </p:custDataLst>
          </p:nvPr>
        </p:nvSpPr>
        <p:spPr>
          <a:xfrm>
            <a:off x="2110281" y="3010799"/>
            <a:ext cx="3398687" cy="261610"/>
          </a:xfrm>
          <a:prstGeom prst="rect">
            <a:avLst/>
          </a:prstGeom>
          <a:noFill/>
        </p:spPr>
        <p:txBody>
          <a:bodyPr wrap="none" rtlCol="0">
            <a:spAutoFit/>
          </a:bodyPr>
          <a:lstStyle/>
          <a:p>
            <a:r>
              <a:rPr lang="fr-FR" sz="1100" i="1" dirty="0" smtClean="0">
                <a:solidFill>
                  <a:schemeClr val="tx1">
                    <a:lumMod val="75000"/>
                    <a:lumOff val="25000"/>
                  </a:schemeClr>
                </a:solidFill>
                <a:latin typeface="Calibri" pitchFamily="34" charset="0"/>
              </a:rPr>
              <a:t>91,5% selon une étude faite en juin 2011 par AT internet</a:t>
            </a:r>
            <a:endParaRPr lang="fr-FR" sz="1100" i="1" dirty="0">
              <a:solidFill>
                <a:schemeClr val="tx1">
                  <a:lumMod val="75000"/>
                  <a:lumOff val="25000"/>
                </a:schemeClr>
              </a:solidFill>
              <a:latin typeface="Calibri" pitchFamily="34" charset="0"/>
            </a:endParaRPr>
          </a:p>
        </p:txBody>
      </p:sp>
      <p:sp>
        <p:nvSpPr>
          <p:cNvPr id="36" name="Flèche droite 35"/>
          <p:cNvSpPr/>
          <p:nvPr>
            <p:custDataLst>
              <p:tags r:id="rId6"/>
            </p:custDataLst>
          </p:nvPr>
        </p:nvSpPr>
        <p:spPr>
          <a:xfrm>
            <a:off x="342622" y="5476891"/>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1"/>
          <p:cNvSpPr txBox="1">
            <a:spLocks/>
          </p:cNvSpPr>
          <p:nvPr>
            <p:custDataLst>
              <p:tags r:id="rId7"/>
            </p:custDataLst>
          </p:nvPr>
        </p:nvSpPr>
        <p:spPr>
          <a:xfrm>
            <a:off x="2110281" y="765140"/>
            <a:ext cx="6192688" cy="936104"/>
          </a:xfrm>
          <a:prstGeom prst="rect">
            <a:avLst/>
          </a:prstGeom>
        </p:spPr>
        <p:txBody>
          <a:bodyPr/>
          <a:lstStyle/>
          <a:p>
            <a:pPr lvl="0" eaLnBrk="0" hangingPunct="0">
              <a:spcBef>
                <a:spcPts val="600"/>
              </a:spcBef>
              <a:spcAft>
                <a:spcPts val="600"/>
              </a:spcAft>
            </a:pPr>
            <a:r>
              <a:rPr lang="fr-FR" sz="2800" b="1" dirty="0" smtClean="0">
                <a:solidFill>
                  <a:srgbClr val="CCCC00"/>
                </a:solidFill>
                <a:latin typeface="Calibri" pitchFamily="34" charset="0"/>
              </a:rPr>
              <a:t>% </a:t>
            </a:r>
            <a:r>
              <a:rPr lang="fr-FR" sz="2800" dirty="0" smtClean="0">
                <a:solidFill>
                  <a:srgbClr val="333333"/>
                </a:solidFill>
                <a:latin typeface="Calibri" pitchFamily="34" charset="0"/>
              </a:rPr>
              <a:t>des internautes arrivent sur un site internet par un moteur de recherche.</a:t>
            </a:r>
            <a:endParaRPr kumimoji="0" lang="fr-FR" sz="2800" b="0" i="0" u="none" strike="noStrike" kern="0" cap="none" spc="0" normalizeH="0" baseline="0" noProof="0" dirty="0">
              <a:ln>
                <a:noFill/>
              </a:ln>
              <a:solidFill>
                <a:srgbClr val="333333"/>
              </a:solidFill>
              <a:effectLst/>
              <a:uLnTx/>
              <a:uFillTx/>
              <a:latin typeface="Calibri" pitchFamily="34" charset="0"/>
              <a:ea typeface="ＭＳ Ｐゴシック" charset="0"/>
            </a:endParaRPr>
          </a:p>
        </p:txBody>
      </p:sp>
      <p:sp>
        <p:nvSpPr>
          <p:cNvPr id="14" name="Rectangle 13"/>
          <p:cNvSpPr/>
          <p:nvPr>
            <p:custDataLst>
              <p:tags r:id="rId8"/>
            </p:custDataLst>
          </p:nvPr>
        </p:nvSpPr>
        <p:spPr>
          <a:xfrm>
            <a:off x="845804" y="782924"/>
            <a:ext cx="1080120" cy="1008112"/>
          </a:xfrm>
          <a:prstGeom prst="wedgeRectCallout">
            <a:avLst>
              <a:gd name="adj1" fmla="val 73499"/>
              <a:gd name="adj2" fmla="val -16974"/>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5600" dirty="0" smtClean="0">
                <a:solidFill>
                  <a:srgbClr val="333333"/>
                </a:solidFill>
                <a:latin typeface="Calibri" pitchFamily="34" charset="0"/>
              </a:rPr>
              <a:t>28</a:t>
            </a:r>
            <a:endParaRPr lang="fr-FR" sz="5600" dirty="0">
              <a:solidFill>
                <a:srgbClr val="333333"/>
              </a:solidFill>
              <a:latin typeface="Calibri" pitchFamily="34" charset="0"/>
            </a:endParaRPr>
          </a:p>
        </p:txBody>
      </p:sp>
      <p:sp>
        <p:nvSpPr>
          <p:cNvPr id="18" name="ZoneTexte 17"/>
          <p:cNvSpPr txBox="1"/>
          <p:nvPr>
            <p:custDataLst>
              <p:tags r:id="rId9"/>
            </p:custDataLst>
          </p:nvPr>
        </p:nvSpPr>
        <p:spPr>
          <a:xfrm>
            <a:off x="2110281" y="1598005"/>
            <a:ext cx="2324675" cy="261610"/>
          </a:xfrm>
          <a:prstGeom prst="rect">
            <a:avLst/>
          </a:prstGeom>
          <a:noFill/>
        </p:spPr>
        <p:txBody>
          <a:bodyPr wrap="none" rtlCol="0">
            <a:spAutoFit/>
          </a:bodyPr>
          <a:lstStyle/>
          <a:p>
            <a:r>
              <a:rPr lang="fr-FR" sz="1100" i="1" dirty="0" smtClean="0">
                <a:solidFill>
                  <a:schemeClr val="tx1">
                    <a:lumMod val="75000"/>
                    <a:lumOff val="25000"/>
                  </a:schemeClr>
                </a:solidFill>
                <a:latin typeface="Calibri" pitchFamily="34" charset="0"/>
              </a:rPr>
              <a:t>Source : Google </a:t>
            </a:r>
            <a:r>
              <a:rPr lang="fr-FR" sz="1100" i="1" dirty="0" err="1" smtClean="0">
                <a:solidFill>
                  <a:schemeClr val="tx1">
                    <a:lumMod val="75000"/>
                    <a:lumOff val="25000"/>
                  </a:schemeClr>
                </a:solidFill>
                <a:latin typeface="Calibri" pitchFamily="34" charset="0"/>
              </a:rPr>
              <a:t>Analytics</a:t>
            </a:r>
            <a:r>
              <a:rPr lang="fr-FR" sz="1100" i="1" dirty="0" smtClean="0">
                <a:solidFill>
                  <a:schemeClr val="tx1">
                    <a:lumMod val="75000"/>
                    <a:lumOff val="25000"/>
                  </a:schemeClr>
                </a:solidFill>
                <a:latin typeface="Calibri" pitchFamily="34" charset="0"/>
              </a:rPr>
              <a:t>, juillet 2011</a:t>
            </a:r>
            <a:endParaRPr lang="fr-FR" sz="1100" i="1" dirty="0">
              <a:solidFill>
                <a:schemeClr val="tx1">
                  <a:lumMod val="75000"/>
                  <a:lumOff val="25000"/>
                </a:schemeClr>
              </a:solidFill>
              <a:latin typeface="Calibri" pitchFamily="34" charset="0"/>
            </a:endParaRPr>
          </a:p>
        </p:txBody>
      </p:sp>
    </p:spTree>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FR" dirty="0" smtClean="0">
                <a:latin typeface="Helvetica" pitchFamily="34" charset="0"/>
              </a:rPr>
              <a:t>Merci</a:t>
            </a:r>
            <a:endParaRPr lang="fr-FR" dirty="0">
              <a:latin typeface="Helvetica" pitchFamily="34" charset="0"/>
            </a:endParaRPr>
          </a:p>
        </p:txBody>
      </p:sp>
      <p:sp>
        <p:nvSpPr>
          <p:cNvPr id="64515" name="Espace réservé du texte 2"/>
          <p:cNvSpPr>
            <a:spLocks noGrp="1"/>
          </p:cNvSpPr>
          <p:nvPr>
            <p:ph type="body" idx="1"/>
            <p:custDataLst>
              <p:tags r:id="rId2"/>
            </p:custDataLst>
          </p:nvPr>
        </p:nvSpPr>
        <p:spPr bwMode="auto">
          <a:noFill/>
          <a:ln>
            <a:miter lim="800000"/>
            <a:headEnd/>
            <a:tailEnd/>
          </a:ln>
        </p:spPr>
        <p:txBody>
          <a:bodyPr vert="horz" wrap="square" lIns="91440" tIns="45720" rIns="91440" bIns="45720" numCol="1" anchorCtr="0" compatLnSpc="1">
            <a:prstTxWarp prst="textNoShape">
              <a:avLst/>
            </a:prstTxWarp>
          </a:bodyPr>
          <a:lstStyle/>
          <a:p>
            <a:endParaRPr lang="fr-FR" smtClean="0"/>
          </a:p>
        </p:txBody>
      </p:sp>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457200" y="785794"/>
            <a:ext cx="5915000" cy="5340369"/>
          </a:xfrm>
        </p:spPr>
        <p:txBody>
          <a:bodyPr/>
          <a:lstStyle/>
          <a:p>
            <a:r>
              <a:rPr lang="fr-FR" b="1" dirty="0" smtClean="0"/>
              <a:t>Qu'est-ce que Google AdWords ?</a:t>
            </a:r>
          </a:p>
          <a:p>
            <a:pPr lvl="1"/>
            <a:r>
              <a:rPr lang="fr-FR" dirty="0" smtClean="0"/>
              <a:t>C’est un service qui permet d’être présent sur le moteur de recherche Google, dans les zones « Annonces », sur des mots clefs sélectionnés.</a:t>
            </a:r>
          </a:p>
          <a:p>
            <a:pPr lvl="1"/>
            <a:endParaRPr lang="fr-FR" sz="800" dirty="0" smtClean="0"/>
          </a:p>
          <a:p>
            <a:r>
              <a:rPr lang="fr-FR" b="1" dirty="0" smtClean="0"/>
              <a:t>Pourquoi cela fonctionne ?</a:t>
            </a:r>
          </a:p>
          <a:p>
            <a:pPr lvl="1"/>
            <a:r>
              <a:rPr lang="fr-FR" dirty="0" smtClean="0"/>
              <a:t>Présence au moment précis où l’internaute est en recherche d’informations.</a:t>
            </a:r>
          </a:p>
          <a:p>
            <a:pPr lvl="1"/>
            <a:r>
              <a:rPr lang="fr-FR" dirty="0" smtClean="0"/>
              <a:t>Paiement que pour les internautes réellement intéressés (ceux ayant cliqué sur l’annonce).</a:t>
            </a:r>
          </a:p>
          <a:p>
            <a:pPr lvl="1"/>
            <a:r>
              <a:rPr lang="fr-FR" dirty="0" smtClean="0"/>
              <a:t>Réactivité totale puisque tout  est paramétrable et mesurable.</a:t>
            </a:r>
          </a:p>
          <a:p>
            <a:pPr lvl="1"/>
            <a:endParaRPr lang="fr-FR" sz="800" dirty="0" smtClean="0"/>
          </a:p>
          <a:p>
            <a:r>
              <a:rPr lang="fr-FR" b="1" dirty="0" smtClean="0"/>
              <a:t>Comment sont fixées les dépenses ?</a:t>
            </a:r>
          </a:p>
          <a:p>
            <a:pPr lvl="1"/>
            <a:r>
              <a:rPr lang="fr-FR" dirty="0" smtClean="0"/>
              <a:t>Les dépenses sont uniquement basées sur le cout par clic (CPC). Nous pouvons définir des couts par clic maximum en fonction des mots clefs.</a:t>
            </a:r>
          </a:p>
        </p:txBody>
      </p:sp>
      <p:sp>
        <p:nvSpPr>
          <p:cNvPr id="3" name="Titre 2"/>
          <p:cNvSpPr>
            <a:spLocks noGrp="1"/>
          </p:cNvSpPr>
          <p:nvPr>
            <p:ph type="title"/>
            <p:custDataLst>
              <p:tags r:id="rId2"/>
            </p:custDataLst>
          </p:nvPr>
        </p:nvSpPr>
        <p:spPr/>
        <p:txBody>
          <a:bodyPr/>
          <a:lstStyle/>
          <a:p>
            <a:r>
              <a:rPr lang="fr-FR" dirty="0" smtClean="0"/>
              <a:t>Présentation Google AdWords</a:t>
            </a:r>
            <a:endParaRPr lang="fr-FR" dirty="0"/>
          </a:p>
        </p:txBody>
      </p:sp>
      <p:pic>
        <p:nvPicPr>
          <p:cNvPr id="1029" name="Picture 5"/>
          <p:cNvPicPr>
            <a:picLocks noChangeAspect="1" noChangeArrowheads="1"/>
          </p:cNvPicPr>
          <p:nvPr>
            <p:custDataLst>
              <p:tags r:id="rId3"/>
            </p:custDataLst>
          </p:nvPr>
        </p:nvPicPr>
        <p:blipFill>
          <a:blip r:embed="rId10" cstate="print"/>
          <a:srcRect/>
          <a:stretch>
            <a:fillRect/>
          </a:stretch>
        </p:blipFill>
        <p:spPr bwMode="auto">
          <a:xfrm>
            <a:off x="6804248" y="3140968"/>
            <a:ext cx="1989051" cy="1152128"/>
          </a:xfrm>
          <a:prstGeom prst="rect">
            <a:avLst/>
          </a:prstGeom>
          <a:noFill/>
          <a:ln w="9525">
            <a:noFill/>
            <a:miter lim="800000"/>
            <a:headEnd/>
            <a:tailEnd/>
          </a:ln>
        </p:spPr>
      </p:pic>
      <p:pic>
        <p:nvPicPr>
          <p:cNvPr id="1031" name="Picture 7"/>
          <p:cNvPicPr>
            <a:picLocks noChangeAspect="1" noChangeArrowheads="1"/>
          </p:cNvPicPr>
          <p:nvPr>
            <p:custDataLst>
              <p:tags r:id="rId4"/>
            </p:custDataLst>
          </p:nvPr>
        </p:nvPicPr>
        <p:blipFill>
          <a:blip r:embed="rId11" cstate="print"/>
          <a:srcRect/>
          <a:stretch>
            <a:fillRect/>
          </a:stretch>
        </p:blipFill>
        <p:spPr bwMode="auto">
          <a:xfrm>
            <a:off x="6595129" y="1052736"/>
            <a:ext cx="2513375" cy="1008112"/>
          </a:xfrm>
          <a:prstGeom prst="rect">
            <a:avLst/>
          </a:prstGeom>
          <a:noFill/>
          <a:ln w="9525">
            <a:noFill/>
            <a:miter lim="800000"/>
            <a:headEnd/>
            <a:tailEnd/>
          </a:ln>
        </p:spPr>
      </p:pic>
      <p:pic>
        <p:nvPicPr>
          <p:cNvPr id="1032" name="Picture 8"/>
          <p:cNvPicPr>
            <a:picLocks noChangeAspect="1" noChangeArrowheads="1"/>
          </p:cNvPicPr>
          <p:nvPr>
            <p:custDataLst>
              <p:tags r:id="rId5"/>
            </p:custDataLst>
          </p:nvPr>
        </p:nvPicPr>
        <p:blipFill>
          <a:blip r:embed="rId12" cstate="print"/>
          <a:srcRect/>
          <a:stretch>
            <a:fillRect/>
          </a:stretch>
        </p:blipFill>
        <p:spPr bwMode="auto">
          <a:xfrm>
            <a:off x="6972605" y="5013176"/>
            <a:ext cx="1631843" cy="1223882"/>
          </a:xfrm>
          <a:prstGeom prst="rect">
            <a:avLst/>
          </a:prstGeom>
          <a:noFill/>
          <a:ln w="9525">
            <a:noFill/>
            <a:miter lim="800000"/>
            <a:headEnd/>
            <a:tailEnd/>
          </a:ln>
        </p:spPr>
      </p:pic>
      <p:sp>
        <p:nvSpPr>
          <p:cNvPr id="7" name="Flèche droite 6"/>
          <p:cNvSpPr/>
          <p:nvPr>
            <p:custDataLst>
              <p:tags r:id="rId6"/>
            </p:custDataLst>
          </p:nvPr>
        </p:nvSpPr>
        <p:spPr>
          <a:xfrm>
            <a:off x="323528" y="836712"/>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custDataLst>
              <p:tags r:id="rId7"/>
            </p:custDataLst>
          </p:nvPr>
        </p:nvSpPr>
        <p:spPr>
          <a:xfrm>
            <a:off x="323528" y="2404263"/>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custDataLst>
              <p:tags r:id="rId8"/>
            </p:custDataLst>
          </p:nvPr>
        </p:nvSpPr>
        <p:spPr>
          <a:xfrm>
            <a:off x="323528" y="5029801"/>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contenu 21"/>
          <p:cNvSpPr>
            <a:spLocks noGrp="1"/>
          </p:cNvSpPr>
          <p:nvPr>
            <p:ph idx="1"/>
            <p:custDataLst>
              <p:tags r:id="rId1"/>
            </p:custDataLst>
          </p:nvPr>
        </p:nvSpPr>
        <p:spPr>
          <a:xfrm>
            <a:off x="457200" y="803909"/>
            <a:ext cx="8229600" cy="360040"/>
          </a:xfrm>
        </p:spPr>
        <p:txBody>
          <a:bodyPr/>
          <a:lstStyle/>
          <a:p>
            <a:r>
              <a:rPr lang="fr-FR" dirty="0" smtClean="0"/>
              <a:t>Une campagne AdWords est composée de </a:t>
            </a:r>
            <a:r>
              <a:rPr lang="fr-FR" b="1" dirty="0" smtClean="0"/>
              <a:t>3 éléments :</a:t>
            </a:r>
            <a:endParaRPr lang="fr-FR" b="1" dirty="0"/>
          </a:p>
        </p:txBody>
      </p:sp>
      <p:sp>
        <p:nvSpPr>
          <p:cNvPr id="3" name="Titre 2"/>
          <p:cNvSpPr>
            <a:spLocks noGrp="1"/>
          </p:cNvSpPr>
          <p:nvPr>
            <p:ph type="title"/>
            <p:custDataLst>
              <p:tags r:id="rId2"/>
            </p:custDataLst>
          </p:nvPr>
        </p:nvSpPr>
        <p:spPr/>
        <p:txBody>
          <a:bodyPr/>
          <a:lstStyle/>
          <a:p>
            <a:r>
              <a:rPr lang="fr-FR" dirty="0" smtClean="0"/>
              <a:t>Éléments d’une campagne AdWords</a:t>
            </a:r>
            <a:endParaRPr lang="fr-FR" dirty="0"/>
          </a:p>
        </p:txBody>
      </p:sp>
      <p:grpSp>
        <p:nvGrpSpPr>
          <p:cNvPr id="40" name="Groupe 39"/>
          <p:cNvGrpSpPr/>
          <p:nvPr>
            <p:custDataLst>
              <p:tags r:id="rId3"/>
            </p:custDataLst>
          </p:nvPr>
        </p:nvGrpSpPr>
        <p:grpSpPr>
          <a:xfrm>
            <a:off x="467544" y="1034424"/>
            <a:ext cx="8208912" cy="3571827"/>
            <a:chOff x="467544" y="972639"/>
            <a:chExt cx="8208912" cy="3571827"/>
          </a:xfrm>
        </p:grpSpPr>
        <p:pic>
          <p:nvPicPr>
            <p:cNvPr id="1028" name="Picture 4"/>
            <p:cNvPicPr>
              <a:picLocks noChangeAspect="1" noChangeArrowheads="1"/>
            </p:cNvPicPr>
            <p:nvPr/>
          </p:nvPicPr>
          <p:blipFill>
            <a:blip r:embed="rId12" cstate="print"/>
            <a:srcRect b="32946"/>
            <a:stretch>
              <a:fillRect/>
            </a:stretch>
          </p:blipFill>
          <p:spPr bwMode="auto">
            <a:xfrm>
              <a:off x="6843453" y="3508309"/>
              <a:ext cx="1800000" cy="1036157"/>
            </a:xfrm>
            <a:prstGeom prst="rect">
              <a:avLst/>
            </a:prstGeom>
            <a:noFill/>
            <a:ln w="28575">
              <a:solidFill>
                <a:schemeClr val="bg1">
                  <a:lumMod val="50000"/>
                </a:schemeClr>
              </a:solidFill>
              <a:round/>
              <a:headEnd/>
              <a:tailEnd/>
            </a:ln>
          </p:spPr>
        </p:pic>
        <p:pic>
          <p:nvPicPr>
            <p:cNvPr id="1027" name="Picture 3"/>
            <p:cNvPicPr>
              <a:picLocks noChangeAspect="1" noChangeArrowheads="1"/>
            </p:cNvPicPr>
            <p:nvPr/>
          </p:nvPicPr>
          <p:blipFill>
            <a:blip r:embed="rId13" cstate="print"/>
            <a:srcRect/>
            <a:stretch>
              <a:fillRect/>
            </a:stretch>
          </p:blipFill>
          <p:spPr bwMode="auto">
            <a:xfrm>
              <a:off x="539552" y="3508306"/>
              <a:ext cx="2160000" cy="360000"/>
            </a:xfrm>
            <a:prstGeom prst="rect">
              <a:avLst/>
            </a:prstGeom>
            <a:noFill/>
            <a:ln w="28575">
              <a:solidFill>
                <a:schemeClr val="bg1">
                  <a:lumMod val="50000"/>
                </a:schemeClr>
              </a:solidFill>
              <a:round/>
              <a:headEnd/>
              <a:tailEnd/>
            </a:ln>
          </p:spPr>
        </p:pic>
        <p:pic>
          <p:nvPicPr>
            <p:cNvPr id="1026" name="Picture 2"/>
            <p:cNvPicPr>
              <a:picLocks noChangeAspect="1" noChangeArrowheads="1"/>
            </p:cNvPicPr>
            <p:nvPr/>
          </p:nvPicPr>
          <p:blipFill>
            <a:blip r:embed="rId14" cstate="print"/>
            <a:srcRect/>
            <a:stretch>
              <a:fillRect/>
            </a:stretch>
          </p:blipFill>
          <p:spPr bwMode="auto">
            <a:xfrm>
              <a:off x="3578379" y="3508308"/>
              <a:ext cx="1980000" cy="689073"/>
            </a:xfrm>
            <a:prstGeom prst="rect">
              <a:avLst/>
            </a:prstGeom>
            <a:noFill/>
            <a:ln w="28575">
              <a:solidFill>
                <a:schemeClr val="bg1">
                  <a:lumMod val="50000"/>
                </a:schemeClr>
              </a:solidFill>
              <a:round/>
              <a:headEnd/>
              <a:tailEnd/>
            </a:ln>
          </p:spPr>
        </p:pic>
        <p:grpSp>
          <p:nvGrpSpPr>
            <p:cNvPr id="2" name="Groupe 32"/>
            <p:cNvGrpSpPr/>
            <p:nvPr>
              <p:custDataLst>
                <p:tags r:id="rId7"/>
              </p:custDataLst>
            </p:nvPr>
          </p:nvGrpSpPr>
          <p:grpSpPr>
            <a:xfrm>
              <a:off x="4499992" y="2837654"/>
              <a:ext cx="144016" cy="720080"/>
              <a:chOff x="1619672" y="4293096"/>
              <a:chExt cx="144016" cy="720080"/>
            </a:xfrm>
          </p:grpSpPr>
          <p:cxnSp>
            <p:nvCxnSpPr>
              <p:cNvPr id="34" name="Connecteur droit 33"/>
              <p:cNvCxnSpPr/>
              <p:nvPr/>
            </p:nvCxnSpPr>
            <p:spPr>
              <a:xfrm rot="5400000">
                <a:off x="1367644" y="4617132"/>
                <a:ext cx="648072" cy="0"/>
              </a:xfrm>
              <a:prstGeom prst="line">
                <a:avLst/>
              </a:prstGeom>
              <a:ln w="28575">
                <a:solidFill>
                  <a:srgbClr val="CCCC00"/>
                </a:solidFill>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a:off x="1619672" y="4869160"/>
                <a:ext cx="144016" cy="144016"/>
              </a:xfrm>
              <a:prstGeom prst="ellipse">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 name="Groupe 30"/>
            <p:cNvGrpSpPr/>
            <p:nvPr>
              <p:custDataLst>
                <p:tags r:id="rId8"/>
              </p:custDataLst>
            </p:nvPr>
          </p:nvGrpSpPr>
          <p:grpSpPr>
            <a:xfrm>
              <a:off x="1547664" y="2837654"/>
              <a:ext cx="144016" cy="720080"/>
              <a:chOff x="1619672" y="4293096"/>
              <a:chExt cx="144016" cy="720080"/>
            </a:xfrm>
          </p:grpSpPr>
          <p:cxnSp>
            <p:nvCxnSpPr>
              <p:cNvPr id="28" name="Connecteur droit 27"/>
              <p:cNvCxnSpPr/>
              <p:nvPr/>
            </p:nvCxnSpPr>
            <p:spPr>
              <a:xfrm rot="5400000">
                <a:off x="1367644" y="4617132"/>
                <a:ext cx="648072" cy="0"/>
              </a:xfrm>
              <a:prstGeom prst="line">
                <a:avLst/>
              </a:prstGeom>
              <a:ln w="28575">
                <a:solidFill>
                  <a:srgbClr val="CCCC00"/>
                </a:solidFill>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1619672" y="4869160"/>
                <a:ext cx="144016" cy="144016"/>
              </a:xfrm>
              <a:prstGeom prst="ellipse">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 name="Groupe 36"/>
            <p:cNvGrpSpPr/>
            <p:nvPr>
              <p:custDataLst>
                <p:tags r:id="rId9"/>
              </p:custDataLst>
            </p:nvPr>
          </p:nvGrpSpPr>
          <p:grpSpPr>
            <a:xfrm>
              <a:off x="7668344" y="2837654"/>
              <a:ext cx="144016" cy="720080"/>
              <a:chOff x="1619672" y="4293096"/>
              <a:chExt cx="144016" cy="720080"/>
            </a:xfrm>
          </p:grpSpPr>
          <p:cxnSp>
            <p:nvCxnSpPr>
              <p:cNvPr id="38" name="Connecteur droit 37"/>
              <p:cNvCxnSpPr/>
              <p:nvPr/>
            </p:nvCxnSpPr>
            <p:spPr>
              <a:xfrm rot="5400000">
                <a:off x="1367644" y="4617132"/>
                <a:ext cx="648072" cy="0"/>
              </a:xfrm>
              <a:prstGeom prst="line">
                <a:avLst/>
              </a:prstGeom>
              <a:ln w="28575">
                <a:solidFill>
                  <a:srgbClr val="CCCC00"/>
                </a:solidFill>
              </a:ln>
            </p:spPr>
            <p:style>
              <a:lnRef idx="1">
                <a:schemeClr val="accent1"/>
              </a:lnRef>
              <a:fillRef idx="0">
                <a:schemeClr val="accent1"/>
              </a:fillRef>
              <a:effectRef idx="0">
                <a:schemeClr val="accent1"/>
              </a:effectRef>
              <a:fontRef idx="minor">
                <a:schemeClr val="tx1"/>
              </a:fontRef>
            </p:style>
          </p:cxnSp>
          <p:sp>
            <p:nvSpPr>
              <p:cNvPr id="39" name="Ellipse 38"/>
              <p:cNvSpPr/>
              <p:nvPr/>
            </p:nvSpPr>
            <p:spPr>
              <a:xfrm>
                <a:off x="1619672" y="4869160"/>
                <a:ext cx="144016" cy="144016"/>
              </a:xfrm>
              <a:prstGeom prst="ellipse">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ZoneTexte 10"/>
            <p:cNvSpPr txBox="1"/>
            <p:nvPr/>
          </p:nvSpPr>
          <p:spPr>
            <a:xfrm>
              <a:off x="541995" y="972639"/>
              <a:ext cx="429605" cy="1015663"/>
            </a:xfrm>
            <a:prstGeom prst="rect">
              <a:avLst/>
            </a:prstGeom>
            <a:noFill/>
          </p:spPr>
          <p:txBody>
            <a:bodyPr wrap="square" lIns="0" tIns="0" rIns="0" bIns="0" rtlCol="0">
              <a:spAutoFit/>
            </a:bodyPr>
            <a:lstStyle/>
            <a:p>
              <a:r>
                <a:rPr lang="fr-FR" sz="6600" b="1" dirty="0" smtClean="0">
                  <a:solidFill>
                    <a:srgbClr val="CCCC00"/>
                  </a:solidFill>
                  <a:latin typeface="Calibri" pitchFamily="34" charset="0"/>
                </a:rPr>
                <a:t>1</a:t>
              </a:r>
              <a:endParaRPr lang="fr-FR" sz="6600" b="1" dirty="0">
                <a:solidFill>
                  <a:srgbClr val="CCCC00"/>
                </a:solidFill>
                <a:latin typeface="Calibri" pitchFamily="34" charset="0"/>
              </a:endParaRPr>
            </a:p>
          </p:txBody>
        </p:sp>
        <p:sp>
          <p:nvSpPr>
            <p:cNvPr id="12" name="ZoneTexte 11"/>
            <p:cNvSpPr txBox="1"/>
            <p:nvPr/>
          </p:nvSpPr>
          <p:spPr>
            <a:xfrm>
              <a:off x="3566331" y="972639"/>
              <a:ext cx="429605" cy="1015663"/>
            </a:xfrm>
            <a:prstGeom prst="rect">
              <a:avLst/>
            </a:prstGeom>
            <a:noFill/>
          </p:spPr>
          <p:txBody>
            <a:bodyPr wrap="square" lIns="0" tIns="0" rIns="0" bIns="0" rtlCol="0">
              <a:spAutoFit/>
            </a:bodyPr>
            <a:lstStyle/>
            <a:p>
              <a:r>
                <a:rPr lang="fr-FR" sz="6600" b="1" dirty="0" smtClean="0">
                  <a:solidFill>
                    <a:srgbClr val="CCCC00"/>
                  </a:solidFill>
                  <a:latin typeface="Calibri" pitchFamily="34" charset="0"/>
                </a:rPr>
                <a:t>2</a:t>
              </a:r>
              <a:endParaRPr lang="fr-FR" sz="6600" b="1" dirty="0">
                <a:solidFill>
                  <a:srgbClr val="CCCC00"/>
                </a:solidFill>
                <a:latin typeface="Calibri" pitchFamily="34" charset="0"/>
              </a:endParaRPr>
            </a:p>
          </p:txBody>
        </p:sp>
        <p:sp>
          <p:nvSpPr>
            <p:cNvPr id="13" name="ZoneTexte 12"/>
            <p:cNvSpPr txBox="1"/>
            <p:nvPr/>
          </p:nvSpPr>
          <p:spPr>
            <a:xfrm>
              <a:off x="6590667" y="972639"/>
              <a:ext cx="429605" cy="1015663"/>
            </a:xfrm>
            <a:prstGeom prst="rect">
              <a:avLst/>
            </a:prstGeom>
            <a:noFill/>
          </p:spPr>
          <p:txBody>
            <a:bodyPr wrap="square" lIns="0" tIns="0" rIns="0" bIns="0" rtlCol="0">
              <a:spAutoFit/>
            </a:bodyPr>
            <a:lstStyle/>
            <a:p>
              <a:r>
                <a:rPr lang="fr-FR" sz="6600" b="1" dirty="0" smtClean="0">
                  <a:solidFill>
                    <a:srgbClr val="CCCC00"/>
                  </a:solidFill>
                  <a:latin typeface="Calibri" pitchFamily="34" charset="0"/>
                </a:rPr>
                <a:t>3</a:t>
              </a:r>
              <a:endParaRPr lang="fr-FR" sz="6600" b="1" dirty="0">
                <a:solidFill>
                  <a:srgbClr val="CCCC00"/>
                </a:solidFill>
                <a:latin typeface="Calibri" pitchFamily="34" charset="0"/>
              </a:endParaRPr>
            </a:p>
          </p:txBody>
        </p:sp>
        <p:sp>
          <p:nvSpPr>
            <p:cNvPr id="16" name="Rectangle à coins arrondis 15"/>
            <p:cNvSpPr/>
            <p:nvPr/>
          </p:nvSpPr>
          <p:spPr>
            <a:xfrm>
              <a:off x="467544" y="1764727"/>
              <a:ext cx="1841889" cy="800177"/>
            </a:xfrm>
            <a:prstGeom prst="roundRect">
              <a:avLst>
                <a:gd name="adj" fmla="val 9682"/>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fr-FR" sz="2000" b="1" dirty="0" smtClean="0">
                  <a:latin typeface="Calibri" pitchFamily="34" charset="0"/>
                </a:rPr>
                <a:t>Mots clefs</a:t>
              </a:r>
              <a:endParaRPr lang="fr-FR" sz="2000" b="1" dirty="0">
                <a:latin typeface="Calibri" pitchFamily="34" charset="0"/>
              </a:endParaRPr>
            </a:p>
          </p:txBody>
        </p:sp>
        <p:sp>
          <p:nvSpPr>
            <p:cNvPr id="17" name="Rectangle à coins arrondis 16"/>
            <p:cNvSpPr/>
            <p:nvPr/>
          </p:nvSpPr>
          <p:spPr>
            <a:xfrm>
              <a:off x="3450191" y="1764727"/>
              <a:ext cx="1841889" cy="800177"/>
            </a:xfrm>
            <a:prstGeom prst="roundRect">
              <a:avLst>
                <a:gd name="adj" fmla="val 9682"/>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fr-FR" sz="2000" b="1" dirty="0" smtClean="0">
                  <a:latin typeface="Calibri" pitchFamily="34" charset="0"/>
                </a:rPr>
                <a:t>Annonces</a:t>
              </a:r>
              <a:endParaRPr lang="fr-FR" sz="2000" b="1" dirty="0">
                <a:latin typeface="Calibri" pitchFamily="34" charset="0"/>
              </a:endParaRPr>
            </a:p>
          </p:txBody>
        </p:sp>
        <p:sp>
          <p:nvSpPr>
            <p:cNvPr id="18" name="Rectangle à coins arrondis 17"/>
            <p:cNvSpPr/>
            <p:nvPr/>
          </p:nvSpPr>
          <p:spPr>
            <a:xfrm>
              <a:off x="6516216" y="1764727"/>
              <a:ext cx="1841889" cy="800177"/>
            </a:xfrm>
            <a:prstGeom prst="roundRect">
              <a:avLst>
                <a:gd name="adj" fmla="val 9682"/>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fr-FR" sz="2000" b="1" dirty="0" smtClean="0">
                  <a:latin typeface="Calibri" pitchFamily="34" charset="0"/>
                </a:rPr>
                <a:t>Pages de destination</a:t>
              </a:r>
              <a:endParaRPr lang="fr-FR" sz="2000" b="1" dirty="0">
                <a:latin typeface="Calibri" pitchFamily="34" charset="0"/>
              </a:endParaRPr>
            </a:p>
          </p:txBody>
        </p:sp>
        <p:sp>
          <p:nvSpPr>
            <p:cNvPr id="19" name="Rectangle à coins arrondis 18"/>
            <p:cNvSpPr/>
            <p:nvPr/>
          </p:nvSpPr>
          <p:spPr>
            <a:xfrm>
              <a:off x="683568" y="2492896"/>
              <a:ext cx="1944216" cy="776806"/>
            </a:xfrm>
            <a:prstGeom prst="roundRect">
              <a:avLst>
                <a:gd name="adj" fmla="val 9682"/>
              </a:avLst>
            </a:prstGeom>
            <a:solidFill>
              <a:schemeClr val="bg1"/>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fr-FR" sz="1200" dirty="0" smtClean="0">
                  <a:solidFill>
                    <a:schemeClr val="tx1"/>
                  </a:solidFill>
                  <a:latin typeface="Calibri" pitchFamily="34" charset="0"/>
                </a:rPr>
                <a:t>Requêtes des internautes sur lesquelles se positionner pour communiquer.</a:t>
              </a:r>
            </a:p>
          </p:txBody>
        </p:sp>
        <p:sp>
          <p:nvSpPr>
            <p:cNvPr id="20" name="Rectangle à coins arrondis 19"/>
            <p:cNvSpPr/>
            <p:nvPr/>
          </p:nvSpPr>
          <p:spPr>
            <a:xfrm>
              <a:off x="3635896" y="2492896"/>
              <a:ext cx="1944216" cy="776806"/>
            </a:xfrm>
            <a:prstGeom prst="roundRect">
              <a:avLst>
                <a:gd name="adj" fmla="val 9682"/>
              </a:avLst>
            </a:prstGeom>
            <a:solidFill>
              <a:schemeClr val="bg1"/>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fr-FR" sz="1200" dirty="0" smtClean="0">
                  <a:solidFill>
                    <a:schemeClr val="tx1"/>
                  </a:solidFill>
                  <a:latin typeface="Calibri" pitchFamily="34" charset="0"/>
                </a:rPr>
                <a:t>Textes qui seront affichés sur les mots clefs sélectionnés.</a:t>
              </a:r>
            </a:p>
          </p:txBody>
        </p:sp>
        <p:sp>
          <p:nvSpPr>
            <p:cNvPr id="21" name="Rectangle à coins arrondis 20"/>
            <p:cNvSpPr/>
            <p:nvPr/>
          </p:nvSpPr>
          <p:spPr>
            <a:xfrm>
              <a:off x="6732240" y="2492896"/>
              <a:ext cx="1944216" cy="776806"/>
            </a:xfrm>
            <a:prstGeom prst="roundRect">
              <a:avLst>
                <a:gd name="adj" fmla="val 9682"/>
              </a:avLst>
            </a:prstGeom>
            <a:solidFill>
              <a:schemeClr val="bg1"/>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fr-FR" sz="1200" dirty="0" smtClean="0">
                  <a:solidFill>
                    <a:schemeClr val="tx1"/>
                  </a:solidFill>
                  <a:latin typeface="Calibri" pitchFamily="34" charset="0"/>
                </a:rPr>
                <a:t>Pages internet sur lesquelles seront redirigés les internautes après avoir cliqué sur les annonces.</a:t>
              </a:r>
            </a:p>
          </p:txBody>
        </p:sp>
        <p:sp>
          <p:nvSpPr>
            <p:cNvPr id="23" name="Flèche droite 22"/>
            <p:cNvSpPr/>
            <p:nvPr/>
          </p:nvSpPr>
          <p:spPr>
            <a:xfrm>
              <a:off x="2483768" y="1990974"/>
              <a:ext cx="864096" cy="64807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23"/>
            <p:cNvSpPr/>
            <p:nvPr/>
          </p:nvSpPr>
          <p:spPr>
            <a:xfrm>
              <a:off x="5508104" y="2003331"/>
              <a:ext cx="864096" cy="64807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9" name="Flèche droite 28"/>
          <p:cNvSpPr/>
          <p:nvPr>
            <p:custDataLst>
              <p:tags r:id="rId4"/>
            </p:custDataLst>
          </p:nvPr>
        </p:nvSpPr>
        <p:spPr>
          <a:xfrm>
            <a:off x="323528" y="839913"/>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contenu 21"/>
          <p:cNvSpPr txBox="1">
            <a:spLocks/>
          </p:cNvSpPr>
          <p:nvPr>
            <p:custDataLst>
              <p:tags r:id="rId5"/>
            </p:custDataLst>
          </p:nvPr>
        </p:nvSpPr>
        <p:spPr>
          <a:xfrm>
            <a:off x="457200" y="4893874"/>
            <a:ext cx="8229600" cy="1368152"/>
          </a:xfrm>
          <a:prstGeom prst="rect">
            <a:avLst/>
          </a:prstGeom>
        </p:spPr>
        <p:txBody>
          <a:bodyPr/>
          <a:lstStyle/>
          <a:p>
            <a:pPr marL="273050" lvl="0" indent="-273050" eaLnBrk="0" hangingPunct="0">
              <a:spcBef>
                <a:spcPts val="600"/>
              </a:spcBef>
              <a:spcAft>
                <a:spcPts val="600"/>
              </a:spcAft>
              <a:buFont typeface="Courier New" pitchFamily="49" charset="0"/>
              <a:buChar char="o"/>
              <a:defRPr/>
            </a:pPr>
            <a:r>
              <a:rPr lang="fr-FR" b="1" kern="0" dirty="0" smtClean="0">
                <a:solidFill>
                  <a:srgbClr val="333333"/>
                </a:solidFill>
                <a:latin typeface="Calibri" pitchFamily="34" charset="0"/>
              </a:rPr>
              <a:t>Pour assurer l’efficacité d’une campagne AdWords, il est nécessaire :</a:t>
            </a:r>
          </a:p>
          <a:p>
            <a:pPr marL="730250" lvl="1" indent="-273050" eaLnBrk="0" hangingPunct="0">
              <a:spcBef>
                <a:spcPts val="600"/>
              </a:spcBef>
              <a:spcAft>
                <a:spcPts val="600"/>
              </a:spcAft>
              <a:buFont typeface="Arial" pitchFamily="34" charset="0"/>
              <a:buChar char="•"/>
              <a:defRPr/>
            </a:pPr>
            <a:r>
              <a:rPr lang="fr-FR" kern="0" dirty="0" smtClean="0">
                <a:solidFill>
                  <a:srgbClr val="333333"/>
                </a:solidFill>
                <a:latin typeface="Calibri" pitchFamily="34" charset="0"/>
              </a:rPr>
              <a:t>D’optimiser ces 3 éléments de </a:t>
            </a:r>
            <a:r>
              <a:rPr lang="fr-FR" u="sng" kern="0" dirty="0" smtClean="0">
                <a:solidFill>
                  <a:srgbClr val="333333"/>
                </a:solidFill>
                <a:latin typeface="Calibri" pitchFamily="34" charset="0"/>
              </a:rPr>
              <a:t>manière individuelle </a:t>
            </a:r>
          </a:p>
          <a:p>
            <a:pPr marL="730250" lvl="1" indent="-273050" eaLnBrk="0" hangingPunct="0">
              <a:spcBef>
                <a:spcPts val="600"/>
              </a:spcBef>
              <a:spcAft>
                <a:spcPts val="600"/>
              </a:spcAft>
              <a:buFont typeface="Arial" pitchFamily="34" charset="0"/>
              <a:buChar char="•"/>
              <a:defRPr/>
            </a:pPr>
            <a:r>
              <a:rPr lang="fr-FR" kern="0" dirty="0" smtClean="0">
                <a:solidFill>
                  <a:srgbClr val="333333"/>
                </a:solidFill>
                <a:latin typeface="Calibri" pitchFamily="34" charset="0"/>
              </a:rPr>
              <a:t>D’assurer la cohérence de ces derniers </a:t>
            </a:r>
            <a:r>
              <a:rPr lang="fr-FR" u="sng" kern="0" dirty="0" smtClean="0">
                <a:solidFill>
                  <a:srgbClr val="333333"/>
                </a:solidFill>
                <a:latin typeface="Calibri" pitchFamily="34" charset="0"/>
              </a:rPr>
              <a:t>entre eux</a:t>
            </a:r>
          </a:p>
        </p:txBody>
      </p:sp>
      <p:sp>
        <p:nvSpPr>
          <p:cNvPr id="37" name="Flèche droite 36"/>
          <p:cNvSpPr/>
          <p:nvPr>
            <p:custDataLst>
              <p:tags r:id="rId6"/>
            </p:custDataLst>
          </p:nvPr>
        </p:nvSpPr>
        <p:spPr>
          <a:xfrm>
            <a:off x="323528" y="4948464"/>
            <a:ext cx="395536"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457200" y="2708920"/>
            <a:ext cx="8229600" cy="2304256"/>
          </a:xfrm>
        </p:spPr>
        <p:txBody>
          <a:bodyPr/>
          <a:lstStyle/>
          <a:p>
            <a:pPr>
              <a:buFont typeface="Courier New" pitchFamily="49" charset="0"/>
              <a:buChar char="o"/>
            </a:pPr>
            <a:r>
              <a:rPr lang="fr-FR" dirty="0" smtClean="0"/>
              <a:t>Afin de toucher le maximum d’internaute qualifié, il est important de se positionner sur le maximum de mots clés liés à votre activité.</a:t>
            </a:r>
          </a:p>
          <a:p>
            <a:pPr>
              <a:buFont typeface="Courier New" pitchFamily="49" charset="0"/>
              <a:buChar char="o"/>
            </a:pPr>
            <a:r>
              <a:rPr lang="fr-FR" dirty="0" smtClean="0"/>
              <a:t>Étant donné que les internautes tapent en moyenne 4,3 mots clés, les mots clés courts ne sont donc pas les seuls à devoir être ciblés.</a:t>
            </a:r>
          </a:p>
          <a:p>
            <a:endParaRPr lang="fr-FR" dirty="0" smtClean="0"/>
          </a:p>
          <a:p>
            <a:pPr>
              <a:buFont typeface="Courier New" pitchFamily="49" charset="0"/>
              <a:buChar char="o"/>
            </a:pPr>
            <a:r>
              <a:rPr lang="fr-FR" b="1" dirty="0" smtClean="0"/>
              <a:t>Exemple d’optimisation : </a:t>
            </a:r>
            <a:r>
              <a:rPr lang="fr-FR" dirty="0" smtClean="0"/>
              <a:t>cibler plus de mots clés et des requêtes plus précises.</a:t>
            </a:r>
            <a:endParaRPr lang="fr-FR" dirty="0"/>
          </a:p>
        </p:txBody>
      </p:sp>
      <p:sp>
        <p:nvSpPr>
          <p:cNvPr id="3" name="Titre 2"/>
          <p:cNvSpPr>
            <a:spLocks noGrp="1"/>
          </p:cNvSpPr>
          <p:nvPr>
            <p:ph type="title"/>
            <p:custDataLst>
              <p:tags r:id="rId2"/>
            </p:custDataLst>
          </p:nvPr>
        </p:nvSpPr>
        <p:spPr/>
        <p:txBody>
          <a:bodyPr/>
          <a:lstStyle/>
          <a:p>
            <a:r>
              <a:rPr lang="fr-FR" dirty="0" smtClean="0"/>
              <a:t>Exemple d’optimisation : 1/4</a:t>
            </a:r>
            <a:endParaRPr lang="fr-FR" dirty="0"/>
          </a:p>
        </p:txBody>
      </p:sp>
      <p:sp>
        <p:nvSpPr>
          <p:cNvPr id="9" name="Rectangle 8"/>
          <p:cNvSpPr/>
          <p:nvPr>
            <p:custDataLst>
              <p:tags r:id="rId3"/>
            </p:custDataLst>
          </p:nvPr>
        </p:nvSpPr>
        <p:spPr>
          <a:xfrm>
            <a:off x="1763688" y="980728"/>
            <a:ext cx="3600000" cy="11521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libri" pitchFamily="34" charset="0"/>
              </a:rPr>
              <a:t>Élargir la liste de mots clés</a:t>
            </a:r>
            <a:endParaRPr lang="fr-FR" sz="1600" dirty="0" smtClean="0">
              <a:latin typeface="Calibri" pitchFamily="34" charset="0"/>
            </a:endParaRPr>
          </a:p>
        </p:txBody>
      </p:sp>
      <p:sp>
        <p:nvSpPr>
          <p:cNvPr id="10" name="Rectangle 9"/>
          <p:cNvSpPr/>
          <p:nvPr>
            <p:custDataLst>
              <p:tags r:id="rId4"/>
            </p:custDataLst>
          </p:nvPr>
        </p:nvSpPr>
        <p:spPr>
          <a:xfrm>
            <a:off x="467544" y="980728"/>
            <a:ext cx="1152128" cy="1152128"/>
          </a:xfrm>
          <a:prstGeom prst="wedgeRectCallout">
            <a:avLst>
              <a:gd name="adj1" fmla="val 81329"/>
              <a:gd name="adj2" fmla="val -2187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3"/>
          <p:cNvPicPr>
            <a:picLocks noChangeAspect="1" noChangeArrowheads="1"/>
          </p:cNvPicPr>
          <p:nvPr>
            <p:custDataLst>
              <p:tags r:id="rId5"/>
            </p:custDataLst>
          </p:nvPr>
        </p:nvPicPr>
        <p:blipFill>
          <a:blip r:embed="rId8" cstate="print"/>
          <a:srcRect/>
          <a:stretch>
            <a:fillRect/>
          </a:stretch>
        </p:blipFill>
        <p:spPr bwMode="auto">
          <a:xfrm>
            <a:off x="567358" y="1080542"/>
            <a:ext cx="952500" cy="952500"/>
          </a:xfrm>
          <a:prstGeom prst="rect">
            <a:avLst/>
          </a:prstGeom>
          <a:noFill/>
          <a:ln w="9525">
            <a:noFill/>
            <a:miter lim="800000"/>
            <a:headEnd/>
            <a:tailEnd/>
          </a:ln>
          <a:effectLst/>
        </p:spPr>
      </p:pic>
      <p:sp>
        <p:nvSpPr>
          <p:cNvPr id="12" name="Flèche droite 11"/>
          <p:cNvSpPr/>
          <p:nvPr>
            <p:custDataLst>
              <p:tags r:id="rId6"/>
            </p:custDataLst>
          </p:nvPr>
        </p:nvSpPr>
        <p:spPr>
          <a:xfrm>
            <a:off x="467544" y="4581128"/>
            <a:ext cx="251520"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457200" y="2708920"/>
            <a:ext cx="8229600" cy="2304256"/>
          </a:xfrm>
        </p:spPr>
        <p:txBody>
          <a:bodyPr/>
          <a:lstStyle/>
          <a:p>
            <a:pPr>
              <a:buFont typeface="Courier New" pitchFamily="49" charset="0"/>
              <a:buChar char="o"/>
            </a:pPr>
            <a:r>
              <a:rPr lang="fr-FR" dirty="0" smtClean="0"/>
              <a:t>Pour qu’elles soient pertinentes pour les internautes et qu’elles génèrent le maximum de clique, il est indispensable que les annonces reprennent bien les mots clés tapés par l’internaute.</a:t>
            </a:r>
          </a:p>
          <a:p>
            <a:pPr>
              <a:buFont typeface="Courier New" pitchFamily="49" charset="0"/>
              <a:buChar char="o"/>
            </a:pPr>
            <a:endParaRPr lang="fr-FR" dirty="0" smtClean="0"/>
          </a:p>
          <a:p>
            <a:pPr>
              <a:spcAft>
                <a:spcPts val="0"/>
              </a:spcAft>
              <a:buFont typeface="Courier New" pitchFamily="49" charset="0"/>
              <a:buChar char="o"/>
            </a:pPr>
            <a:r>
              <a:rPr lang="fr-FR" b="1" dirty="0" smtClean="0"/>
              <a:t>Exemple d’optimisation : </a:t>
            </a:r>
            <a:r>
              <a:rPr lang="fr-FR" dirty="0" smtClean="0"/>
              <a:t>en se positionnant sur « séjour linguistique Allemagne » l’annonce doit impérativement parler principalement d’Allemagne.</a:t>
            </a:r>
          </a:p>
          <a:p>
            <a:pPr lvl="1">
              <a:buFont typeface="Wingdings" pitchFamily="2" charset="2"/>
              <a:buChar char="Ø"/>
            </a:pPr>
            <a:r>
              <a:rPr lang="fr-FR" dirty="0" smtClean="0"/>
              <a:t>Ce qui n’est pas le cas aujourd’hui :</a:t>
            </a:r>
            <a:endParaRPr lang="fr-FR" dirty="0"/>
          </a:p>
        </p:txBody>
      </p:sp>
      <p:sp>
        <p:nvSpPr>
          <p:cNvPr id="3" name="Titre 2"/>
          <p:cNvSpPr>
            <a:spLocks noGrp="1"/>
          </p:cNvSpPr>
          <p:nvPr>
            <p:ph type="title"/>
            <p:custDataLst>
              <p:tags r:id="rId2"/>
            </p:custDataLst>
          </p:nvPr>
        </p:nvSpPr>
        <p:spPr/>
        <p:txBody>
          <a:bodyPr/>
          <a:lstStyle/>
          <a:p>
            <a:r>
              <a:rPr lang="fr-FR" dirty="0" smtClean="0"/>
              <a:t>Exemple d’optimisation : 2/4</a:t>
            </a:r>
            <a:endParaRPr lang="fr-FR" dirty="0"/>
          </a:p>
        </p:txBody>
      </p:sp>
      <p:sp>
        <p:nvSpPr>
          <p:cNvPr id="9" name="Rectangle 8"/>
          <p:cNvSpPr/>
          <p:nvPr>
            <p:custDataLst>
              <p:tags r:id="rId3"/>
            </p:custDataLst>
          </p:nvPr>
        </p:nvSpPr>
        <p:spPr>
          <a:xfrm>
            <a:off x="1763688" y="980728"/>
            <a:ext cx="4068000" cy="11521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libri" pitchFamily="34" charset="0"/>
              </a:rPr>
              <a:t>Créer des annonces plus adaptées</a:t>
            </a:r>
          </a:p>
        </p:txBody>
      </p:sp>
      <p:sp>
        <p:nvSpPr>
          <p:cNvPr id="10" name="Rectangle 9"/>
          <p:cNvSpPr/>
          <p:nvPr>
            <p:custDataLst>
              <p:tags r:id="rId4"/>
            </p:custDataLst>
          </p:nvPr>
        </p:nvSpPr>
        <p:spPr>
          <a:xfrm>
            <a:off x="467544" y="980728"/>
            <a:ext cx="1152128" cy="1152128"/>
          </a:xfrm>
          <a:prstGeom prst="wedgeRectCallout">
            <a:avLst>
              <a:gd name="adj1" fmla="val 81329"/>
              <a:gd name="adj2" fmla="val -2187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custDataLst>
              <p:tags r:id="rId5"/>
            </p:custDataLst>
          </p:nvPr>
        </p:nvSpPr>
        <p:spPr>
          <a:xfrm>
            <a:off x="467544" y="4157987"/>
            <a:ext cx="251520"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1"/>
          <p:cNvPicPr>
            <a:picLocks noChangeAspect="1" noChangeArrowheads="1"/>
          </p:cNvPicPr>
          <p:nvPr>
            <p:custDataLst>
              <p:tags r:id="rId6"/>
            </p:custDataLst>
          </p:nvPr>
        </p:nvPicPr>
        <p:blipFill>
          <a:blip r:embed="rId9" cstate="print"/>
          <a:srcRect/>
          <a:stretch>
            <a:fillRect/>
          </a:stretch>
        </p:blipFill>
        <p:spPr bwMode="auto">
          <a:xfrm>
            <a:off x="567358" y="1080542"/>
            <a:ext cx="952500" cy="952500"/>
          </a:xfrm>
          <a:prstGeom prst="rect">
            <a:avLst/>
          </a:prstGeom>
          <a:noFill/>
          <a:ln w="9525">
            <a:noFill/>
            <a:miter lim="800000"/>
            <a:headEnd/>
            <a:tailEnd/>
          </a:ln>
          <a:effectLst/>
        </p:spPr>
      </p:pic>
      <p:grpSp>
        <p:nvGrpSpPr>
          <p:cNvPr id="4" name="Groupe 14"/>
          <p:cNvGrpSpPr/>
          <p:nvPr>
            <p:custDataLst>
              <p:tags r:id="rId7"/>
            </p:custDataLst>
          </p:nvPr>
        </p:nvGrpSpPr>
        <p:grpSpPr>
          <a:xfrm>
            <a:off x="1907704" y="5229200"/>
            <a:ext cx="5328592" cy="792000"/>
            <a:chOff x="1619672" y="5229200"/>
            <a:chExt cx="5328592" cy="792000"/>
          </a:xfrm>
        </p:grpSpPr>
        <p:sp>
          <p:nvSpPr>
            <p:cNvPr id="13" name="Rectangle 12"/>
            <p:cNvSpPr/>
            <p:nvPr/>
          </p:nvSpPr>
          <p:spPr>
            <a:xfrm>
              <a:off x="1619672" y="5229200"/>
              <a:ext cx="2700000" cy="792000"/>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Calibri" pitchFamily="34" charset="0"/>
                </a:rPr>
                <a:t>Annonce affichée sur «  séjour linguistique Allemagne »</a:t>
              </a:r>
            </a:p>
          </p:txBody>
        </p:sp>
        <p:sp>
          <p:nvSpPr>
            <p:cNvPr id="14" name="Rectangle 13"/>
            <p:cNvSpPr/>
            <p:nvPr/>
          </p:nvSpPr>
          <p:spPr>
            <a:xfrm>
              <a:off x="4499992" y="5229200"/>
              <a:ext cx="2448272" cy="792000"/>
            </a:xfrm>
            <a:prstGeom prst="wedgeRectCallout">
              <a:avLst>
                <a:gd name="adj1" fmla="val -63213"/>
                <a:gd name="adj2" fmla="val -22259"/>
              </a:avLst>
            </a:prstGeom>
            <a:solidFill>
              <a:schemeClr val="bg1"/>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10" cstate="print"/>
            <a:srcRect/>
            <a:stretch>
              <a:fillRect/>
            </a:stretch>
          </p:blipFill>
          <p:spPr bwMode="auto">
            <a:xfrm>
              <a:off x="4562078" y="5258488"/>
              <a:ext cx="2324100" cy="733425"/>
            </a:xfrm>
            <a:prstGeom prst="rect">
              <a:avLst/>
            </a:prstGeom>
            <a:noFill/>
            <a:ln w="9525">
              <a:noFill/>
              <a:miter lim="800000"/>
              <a:headEnd/>
              <a:tailEnd/>
            </a:ln>
          </p:spPr>
        </p:pic>
      </p:grpSp>
    </p:spTree>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457200" y="2708920"/>
            <a:ext cx="8229600" cy="2520280"/>
          </a:xfrm>
        </p:spPr>
        <p:txBody>
          <a:bodyPr/>
          <a:lstStyle/>
          <a:p>
            <a:pPr>
              <a:buFont typeface="Courier New" pitchFamily="49" charset="0"/>
              <a:buChar char="o"/>
            </a:pPr>
            <a:r>
              <a:rPr lang="fr-FR" dirty="0" smtClean="0"/>
              <a:t>De la même manière que pour les annonces, il est indispensable que la page de destination corresponde précisément à ce que recherche l’internaute.</a:t>
            </a:r>
          </a:p>
          <a:p>
            <a:endParaRPr lang="fr-FR" dirty="0" smtClean="0"/>
          </a:p>
          <a:p>
            <a:pPr>
              <a:buFont typeface="Courier New" pitchFamily="49" charset="0"/>
              <a:buChar char="o"/>
            </a:pPr>
            <a:r>
              <a:rPr lang="fr-FR" b="1" dirty="0" smtClean="0"/>
              <a:t>Exemple d’optimisation : </a:t>
            </a:r>
            <a:r>
              <a:rPr lang="fr-FR" dirty="0" smtClean="0"/>
              <a:t>en tapant « séjour linguistique Allemagne », les internautes doivent arriver sur une page ne parlant que de l’Allemagne. Si ce n’est pas le cas, il y a de fortes chances qu’ils repartent directement.</a:t>
            </a:r>
          </a:p>
          <a:p>
            <a:pPr lvl="1">
              <a:buFont typeface="Wingdings" pitchFamily="2" charset="2"/>
              <a:buChar char="Ø"/>
            </a:pPr>
            <a:r>
              <a:rPr lang="fr-FR" dirty="0" smtClean="0"/>
              <a:t>Actuellement l’annonce positionnée sur ce mot clés renvoie vers la Home Page.</a:t>
            </a:r>
            <a:endParaRPr lang="fr-FR" dirty="0"/>
          </a:p>
        </p:txBody>
      </p:sp>
      <p:sp>
        <p:nvSpPr>
          <p:cNvPr id="3" name="Titre 2"/>
          <p:cNvSpPr>
            <a:spLocks noGrp="1"/>
          </p:cNvSpPr>
          <p:nvPr>
            <p:ph type="title"/>
            <p:custDataLst>
              <p:tags r:id="rId2"/>
            </p:custDataLst>
          </p:nvPr>
        </p:nvSpPr>
        <p:spPr/>
        <p:txBody>
          <a:bodyPr/>
          <a:lstStyle/>
          <a:p>
            <a:r>
              <a:rPr lang="fr-FR" dirty="0" smtClean="0"/>
              <a:t>Exemple d’optimisation : 3/4</a:t>
            </a:r>
            <a:endParaRPr lang="fr-FR" dirty="0"/>
          </a:p>
        </p:txBody>
      </p:sp>
      <p:sp>
        <p:nvSpPr>
          <p:cNvPr id="9" name="Rectangle 8"/>
          <p:cNvSpPr/>
          <p:nvPr>
            <p:custDataLst>
              <p:tags r:id="rId3"/>
            </p:custDataLst>
          </p:nvPr>
        </p:nvSpPr>
        <p:spPr>
          <a:xfrm>
            <a:off x="1763688" y="980728"/>
            <a:ext cx="4320000" cy="11521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libri" pitchFamily="34" charset="0"/>
              </a:rPr>
              <a:t>Renvoyer vers des pages plus adaptées</a:t>
            </a:r>
          </a:p>
        </p:txBody>
      </p:sp>
      <p:sp>
        <p:nvSpPr>
          <p:cNvPr id="10" name="Rectangle 9"/>
          <p:cNvSpPr/>
          <p:nvPr>
            <p:custDataLst>
              <p:tags r:id="rId4"/>
            </p:custDataLst>
          </p:nvPr>
        </p:nvSpPr>
        <p:spPr>
          <a:xfrm>
            <a:off x="467544" y="980728"/>
            <a:ext cx="1152128" cy="1152128"/>
          </a:xfrm>
          <a:prstGeom prst="wedgeRectCallout">
            <a:avLst>
              <a:gd name="adj1" fmla="val 81329"/>
              <a:gd name="adj2" fmla="val -2187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custDataLst>
              <p:tags r:id="rId5"/>
            </p:custDataLst>
          </p:nvPr>
        </p:nvSpPr>
        <p:spPr>
          <a:xfrm>
            <a:off x="467544" y="3880298"/>
            <a:ext cx="251520" cy="288032"/>
          </a:xfrm>
          <a:prstGeom prst="righ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p:cNvPicPr>
            <a:picLocks noChangeAspect="1" noChangeArrowheads="1"/>
          </p:cNvPicPr>
          <p:nvPr>
            <p:custDataLst>
              <p:tags r:id="rId6"/>
            </p:custDataLst>
          </p:nvPr>
        </p:nvPicPr>
        <p:blipFill>
          <a:blip r:embed="rId8" cstate="print"/>
          <a:srcRect/>
          <a:stretch>
            <a:fillRect/>
          </a:stretch>
        </p:blipFill>
        <p:spPr bwMode="auto">
          <a:xfrm>
            <a:off x="567358" y="1080542"/>
            <a:ext cx="952500" cy="952500"/>
          </a:xfrm>
          <a:prstGeom prst="rect">
            <a:avLst/>
          </a:prstGeom>
          <a:noFill/>
          <a:ln w="9525">
            <a:noFill/>
            <a:miter lim="800000"/>
            <a:headEnd/>
            <a:tailEnd/>
          </a:ln>
          <a:effectLst/>
        </p:spPr>
      </p:pic>
    </p:spTree>
  </p:cSld>
  <p:clrMapOvr>
    <a:masterClrMapping/>
  </p:clrMapOvr>
  <p:transition>
    <p:cover dir="d"/>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00.xml><?xml version="1.0" encoding="utf-8"?>
<p:tagLst xmlns:a="http://schemas.openxmlformats.org/drawingml/2006/main" xmlns:r="http://schemas.openxmlformats.org/officeDocument/2006/relationships" xmlns:p="http://schemas.openxmlformats.org/presentationml/2006/main">
  <p:tag name="NUM" val="14"/>
</p:tagLst>
</file>

<file path=ppt/tags/tag101.xml><?xml version="1.0" encoding="utf-8"?>
<p:tagLst xmlns:a="http://schemas.openxmlformats.org/drawingml/2006/main" xmlns:r="http://schemas.openxmlformats.org/officeDocument/2006/relationships" xmlns:p="http://schemas.openxmlformats.org/presentationml/2006/main">
  <p:tag name="NUM" val="15"/>
</p:tagLst>
</file>

<file path=ppt/tags/tag102.xml><?xml version="1.0" encoding="utf-8"?>
<p:tagLst xmlns:a="http://schemas.openxmlformats.org/drawingml/2006/main" xmlns:r="http://schemas.openxmlformats.org/officeDocument/2006/relationships" xmlns:p="http://schemas.openxmlformats.org/presentationml/2006/main">
  <p:tag name="NUM" val="16"/>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7"/>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7"/>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3"/>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9"/>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4"/>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8"/>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5"/>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8"/>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6"/>
</p:tagLst>
</file>

<file path=ppt/tags/tag150.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7"/>
</p:tagLst>
</file>

<file path=ppt/tags/tag152.xml><?xml version="1.0" encoding="utf-8"?>
<p:tagLst xmlns:a="http://schemas.openxmlformats.org/drawingml/2006/main" xmlns:r="http://schemas.openxmlformats.org/officeDocument/2006/relationships" xmlns:p="http://schemas.openxmlformats.org/presentationml/2006/main">
  <p:tag name="NUM" val="6"/>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8"/>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9"/>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6"/>
</p:tagLst>
</file>

<file path=ppt/tags/tag179.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25"/>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8"/>
</p:tagLst>
</file>

<file path=ppt/tags/tag193.xml><?xml version="1.0" encoding="utf-8"?>
<p:tagLst xmlns:a="http://schemas.openxmlformats.org/drawingml/2006/main" xmlns:r="http://schemas.openxmlformats.org/officeDocument/2006/relationships" xmlns:p="http://schemas.openxmlformats.org/presentationml/2006/main">
  <p:tag name="NUM" val="9"/>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5"/>
</p:tagLst>
</file>

<file path=ppt/tags/tag19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6"/>
</p:tagLst>
</file>

<file path=ppt/tags/tag200.xml><?xml version="1.0" encoding="utf-8"?>
<p:tagLst xmlns:a="http://schemas.openxmlformats.org/drawingml/2006/main" xmlns:r="http://schemas.openxmlformats.org/officeDocument/2006/relationships" xmlns:p="http://schemas.openxmlformats.org/presentationml/2006/main">
  <p:tag name="NUM" val="7"/>
</p:tagLst>
</file>

<file path=ppt/tags/tag201.xml><?xml version="1.0" encoding="utf-8"?>
<p:tagLst xmlns:a="http://schemas.openxmlformats.org/drawingml/2006/main" xmlns:r="http://schemas.openxmlformats.org/officeDocument/2006/relationships" xmlns:p="http://schemas.openxmlformats.org/presentationml/2006/main">
  <p:tag name="NUM" val="8"/>
</p:tagLst>
</file>

<file path=ppt/tags/tag202.xml><?xml version="1.0" encoding="utf-8"?>
<p:tagLst xmlns:a="http://schemas.openxmlformats.org/drawingml/2006/main" xmlns:r="http://schemas.openxmlformats.org/officeDocument/2006/relationships" xmlns:p="http://schemas.openxmlformats.org/presentationml/2006/main">
  <p:tag name="NUM" val="9"/>
</p:tagLst>
</file>

<file path=ppt/tags/tag203.xml><?xml version="1.0" encoding="utf-8"?>
<p:tagLst xmlns:a="http://schemas.openxmlformats.org/drawingml/2006/main" xmlns:r="http://schemas.openxmlformats.org/officeDocument/2006/relationships" xmlns:p="http://schemas.openxmlformats.org/presentationml/2006/main">
  <p:tag name="NUM" val="10"/>
</p:tagLst>
</file>

<file path=ppt/tags/tag204.xml><?xml version="1.0" encoding="utf-8"?>
<p:tagLst xmlns:a="http://schemas.openxmlformats.org/drawingml/2006/main" xmlns:r="http://schemas.openxmlformats.org/officeDocument/2006/relationships" xmlns:p="http://schemas.openxmlformats.org/presentationml/2006/main">
  <p:tag name="NUM" val="11"/>
</p:tagLst>
</file>

<file path=ppt/tags/tag205.xml><?xml version="1.0" encoding="utf-8"?>
<p:tagLst xmlns:a="http://schemas.openxmlformats.org/drawingml/2006/main" xmlns:r="http://schemas.openxmlformats.org/officeDocument/2006/relationships" xmlns:p="http://schemas.openxmlformats.org/presentationml/2006/main">
  <p:tag name="NUM" val="12"/>
</p:tagLst>
</file>

<file path=ppt/tags/tag206.xml><?xml version="1.0" encoding="utf-8"?>
<p:tagLst xmlns:a="http://schemas.openxmlformats.org/drawingml/2006/main" xmlns:r="http://schemas.openxmlformats.org/officeDocument/2006/relationships" xmlns:p="http://schemas.openxmlformats.org/presentationml/2006/main">
  <p:tag name="NUM" val="13"/>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6"/>
</p:tagLst>
</file>

<file path=ppt/tags/tag213.xml><?xml version="1.0" encoding="utf-8"?>
<p:tagLst xmlns:a="http://schemas.openxmlformats.org/drawingml/2006/main" xmlns:r="http://schemas.openxmlformats.org/officeDocument/2006/relationships" xmlns:p="http://schemas.openxmlformats.org/presentationml/2006/main">
  <p:tag name="NUM" val="7"/>
</p:tagLst>
</file>

<file path=ppt/tags/tag214.xml><?xml version="1.0" encoding="utf-8"?>
<p:tagLst xmlns:a="http://schemas.openxmlformats.org/drawingml/2006/main" xmlns:r="http://schemas.openxmlformats.org/officeDocument/2006/relationships" xmlns:p="http://schemas.openxmlformats.org/presentationml/2006/main">
  <p:tag name="NUM" val="8"/>
</p:tagLst>
</file>

<file path=ppt/tags/tag215.xml><?xml version="1.0" encoding="utf-8"?>
<p:tagLst xmlns:a="http://schemas.openxmlformats.org/drawingml/2006/main" xmlns:r="http://schemas.openxmlformats.org/officeDocument/2006/relationships" xmlns:p="http://schemas.openxmlformats.org/presentationml/2006/main">
  <p:tag name="NUM" val="9"/>
</p:tagLst>
</file>

<file path=ppt/tags/tag216.xml><?xml version="1.0" encoding="utf-8"?>
<p:tagLst xmlns:a="http://schemas.openxmlformats.org/drawingml/2006/main" xmlns:r="http://schemas.openxmlformats.org/officeDocument/2006/relationships" xmlns:p="http://schemas.openxmlformats.org/presentationml/2006/main">
  <p:tag name="NUM" val="10"/>
</p:tagLst>
</file>

<file path=ppt/tags/tag217.xml><?xml version="1.0" encoding="utf-8"?>
<p:tagLst xmlns:a="http://schemas.openxmlformats.org/drawingml/2006/main" xmlns:r="http://schemas.openxmlformats.org/officeDocument/2006/relationships" xmlns:p="http://schemas.openxmlformats.org/presentationml/2006/main">
  <p:tag name="NUM" val="11"/>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4"/>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8"/>
</p:tagLst>
</file>

<file path=ppt/tags/tag235.xml><?xml version="1.0" encoding="utf-8"?>
<p:tagLst xmlns:a="http://schemas.openxmlformats.org/drawingml/2006/main" xmlns:r="http://schemas.openxmlformats.org/officeDocument/2006/relationships" xmlns:p="http://schemas.openxmlformats.org/presentationml/2006/main">
  <p:tag name="NUM" val="9"/>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5"/>
</p:tagLst>
</file>

<file path=ppt/tags/tag241.xml><?xml version="1.0" encoding="utf-8"?>
<p:tagLst xmlns:a="http://schemas.openxmlformats.org/drawingml/2006/main" xmlns:r="http://schemas.openxmlformats.org/officeDocument/2006/relationships" xmlns:p="http://schemas.openxmlformats.org/presentationml/2006/main">
  <p:tag name="NUM" val="6"/>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3"/>
</p:tagLst>
</file>

<file path=ppt/tags/tag245.xml><?xml version="1.0" encoding="utf-8"?>
<p:tagLst xmlns:a="http://schemas.openxmlformats.org/drawingml/2006/main" xmlns:r="http://schemas.openxmlformats.org/officeDocument/2006/relationships" xmlns:p="http://schemas.openxmlformats.org/presentationml/2006/main">
  <p:tag name="NUM" val="4"/>
</p:tagLst>
</file>

<file path=ppt/tags/tag246.xml><?xml version="1.0" encoding="utf-8"?>
<p:tagLst xmlns:a="http://schemas.openxmlformats.org/drawingml/2006/main" xmlns:r="http://schemas.openxmlformats.org/officeDocument/2006/relationships" xmlns:p="http://schemas.openxmlformats.org/presentationml/2006/main">
  <p:tag name="NUM" val="5"/>
</p:tagLst>
</file>

<file path=ppt/tags/tag247.xml><?xml version="1.0" encoding="utf-8"?>
<p:tagLst xmlns:a="http://schemas.openxmlformats.org/drawingml/2006/main" xmlns:r="http://schemas.openxmlformats.org/officeDocument/2006/relationships" xmlns:p="http://schemas.openxmlformats.org/presentationml/2006/main">
  <p:tag name="NUM" val="6"/>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5"/>
</p:tagLst>
</file>

<file path=ppt/tags/tag253.xml><?xml version="1.0" encoding="utf-8"?>
<p:tagLst xmlns:a="http://schemas.openxmlformats.org/drawingml/2006/main" xmlns:r="http://schemas.openxmlformats.org/officeDocument/2006/relationships" xmlns:p="http://schemas.openxmlformats.org/presentationml/2006/main">
  <p:tag name="NUM" val="6"/>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0"/>
</p:tagLst>
</file>

<file path=ppt/tags/tag97.xml><?xml version="1.0" encoding="utf-8"?>
<p:tagLst xmlns:a="http://schemas.openxmlformats.org/drawingml/2006/main" xmlns:r="http://schemas.openxmlformats.org/officeDocument/2006/relationships" xmlns:p="http://schemas.openxmlformats.org/presentationml/2006/main">
  <p:tag name="NUM" val="11"/>
</p:tagLst>
</file>

<file path=ppt/tags/tag98.xml><?xml version="1.0" encoding="utf-8"?>
<p:tagLst xmlns:a="http://schemas.openxmlformats.org/drawingml/2006/main" xmlns:r="http://schemas.openxmlformats.org/officeDocument/2006/relationships" xmlns:p="http://schemas.openxmlformats.org/presentationml/2006/main">
  <p:tag name="NUM" val="12"/>
</p:tagLst>
</file>

<file path=ppt/tags/tag99.xml><?xml version="1.0" encoding="utf-8"?>
<p:tagLst xmlns:a="http://schemas.openxmlformats.org/drawingml/2006/main" xmlns:r="http://schemas.openxmlformats.org/officeDocument/2006/relationships" xmlns:p="http://schemas.openxmlformats.org/presentationml/2006/main">
  <p:tag name="NUM" val="13"/>
</p:tagLst>
</file>

<file path=ppt/theme/theme1.xml><?xml version="1.0" encoding="utf-8"?>
<a:theme xmlns:a="http://schemas.openxmlformats.org/drawingml/2006/main" name="Présentation_Template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ge Stadard">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age Stadard">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Présentation_Template_V2</Template>
  <TotalTime>10543</TotalTime>
  <Words>2497</Words>
  <Application>Microsoft Office PowerPoint</Application>
  <PresentationFormat>Affichage à l'écran (4:3)</PresentationFormat>
  <Paragraphs>373</Paragraphs>
  <Slides>40</Slides>
  <Notes>11</Notes>
  <HiddenSlides>0</HiddenSlides>
  <MMClips>0</MMClips>
  <ScaleCrop>false</ScaleCrop>
  <HeadingPairs>
    <vt:vector size="4" baseType="variant">
      <vt:variant>
        <vt:lpstr>Thème</vt:lpstr>
      </vt:variant>
      <vt:variant>
        <vt:i4>3</vt:i4>
      </vt:variant>
      <vt:variant>
        <vt:lpstr>Titres des diapositives</vt:lpstr>
      </vt:variant>
      <vt:variant>
        <vt:i4>40</vt:i4>
      </vt:variant>
    </vt:vector>
  </HeadingPairs>
  <TitlesOfParts>
    <vt:vector size="43" baseType="lpstr">
      <vt:lpstr>Présentation_Template_V2</vt:lpstr>
      <vt:lpstr>Page Stadard</vt:lpstr>
      <vt:lpstr>1_Page Stadard</vt:lpstr>
      <vt:lpstr>Diapositive 1</vt:lpstr>
      <vt:lpstr>Notre vision du dispositif</vt:lpstr>
      <vt:lpstr>Référencement payant</vt:lpstr>
      <vt:lpstr>Les moteurs de recherche</vt:lpstr>
      <vt:lpstr>Présentation Google AdWords</vt:lpstr>
      <vt:lpstr>Éléments d’une campagne AdWords</vt:lpstr>
      <vt:lpstr>Exemple d’optimisation : 1/4</vt:lpstr>
      <vt:lpstr>Exemple d’optimisation : 2/4</vt:lpstr>
      <vt:lpstr>Exemple d’optimisation : 3/4</vt:lpstr>
      <vt:lpstr>Exemple d’optimisation : 4/4</vt:lpstr>
      <vt:lpstr>Référencement payant : notre intervention</vt:lpstr>
      <vt:lpstr>Retargeting</vt:lpstr>
      <vt:lpstr>90% de prospects perdus</vt:lpstr>
      <vt:lpstr>Qu'est-ce que le retargeting ? (1/2)</vt:lpstr>
      <vt:lpstr>Qu'est-ce que le retargeting ? (2/2)</vt:lpstr>
      <vt:lpstr>Retargeting : notre intervention</vt:lpstr>
      <vt:lpstr>Bannière Facebook</vt:lpstr>
      <vt:lpstr>L’importance des réseaux sociaux</vt:lpstr>
      <vt:lpstr>Présentation de Facebook Ads</vt:lpstr>
      <vt:lpstr>Affichage des publicités</vt:lpstr>
      <vt:lpstr>Un potentiel intéressant</vt:lpstr>
      <vt:lpstr>Facebook Ads : notre intervention</vt:lpstr>
      <vt:lpstr>Site internet</vt:lpstr>
      <vt:lpstr>L’importance du site internet</vt:lpstr>
      <vt:lpstr>L’importance du site internet</vt:lpstr>
      <vt:lpstr>Exemples intéressants (1/2)</vt:lpstr>
      <vt:lpstr>Exemples intéressants (1/2)</vt:lpstr>
      <vt:lpstr>Site internet : notre intervention</vt:lpstr>
      <vt:lpstr>Référencement naturel</vt:lpstr>
      <vt:lpstr>Les moteurs de recherche</vt:lpstr>
      <vt:lpstr>Premier constat</vt:lpstr>
      <vt:lpstr>Les 3 piliers du référencement</vt:lpstr>
      <vt:lpstr>Les critères du référencement naturel</vt:lpstr>
      <vt:lpstr>Les actions</vt:lpstr>
      <vt:lpstr>Community management</vt:lpstr>
      <vt:lpstr>L’importance des réseaux sociaux</vt:lpstr>
      <vt:lpstr>Un nouveau métier: le community management</vt:lpstr>
      <vt:lpstr>L’intérêt de Facebook</vt:lpstr>
      <vt:lpstr>Facebook : notre intervention</vt:lpstr>
      <vt:lpstr>Merci</vt:lpstr>
    </vt:vector>
  </TitlesOfParts>
  <Company>The MarketinGroup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sfernandes</dc:creator>
  <cp:lastModifiedBy>vquillier</cp:lastModifiedBy>
  <cp:revision>1231</cp:revision>
  <dcterms:created xsi:type="dcterms:W3CDTF">2010-06-15T18:53:54Z</dcterms:created>
  <dcterms:modified xsi:type="dcterms:W3CDTF">2012-05-30T15:00:49Z</dcterms:modified>
</cp:coreProperties>
</file>