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handoutMasterIdLst>
    <p:handoutMasterId r:id="rId22"/>
  </p:handoutMasterIdLst>
  <p:sldIdLst>
    <p:sldId id="1349" r:id="rId2"/>
    <p:sldId id="1435" r:id="rId3"/>
    <p:sldId id="1442" r:id="rId4"/>
    <p:sldId id="1444" r:id="rId5"/>
    <p:sldId id="1443" r:id="rId6"/>
    <p:sldId id="1445" r:id="rId7"/>
    <p:sldId id="1448" r:id="rId8"/>
    <p:sldId id="1449" r:id="rId9"/>
    <p:sldId id="1450" r:id="rId10"/>
    <p:sldId id="1447" r:id="rId11"/>
    <p:sldId id="1451" r:id="rId12"/>
    <p:sldId id="1452" r:id="rId13"/>
    <p:sldId id="1453" r:id="rId14"/>
    <p:sldId id="1458" r:id="rId15"/>
    <p:sldId id="1455" r:id="rId16"/>
    <p:sldId id="1454" r:id="rId17"/>
    <p:sldId id="1457" r:id="rId18"/>
    <p:sldId id="1459" r:id="rId19"/>
    <p:sldId id="1460" r:id="rId20"/>
  </p:sldIdLst>
  <p:sldSz cx="9144000" cy="6858000" type="screen4x3"/>
  <p:notesSz cx="6662738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558"/>
    <a:srgbClr val="333333"/>
    <a:srgbClr val="FFC000"/>
    <a:srgbClr val="FF0000"/>
    <a:srgbClr val="FF0066"/>
    <a:srgbClr val="4C6DA8"/>
    <a:srgbClr val="0070C0"/>
    <a:srgbClr val="FB033E"/>
    <a:srgbClr val="FFFFFF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3" autoAdjust="0"/>
  </p:normalViewPr>
  <p:slideViewPr>
    <p:cSldViewPr>
      <p:cViewPr varScale="1">
        <p:scale>
          <a:sx n="99" d="100"/>
          <a:sy n="99" d="100"/>
        </p:scale>
        <p:origin x="-1890" y="-90"/>
      </p:cViewPr>
      <p:guideLst>
        <p:guide orient="horz" pos="1104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700"/>
    </p:cViewPr>
  </p:sorterViewPr>
  <p:notesViewPr>
    <p:cSldViewPr>
      <p:cViewPr varScale="1">
        <p:scale>
          <a:sx n="76" d="100"/>
          <a:sy n="76" d="100"/>
        </p:scale>
        <p:origin x="-4080" y="-108"/>
      </p:cViewPr>
      <p:guideLst>
        <p:guide orient="horz" pos="3121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016BD8-1BDE-4D4B-B40C-A4B1A538A8D9}" type="datetime1">
              <a:rPr lang="fr-FR"/>
              <a:pPr>
                <a:defRPr/>
              </a:pPr>
              <a:t>03/09/2012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13DFEC-706F-4E11-88DF-E5F3F7779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184C163-5D32-4735-80AA-DC0292153689}" type="datetime1">
              <a:rPr lang="fr-FR"/>
              <a:pPr>
                <a:defRPr/>
              </a:pPr>
              <a:t>03/09/2012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1363"/>
            <a:ext cx="4957762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8338" y="4705350"/>
            <a:ext cx="5326062" cy="44592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2E2D040-4C1C-4A8B-87E1-B7C7E77323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00B050"/>
          </a:solidFill>
        </p:spPr>
        <p:txBody>
          <a:bodyPr vert="vert" lIns="0" tIns="0" rIns="0" bIns="0" anchor="ctr" anchorCtr="0"/>
          <a:lstStyle>
            <a:lvl1pPr marL="0" indent="0" algn="ctr">
              <a:buFont typeface="Arial" pitchFamily="34" charset="0"/>
              <a:buNone/>
              <a:defRPr sz="12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2pPr>
            <a:lvl3pPr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3pPr>
            <a:lvl4pPr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4pPr>
            <a:lvl5pPr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itre 8"/>
          <p:cNvSpPr>
            <a:spLocks noGrp="1"/>
          </p:cNvSpPr>
          <p:nvPr>
            <p:ph type="title"/>
          </p:nvPr>
        </p:nvSpPr>
        <p:spPr>
          <a:xfrm>
            <a:off x="1331640" y="205892"/>
            <a:ext cx="64807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A133-0AB4-45E7-B249-404DA2CFE6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94EC-30F0-4F4D-8EA5-BB7502CA41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CCCC00"/>
                </a:solidFill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Recommandation | FFR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CCCC00"/>
                </a:solidFill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Recommandation | FFR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CCCC00"/>
                </a:solidFill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Recommandation | FFR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CCCC00"/>
                </a:solidFill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Recommandation | FFR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D557-2C9B-404A-8373-B39EFF9476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823A-8AED-4660-A70D-797881803A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F76B-C123-41BA-8E47-9A548BD1A8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3C48-4FCA-4370-A4E3-AB3B4445AC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064DF-53D6-48EF-8A65-96EDCEE12D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1784-B06C-43AE-8554-CE521B8FA2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5C74-23A9-435A-B5CB-0E8756854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9" descr="ombre_horz_06"/>
          <p:cNvPicPr>
            <a:picLocks noChangeAspect="1" noChangeArrowheads="1"/>
          </p:cNvPicPr>
          <p:nvPr/>
        </p:nvPicPr>
        <p:blipFill>
          <a:blip r:embed="rId21" cstate="print">
            <a:lum bright="-54000"/>
          </a:blip>
          <a:srcRect/>
          <a:stretch>
            <a:fillRect/>
          </a:stretch>
        </p:blipFill>
        <p:spPr bwMode="auto">
          <a:xfrm>
            <a:off x="0" y="636587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1" descr="L'Enchanteur-blan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3875" y="6505575"/>
            <a:ext cx="962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286250" y="6513513"/>
            <a:ext cx="671513" cy="3444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860F85E-5A02-4EFF-A5C3-FF2EC5A099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72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0" r:id="rId1"/>
    <p:sldLayoutId id="2147489031" r:id="rId2"/>
    <p:sldLayoutId id="2147489032" r:id="rId3"/>
    <p:sldLayoutId id="2147489033" r:id="rId4"/>
    <p:sldLayoutId id="2147489034" r:id="rId5"/>
    <p:sldLayoutId id="2147489035" r:id="rId6"/>
    <p:sldLayoutId id="2147489036" r:id="rId7"/>
    <p:sldLayoutId id="2147489037" r:id="rId8"/>
    <p:sldLayoutId id="2147489038" r:id="rId9"/>
    <p:sldLayoutId id="2147489039" r:id="rId10"/>
    <p:sldLayoutId id="2147489040" r:id="rId11"/>
    <p:sldLayoutId id="2147489041" r:id="rId12"/>
    <p:sldLayoutId id="2147489042" r:id="rId13"/>
    <p:sldLayoutId id="2147489043" r:id="rId14"/>
    <p:sldLayoutId id="2147489044" r:id="rId15"/>
    <p:sldLayoutId id="2147489045" r:id="rId16"/>
    <p:sldLayoutId id="2147489046" r:id="rId17"/>
    <p:sldLayoutId id="2147489047" r:id="rId18"/>
    <p:sldLayoutId id="2147489048" r:id="rId19"/>
  </p:sldLayoutIdLst>
  <p:transition>
    <p:pull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C6DA8"/>
          </a:solidFill>
          <a:latin typeface="Calibri" pitchFamily="34" charset="0"/>
          <a:ea typeface="ＭＳ Ｐゴシック" charset="-128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Blip>
          <a:blip r:embed="rId23"/>
        </a:buBlip>
        <a:defRPr b="1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 charset="-128"/>
        </a:defRPr>
      </a:lvl1pPr>
      <a:lvl2pPr marL="723900" indent="-2667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/>
        </a:defRPr>
      </a:lvl2pPr>
      <a:lvl3pPr marL="1160463" indent="-2428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Trebuchet MS" pitchFamily="34" charset="0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14.jpe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13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2.jpeg"/><Relationship Id="rId5" Type="http://schemas.openxmlformats.org/officeDocument/2006/relationships/tags" Target="../tags/tag94.xml"/><Relationship Id="rId10" Type="http://schemas.openxmlformats.org/officeDocument/2006/relationships/image" Target="../media/image11.jpeg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10.png"/><Relationship Id="rId4" Type="http://schemas.openxmlformats.org/officeDocument/2006/relationships/tags" Target="../tags/tag101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20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1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image" Target="../media/image7.png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image" Target="../media/image6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arrel.fr/images/Image-actualites-site-Internet/logo-Les-Estudines-BD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882" y="2346811"/>
            <a:ext cx="2124236" cy="21643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L’offre de parrainages que vous avez mise en place nous semble très intéressante puisque </a:t>
            </a:r>
            <a:r>
              <a:rPr lang="fr-FR" b="1" dirty="0" smtClean="0">
                <a:solidFill>
                  <a:srgbClr val="00B0F0"/>
                </a:solidFill>
              </a:rPr>
              <a:t>personne ne peut mieux faire votre publicité que vos clients actuels !</a:t>
            </a:r>
          </a:p>
          <a:p>
            <a:pPr lvl="1"/>
            <a:r>
              <a:rPr lang="fr-FR" dirty="0" smtClean="0"/>
              <a:t>Cela rassure, puisque l’on sait où l’on va</a:t>
            </a:r>
          </a:p>
          <a:p>
            <a:pPr lvl="1"/>
            <a:r>
              <a:rPr lang="fr-FR" dirty="0" smtClean="0"/>
              <a:t>Cela donne l’impression d’avoir trouvé le bon plan (bouche à oreille)</a:t>
            </a:r>
          </a:p>
          <a:p>
            <a:pPr lvl="1"/>
            <a:r>
              <a:rPr lang="fr-FR" dirty="0" smtClean="0"/>
              <a:t>L’offre de parrainage incite les deux parties</a:t>
            </a:r>
          </a:p>
          <a:p>
            <a:endParaRPr lang="fr-FR" dirty="0" smtClean="0"/>
          </a:p>
          <a:p>
            <a:r>
              <a:rPr lang="fr-FR" dirty="0" smtClean="0"/>
              <a:t>Il nous semble donc vraiment important de faire connaitre cette offre en communiquant dessus auprès des clients actuels.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Parrainage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4012" y="4964911"/>
            <a:ext cx="4355976" cy="13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En travaillant avec différents routeurs, nous nous sommes rendu compte que leurs produits n’étaient pas toujours adaptés :</a:t>
            </a:r>
          </a:p>
          <a:p>
            <a:pPr lvl="1"/>
            <a:r>
              <a:rPr lang="fr-FR" dirty="0" smtClean="0"/>
              <a:t>Des coûts exorbitants pour de petits envois.</a:t>
            </a:r>
          </a:p>
          <a:p>
            <a:pPr lvl="1"/>
            <a:r>
              <a:rPr lang="fr-FR" dirty="0" smtClean="0"/>
              <a:t>Des outils prévus pour être de vraies CRM, mais pas pour gérer des envois uniques.</a:t>
            </a:r>
          </a:p>
          <a:p>
            <a:pPr lvl="1"/>
            <a:r>
              <a:rPr lang="fr-FR" dirty="0" smtClean="0"/>
              <a:t>Des récapitulatifs pas toujours clairs.</a:t>
            </a:r>
          </a:p>
          <a:p>
            <a:pPr lvl="1"/>
            <a:r>
              <a:rPr lang="fr-FR" dirty="0" smtClean="0"/>
              <a:t>Peu de valeur ajoutée en terme d’efficacité.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rgbClr val="00B0F0"/>
                </a:solidFill>
              </a:rPr>
              <a:t>Nous avons donc décidé début 2012 de travailler sur notre propre outil de routage.</a:t>
            </a:r>
          </a:p>
          <a:p>
            <a:endParaRPr lang="fr-FR" b="1" dirty="0" smtClean="0">
              <a:solidFill>
                <a:srgbClr val="00B0F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Outil de routage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9972" y="5589240"/>
            <a:ext cx="339402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>
            <p:custDataLst>
              <p:tags r:id="rId5"/>
            </p:custDataLst>
          </p:nvPr>
        </p:nvSpPr>
        <p:spPr>
          <a:xfrm>
            <a:off x="327788" y="4243401"/>
            <a:ext cx="395536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numCol="2" spcCol="360000"/>
          <a:lstStyle/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Une vraie qualité d’envoi</a:t>
            </a:r>
          </a:p>
          <a:p>
            <a:pPr lvl="1">
              <a:spcAft>
                <a:spcPts val="0"/>
              </a:spcAft>
            </a:pPr>
            <a:r>
              <a:rPr lang="fr-FR" dirty="0" err="1" smtClean="0"/>
              <a:t>Délivrabilité</a:t>
            </a:r>
            <a:r>
              <a:rPr lang="fr-FR" dirty="0" smtClean="0"/>
              <a:t> optimisée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Flexibilité et réactivité</a:t>
            </a:r>
          </a:p>
          <a:p>
            <a:pPr lvl="1">
              <a:spcAft>
                <a:spcPts val="0"/>
              </a:spcAft>
            </a:pPr>
            <a:endParaRPr lang="fr-FR" dirty="0" smtClean="0"/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Des fonctionnalités performantes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A/B </a:t>
            </a:r>
            <a:r>
              <a:rPr lang="fr-FR" dirty="0" err="1" smtClean="0"/>
              <a:t>testing</a:t>
            </a:r>
            <a:endParaRPr lang="fr-FR" dirty="0" smtClean="0"/>
          </a:p>
          <a:p>
            <a:pPr lvl="1">
              <a:spcAft>
                <a:spcPts val="0"/>
              </a:spcAft>
            </a:pPr>
            <a:r>
              <a:rPr lang="fr-FR" dirty="0" smtClean="0"/>
              <a:t>Personnalisation</a:t>
            </a:r>
          </a:p>
          <a:p>
            <a:pPr lvl="1">
              <a:spcAft>
                <a:spcPts val="0"/>
              </a:spcAft>
            </a:pPr>
            <a:r>
              <a:rPr lang="fr-FR" dirty="0" err="1" smtClean="0"/>
              <a:t>Tracking</a:t>
            </a:r>
            <a:r>
              <a:rPr lang="fr-FR" dirty="0" smtClean="0"/>
              <a:t> individuelle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Page de désinscription </a:t>
            </a:r>
            <a:r>
              <a:rPr lang="fr-FR" dirty="0" smtClean="0"/>
              <a:t>optimisée</a:t>
            </a:r>
          </a:p>
          <a:p>
            <a:pPr lvl="1">
              <a:spcAft>
                <a:spcPts val="0"/>
              </a:spcAft>
            </a:pPr>
            <a:r>
              <a:rPr lang="fr-FR" dirty="0" err="1" smtClean="0"/>
              <a:t>Reciblage</a:t>
            </a:r>
            <a:r>
              <a:rPr lang="fr-FR" dirty="0" smtClean="0"/>
              <a:t> non-</a:t>
            </a:r>
            <a:r>
              <a:rPr lang="fr-FR" dirty="0" err="1" smtClean="0"/>
              <a:t>cliqueurs</a:t>
            </a:r>
            <a:r>
              <a:rPr lang="fr-FR" dirty="0" smtClean="0"/>
              <a:t> …</a:t>
            </a:r>
            <a:endParaRPr lang="fr-FR" dirty="0" smtClean="0"/>
          </a:p>
          <a:p>
            <a:pPr lvl="1">
              <a:spcAft>
                <a:spcPts val="0"/>
              </a:spcAft>
            </a:pPr>
            <a:endParaRPr lang="fr-FR" dirty="0" smtClean="0"/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Un récapitulatif adapté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Simple et clair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Expliqué</a:t>
            </a:r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L’apport d’une agence (si besoin)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Conception, intégration de l’email</a:t>
            </a:r>
          </a:p>
          <a:p>
            <a:pPr lvl="1">
              <a:spcAft>
                <a:spcPts val="0"/>
              </a:spcAft>
            </a:pPr>
            <a:r>
              <a:rPr lang="fr-FR" dirty="0" err="1" smtClean="0"/>
              <a:t>Reportings</a:t>
            </a:r>
            <a:r>
              <a:rPr lang="fr-FR" dirty="0" smtClean="0"/>
              <a:t> détaillés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Optimisation des bases de données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Analyse des bases de données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…</a:t>
            </a:r>
          </a:p>
          <a:p>
            <a:pPr lvl="1">
              <a:spcAft>
                <a:spcPts val="0"/>
              </a:spcAft>
            </a:pPr>
            <a:endParaRPr lang="fr-FR" dirty="0" smtClean="0"/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Le Prix !!!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Un setup de mise en </a:t>
            </a:r>
            <a:r>
              <a:rPr lang="fr-FR" dirty="0" smtClean="0"/>
              <a:t>place </a:t>
            </a:r>
            <a:r>
              <a:rPr lang="fr-FR" sz="1200" i="1" dirty="0" smtClean="0"/>
              <a:t>(1 seule fois)</a:t>
            </a:r>
            <a:endParaRPr lang="fr-FR" i="1" dirty="0" smtClean="0"/>
          </a:p>
          <a:p>
            <a:pPr lvl="1">
              <a:spcAft>
                <a:spcPts val="0"/>
              </a:spcAft>
            </a:pPr>
            <a:r>
              <a:rPr lang="fr-FR" dirty="0" smtClean="0"/>
              <a:t>Des prix adaptés aux envois uniques</a:t>
            </a:r>
          </a:p>
          <a:p>
            <a:pPr lvl="1">
              <a:spcAft>
                <a:spcPts val="0"/>
              </a:spcAft>
            </a:pPr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0F0"/>
                </a:solidFill>
              </a:rPr>
              <a:t>WWWebmail</a:t>
            </a:r>
            <a:r>
              <a:rPr lang="fr-FR" dirty="0" smtClean="0">
                <a:solidFill>
                  <a:srgbClr val="00B0F0"/>
                </a:solidFill>
              </a:rPr>
              <a:t> : les avantages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9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852936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1556792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556792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378904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5121256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12024" r="13174"/>
          <a:stretch>
            <a:fillRect/>
          </a:stretch>
        </p:blipFill>
        <p:spPr bwMode="auto">
          <a:xfrm>
            <a:off x="4572000" y="982445"/>
            <a:ext cx="4680520" cy="58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contenu 8"/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"/>
            <a:ext cx="4788024" cy="685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5300" y="116632"/>
            <a:ext cx="4838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ata.axessia.net/salonimmo/media/agy/logo/1074_6_1_M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grayscl/>
          </a:blip>
          <a:srcRect l="18486" t="3150" r="18271" b="37001"/>
          <a:stretch>
            <a:fillRect/>
          </a:stretch>
        </p:blipFill>
        <p:spPr bwMode="auto">
          <a:xfrm>
            <a:off x="2231740" y="2744924"/>
            <a:ext cx="4680520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>
            <p:custDataLst>
              <p:tags r:id="rId1"/>
            </p:custDataLst>
          </p:nvPr>
        </p:nvCxnSpPr>
        <p:spPr>
          <a:xfrm>
            <a:off x="395536" y="1410341"/>
            <a:ext cx="7920000" cy="0"/>
          </a:xfrm>
          <a:prstGeom prst="line">
            <a:avLst/>
          </a:prstGeom>
          <a:ln w="38100">
            <a:solidFill>
              <a:srgbClr val="7165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1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1482349"/>
            <a:ext cx="2880320" cy="4641380"/>
          </a:xfrm>
        </p:spPr>
        <p:txBody>
          <a:bodyPr/>
          <a:lstStyle/>
          <a:p>
            <a:r>
              <a:rPr lang="fr-FR" b="1" dirty="0" smtClean="0">
                <a:solidFill>
                  <a:srgbClr val="716558"/>
                </a:solidFill>
              </a:rPr>
              <a:t>Puces dans le menu</a:t>
            </a:r>
          </a:p>
          <a:p>
            <a:endParaRPr lang="fr-FR" b="1" dirty="0" smtClean="0">
              <a:solidFill>
                <a:srgbClr val="716558"/>
              </a:solidFill>
            </a:endParaRPr>
          </a:p>
          <a:p>
            <a:endParaRPr lang="fr-FR" b="1" dirty="0" smtClean="0">
              <a:solidFill>
                <a:srgbClr val="716558"/>
              </a:solidFill>
            </a:endParaRPr>
          </a:p>
          <a:p>
            <a:endParaRPr lang="fr-FR" b="1" dirty="0" smtClean="0">
              <a:solidFill>
                <a:srgbClr val="716558"/>
              </a:solidFill>
            </a:endParaRPr>
          </a:p>
          <a:p>
            <a:r>
              <a:rPr lang="fr-FR" b="1" dirty="0" smtClean="0">
                <a:solidFill>
                  <a:srgbClr val="716558"/>
                </a:solidFill>
              </a:rPr>
              <a:t>Décalage sur la page « notre concept »</a:t>
            </a:r>
          </a:p>
          <a:p>
            <a:endParaRPr lang="fr-FR" b="1" dirty="0" smtClean="0">
              <a:solidFill>
                <a:srgbClr val="716558"/>
              </a:solidFill>
            </a:endParaRPr>
          </a:p>
          <a:p>
            <a:endParaRPr lang="fr-FR" b="1" dirty="0" smtClean="0">
              <a:solidFill>
                <a:srgbClr val="716558"/>
              </a:solidFill>
            </a:endParaRPr>
          </a:p>
          <a:p>
            <a:r>
              <a:rPr lang="fr-FR" b="1" dirty="0" smtClean="0">
                <a:solidFill>
                  <a:srgbClr val="716558"/>
                </a:solidFill>
              </a:rPr>
              <a:t>Décalage sur le projet du moment</a:t>
            </a:r>
            <a:endParaRPr lang="fr-FR" b="1" dirty="0">
              <a:solidFill>
                <a:srgbClr val="716558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16558"/>
                </a:solidFill>
              </a:rPr>
              <a:t>Quelques petits bugs</a:t>
            </a:r>
            <a:endParaRPr lang="fr-FR" dirty="0">
              <a:solidFill>
                <a:srgbClr val="716558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6416" y="3210541"/>
            <a:ext cx="4680000" cy="12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 l="1792" r="2813" b="3006"/>
          <a:stretch>
            <a:fillRect/>
          </a:stretch>
        </p:blipFill>
        <p:spPr bwMode="auto">
          <a:xfrm>
            <a:off x="3646355" y="4695383"/>
            <a:ext cx="4680000" cy="150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 l="7569" t="4396" r="652" b="2845"/>
          <a:stretch>
            <a:fillRect/>
          </a:stretch>
        </p:blipFill>
        <p:spPr bwMode="auto">
          <a:xfrm>
            <a:off x="3636416" y="1462471"/>
            <a:ext cx="4680000" cy="14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8"/>
          <p:cNvSpPr txBox="1">
            <a:spLocks/>
          </p:cNvSpPr>
          <p:nvPr>
            <p:custDataLst>
              <p:tags r:id="rId8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716558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Réside Études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9"/>
            </p:custDataLst>
          </p:nvPr>
        </p:nvCxnSpPr>
        <p:spPr>
          <a:xfrm>
            <a:off x="395536" y="3210541"/>
            <a:ext cx="7920000" cy="0"/>
          </a:xfrm>
          <a:prstGeom prst="line">
            <a:avLst/>
          </a:prstGeom>
          <a:ln w="38100">
            <a:solidFill>
              <a:srgbClr val="7165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10"/>
            </p:custDataLst>
          </p:nvPr>
        </p:nvCxnSpPr>
        <p:spPr>
          <a:xfrm>
            <a:off x="395536" y="4722709"/>
            <a:ext cx="7920000" cy="0"/>
          </a:xfrm>
          <a:prstGeom prst="line">
            <a:avLst/>
          </a:prstGeom>
          <a:ln w="38100">
            <a:solidFill>
              <a:srgbClr val="7165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data.axessia.net/salonimmo/media/agy/logo/1074_6_1_M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grayscl/>
          </a:blip>
          <a:srcRect l="18486" t="3150" r="18271" b="37001"/>
          <a:stretch>
            <a:fillRect/>
          </a:stretch>
        </p:blipFill>
        <p:spPr bwMode="auto">
          <a:xfrm>
            <a:off x="2231740" y="1772816"/>
            <a:ext cx="4680520" cy="13681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716558"/>
                </a:solidFill>
              </a:rPr>
              <a:t>Dispositif 2013</a:t>
            </a:r>
            <a:endParaRPr lang="fr-FR" dirty="0">
              <a:solidFill>
                <a:srgbClr val="716558"/>
              </a:solidFill>
            </a:endParaRPr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Réside Études</a:t>
            </a: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8"/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716558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Réside Études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457200" y="2784921"/>
            <a:ext cx="1882552" cy="29851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sz="2000" b="1" dirty="0" smtClean="0"/>
              <a:t>Faire connaitre</a:t>
            </a:r>
          </a:p>
          <a:p>
            <a:pPr>
              <a:buFontTx/>
              <a:buNone/>
            </a:pP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Faire venir</a:t>
            </a:r>
          </a:p>
          <a:p>
            <a:pPr>
              <a:buFontTx/>
              <a:buNone/>
            </a:pP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Faire acheter</a:t>
            </a:r>
          </a:p>
          <a:p>
            <a:pPr>
              <a:buFontTx/>
              <a:buNone/>
            </a:pP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Faire revenir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716558"/>
                </a:solidFill>
              </a:rPr>
              <a:t>Notre vision du dispositif</a:t>
            </a:r>
            <a:endParaRPr lang="fr-FR" dirty="0">
              <a:solidFill>
                <a:srgbClr val="716558"/>
              </a:solidFill>
            </a:endParaRPr>
          </a:p>
        </p:txBody>
      </p:sp>
      <p:cxnSp>
        <p:nvCxnSpPr>
          <p:cNvPr id="8" name="Connecteur droit 7"/>
          <p:cNvCxnSpPr/>
          <p:nvPr>
            <p:custDataLst>
              <p:tags r:id="rId3"/>
            </p:custDataLst>
          </p:nvPr>
        </p:nvCxnSpPr>
        <p:spPr>
          <a:xfrm>
            <a:off x="395288" y="3365996"/>
            <a:ext cx="835342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395288" y="4293096"/>
            <a:ext cx="835342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418110" y="2448421"/>
            <a:ext cx="1260000" cy="500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Référencement payant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7560472" y="2448421"/>
            <a:ext cx="1260000" cy="5000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Bannière </a:t>
            </a: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Display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7"/>
            </p:custDataLst>
          </p:nvPr>
        </p:nvSpPr>
        <p:spPr>
          <a:xfrm>
            <a:off x="2411760" y="1709365"/>
            <a:ext cx="2592000" cy="571500"/>
          </a:xfrm>
          <a:prstGeom prst="rect">
            <a:avLst/>
          </a:prstGeom>
          <a:solidFill>
            <a:srgbClr val="7165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Prospects </a:t>
            </a: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Proactifs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6228472" y="1709365"/>
            <a:ext cx="2592000" cy="571500"/>
          </a:xfrm>
          <a:prstGeom prst="rect">
            <a:avLst/>
          </a:prstGeom>
          <a:solidFill>
            <a:srgbClr val="7165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Prospects Passifs</a:t>
            </a:r>
          </a:p>
        </p:txBody>
      </p:sp>
      <p:cxnSp>
        <p:nvCxnSpPr>
          <p:cNvPr id="21" name="Connecteur droit 20"/>
          <p:cNvCxnSpPr/>
          <p:nvPr>
            <p:custDataLst>
              <p:tags r:id="rId9"/>
            </p:custDataLst>
          </p:nvPr>
        </p:nvCxnSpPr>
        <p:spPr>
          <a:xfrm>
            <a:off x="428625" y="5190033"/>
            <a:ext cx="8353425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3723035" y="2448421"/>
            <a:ext cx="1260000" cy="500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Référencement naturel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11"/>
            </p:custDataLst>
          </p:nvPr>
        </p:nvSpPr>
        <p:spPr>
          <a:xfrm>
            <a:off x="7560472" y="4033346"/>
            <a:ext cx="1260000" cy="5000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Landing </a:t>
            </a: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Page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>
          <a:xfrm>
            <a:off x="2418110" y="4034933"/>
            <a:ext cx="1260000" cy="500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Landing Page</a:t>
            </a:r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2424038" y="4945161"/>
            <a:ext cx="1260000" cy="500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bg1"/>
                </a:solidFill>
                <a:latin typeface="Calibri" pitchFamily="34" charset="0"/>
              </a:rPr>
              <a:t>Retargeting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1" name="Forme 30"/>
          <p:cNvCxnSpPr>
            <a:stCxn id="23" idx="2"/>
          </p:cNvCxnSpPr>
          <p:nvPr>
            <p:custDataLst>
              <p:tags r:id="rId14"/>
            </p:custDataLst>
          </p:nvPr>
        </p:nvCxnSpPr>
        <p:spPr>
          <a:xfrm rot="16200000" flipH="1">
            <a:off x="3822020" y="3479498"/>
            <a:ext cx="1710030" cy="648000"/>
          </a:xfrm>
          <a:prstGeom prst="bentConnector3">
            <a:avLst>
              <a:gd name="adj1" fmla="val 100096"/>
            </a:avLst>
          </a:prstGeom>
          <a:ln w="76200">
            <a:solidFill>
              <a:srgbClr val="7165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1" idx="2"/>
            <a:endCxn id="25" idx="0"/>
          </p:cNvCxnSpPr>
          <p:nvPr>
            <p:custDataLst>
              <p:tags r:id="rId15"/>
            </p:custDataLst>
          </p:nvPr>
        </p:nvCxnSpPr>
        <p:spPr>
          <a:xfrm rot="5400000">
            <a:off x="2504885" y="3491708"/>
            <a:ext cx="1086450" cy="1588"/>
          </a:xfrm>
          <a:prstGeom prst="straightConnector1">
            <a:avLst/>
          </a:prstGeom>
          <a:ln w="76200">
            <a:solidFill>
              <a:srgbClr val="7165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15" idx="2"/>
            <a:endCxn id="24" idx="0"/>
          </p:cNvCxnSpPr>
          <p:nvPr>
            <p:custDataLst>
              <p:tags r:id="rId16"/>
            </p:custDataLst>
          </p:nvPr>
        </p:nvCxnSpPr>
        <p:spPr>
          <a:xfrm rot="5400000">
            <a:off x="7648041" y="3490914"/>
            <a:ext cx="1084863" cy="1588"/>
          </a:xfrm>
          <a:prstGeom prst="straightConnector1">
            <a:avLst/>
          </a:prstGeom>
          <a:ln w="76200">
            <a:solidFill>
              <a:srgbClr val="7165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rganigramme : Multidocument 27"/>
          <p:cNvSpPr/>
          <p:nvPr>
            <p:custDataLst>
              <p:tags r:id="rId17"/>
            </p:custDataLst>
          </p:nvPr>
        </p:nvSpPr>
        <p:spPr>
          <a:xfrm>
            <a:off x="5016326" y="4185077"/>
            <a:ext cx="1008112" cy="1120124"/>
          </a:xfrm>
          <a:prstGeom prst="flowChartMultidocumen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SITE WEB</a:t>
            </a:r>
          </a:p>
        </p:txBody>
      </p:sp>
      <p:cxnSp>
        <p:nvCxnSpPr>
          <p:cNvPr id="35" name="Connecteur en angle 34"/>
          <p:cNvCxnSpPr>
            <a:stCxn id="25" idx="3"/>
          </p:cNvCxnSpPr>
          <p:nvPr>
            <p:custDataLst>
              <p:tags r:id="rId18"/>
            </p:custDataLst>
          </p:nvPr>
        </p:nvCxnSpPr>
        <p:spPr>
          <a:xfrm>
            <a:off x="3678110" y="4284965"/>
            <a:ext cx="1338216" cy="372164"/>
          </a:xfrm>
          <a:prstGeom prst="bentConnector3">
            <a:avLst>
              <a:gd name="adj1" fmla="val 50000"/>
            </a:avLst>
          </a:prstGeom>
          <a:ln w="76200">
            <a:solidFill>
              <a:srgbClr val="7165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4" idx="3"/>
          </p:cNvCxnSpPr>
          <p:nvPr>
            <p:custDataLst>
              <p:tags r:id="rId19"/>
            </p:custDataLst>
          </p:nvPr>
        </p:nvCxnSpPr>
        <p:spPr>
          <a:xfrm flipV="1">
            <a:off x="3684038" y="4945161"/>
            <a:ext cx="1332288" cy="250032"/>
          </a:xfrm>
          <a:prstGeom prst="bentConnector3">
            <a:avLst>
              <a:gd name="adj1" fmla="val 50000"/>
            </a:avLst>
          </a:prstGeom>
          <a:ln w="76200">
            <a:solidFill>
              <a:srgbClr val="71655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>
            <a:stCxn id="24" idx="1"/>
          </p:cNvCxnSpPr>
          <p:nvPr>
            <p:custDataLst>
              <p:tags r:id="rId20"/>
            </p:custDataLst>
          </p:nvPr>
        </p:nvCxnSpPr>
        <p:spPr>
          <a:xfrm rot="10800000" flipV="1">
            <a:off x="6012160" y="4283376"/>
            <a:ext cx="1548312" cy="369759"/>
          </a:xfrm>
          <a:prstGeom prst="bentConnector3">
            <a:avLst>
              <a:gd name="adj1" fmla="val 46100"/>
            </a:avLst>
          </a:prstGeom>
          <a:ln w="76200">
            <a:solidFill>
              <a:srgbClr val="7165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/>
          <p:nvPr>
            <p:custDataLst>
              <p:tags r:id="rId21"/>
            </p:custDataLst>
          </p:nvPr>
        </p:nvCxnSpPr>
        <p:spPr>
          <a:xfrm rot="5400000">
            <a:off x="5838408" y="3658161"/>
            <a:ext cx="1189375" cy="817314"/>
          </a:xfrm>
          <a:prstGeom prst="bentConnector2">
            <a:avLst/>
          </a:prstGeom>
          <a:ln w="76200">
            <a:solidFill>
              <a:srgbClr val="7165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>
            <p:custDataLst>
              <p:tags r:id="rId22"/>
            </p:custDataLst>
          </p:nvPr>
        </p:nvSpPr>
        <p:spPr>
          <a:xfrm>
            <a:off x="6228472" y="3140968"/>
            <a:ext cx="1260000" cy="5000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Parrainage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Espace réservé du contenu 8"/>
          <p:cNvSpPr txBox="1">
            <a:spLocks/>
          </p:cNvSpPr>
          <p:nvPr>
            <p:custDataLst>
              <p:tags r:id="rId23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716558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Réside Études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716558"/>
                </a:solidFill>
              </a:rPr>
              <a:t>AdWords</a:t>
            </a:r>
            <a:endParaRPr lang="fr-FR" dirty="0">
              <a:solidFill>
                <a:srgbClr val="716558"/>
              </a:solidFill>
            </a:endParaRPr>
          </a:p>
        </p:txBody>
      </p:sp>
      <p:sp>
        <p:nvSpPr>
          <p:cNvPr id="29" name="Espace réservé du contenu 8"/>
          <p:cNvSpPr txBox="1">
            <a:spLocks/>
          </p:cNvSpPr>
          <p:nvPr>
            <p:custDataLst>
              <p:tags r:id="rId2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716558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Réside Études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sp>
        <p:nvSpPr>
          <p:cNvPr id="26" name="Espace réservé du contenu 2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000" y="2204864"/>
            <a:ext cx="2592000" cy="3600000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smtClean="0"/>
              <a:t>Investissement locatif</a:t>
            </a:r>
          </a:p>
          <a:p>
            <a:pPr marL="0" indent="0"/>
            <a:endParaRPr lang="fr-FR" sz="1600" b="1" dirty="0" smtClean="0"/>
          </a:p>
          <a:p>
            <a:pPr marL="0" indent="0">
              <a:buNone/>
            </a:pPr>
            <a:r>
              <a:rPr lang="fr-FR" sz="1600" b="1" dirty="0" smtClean="0"/>
              <a:t>Résidence étudiantes</a:t>
            </a:r>
          </a:p>
          <a:p>
            <a:pPr marL="0" indent="0">
              <a:buNone/>
            </a:pPr>
            <a:endParaRPr lang="fr-FR" sz="1600" b="1" dirty="0" smtClean="0"/>
          </a:p>
          <a:p>
            <a:pPr marL="0" indent="0">
              <a:buNone/>
            </a:pPr>
            <a:endParaRPr lang="fr-FR" sz="700" b="1" dirty="0" smtClean="0"/>
          </a:p>
          <a:p>
            <a:pPr marL="0" indent="0">
              <a:buNone/>
            </a:pPr>
            <a:r>
              <a:rPr lang="fr-FR" sz="1600" b="1" dirty="0" smtClean="0"/>
              <a:t>Résidences séniors</a:t>
            </a:r>
          </a:p>
          <a:p>
            <a:pPr marL="0" indent="0">
              <a:buNone/>
            </a:pPr>
            <a:endParaRPr lang="fr-FR" sz="2800" b="1" dirty="0" smtClean="0"/>
          </a:p>
          <a:p>
            <a:pPr marL="0" indent="0">
              <a:buNone/>
            </a:pPr>
            <a:r>
              <a:rPr lang="fr-FR" sz="1600" b="1" dirty="0" smtClean="0"/>
              <a:t>Investissement immobilier</a:t>
            </a:r>
            <a:endParaRPr lang="fr-FR" sz="1600" b="1" dirty="0"/>
          </a:p>
        </p:txBody>
      </p:sp>
      <p:sp>
        <p:nvSpPr>
          <p:cNvPr id="27" name="Espace réservé du contenu 25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276000" y="2204864"/>
            <a:ext cx="2592000" cy="3600000"/>
          </a:xfrm>
        </p:spPr>
        <p:txBody>
          <a:bodyPr/>
          <a:lstStyle/>
          <a:p>
            <a:pPr marL="0" indent="0">
              <a:buNone/>
            </a:pPr>
            <a:r>
              <a:rPr lang="fr-FR" sz="1400" i="1" dirty="0" smtClean="0"/>
              <a:t>Investissement locatif, Programme locatif…</a:t>
            </a:r>
          </a:p>
          <a:p>
            <a:pPr marL="0" indent="0">
              <a:buNone/>
            </a:pPr>
            <a:endParaRPr lang="fr-FR" sz="500" i="1" dirty="0" smtClean="0"/>
          </a:p>
          <a:p>
            <a:pPr marL="0" indent="0">
              <a:buNone/>
            </a:pPr>
            <a:r>
              <a:rPr lang="fr-FR" sz="1400" i="1" dirty="0" smtClean="0"/>
              <a:t>Investissement logement étudiant, acheter logement étudiant …</a:t>
            </a:r>
          </a:p>
          <a:p>
            <a:pPr marL="0" indent="0">
              <a:buNone/>
            </a:pPr>
            <a:endParaRPr lang="fr-FR" sz="600" i="1" dirty="0" smtClean="0"/>
          </a:p>
          <a:p>
            <a:pPr marL="0" indent="0">
              <a:buNone/>
            </a:pPr>
            <a:r>
              <a:rPr lang="fr-FR" sz="1400" i="1" dirty="0" smtClean="0"/>
              <a:t>Investissement </a:t>
            </a:r>
            <a:r>
              <a:rPr lang="fr-FR" sz="1400" i="1" dirty="0" err="1" smtClean="0"/>
              <a:t>residence</a:t>
            </a:r>
            <a:r>
              <a:rPr lang="fr-FR" sz="1400" i="1" dirty="0" smtClean="0"/>
              <a:t> </a:t>
            </a:r>
            <a:r>
              <a:rPr lang="fr-FR" sz="1400" i="1" dirty="0" smtClean="0"/>
              <a:t>sénior, programme </a:t>
            </a:r>
            <a:r>
              <a:rPr lang="fr-FR" sz="1400" i="1" dirty="0" err="1" smtClean="0"/>
              <a:t>residence</a:t>
            </a:r>
            <a:r>
              <a:rPr lang="fr-FR" sz="1400" i="1" dirty="0" smtClean="0"/>
              <a:t> </a:t>
            </a:r>
            <a:r>
              <a:rPr lang="fr-FR" sz="1400" i="1" dirty="0" smtClean="0"/>
              <a:t>senior …</a:t>
            </a:r>
          </a:p>
          <a:p>
            <a:pPr marL="0" indent="0">
              <a:buNone/>
            </a:pPr>
            <a:endParaRPr lang="fr-FR" sz="1400" i="1" dirty="0" smtClean="0"/>
          </a:p>
          <a:p>
            <a:pPr marL="0" indent="0">
              <a:buNone/>
            </a:pPr>
            <a:r>
              <a:rPr lang="fr-FR" sz="1400" i="1" dirty="0" smtClean="0"/>
              <a:t>investissement </a:t>
            </a:r>
            <a:r>
              <a:rPr lang="fr-FR" sz="1400" i="1" dirty="0" smtClean="0"/>
              <a:t>immobilier, programme immobilier …</a:t>
            </a:r>
            <a:endParaRPr lang="fr-FR" sz="1400" i="1" dirty="0"/>
          </a:p>
        </p:txBody>
      </p:sp>
      <p:sp>
        <p:nvSpPr>
          <p:cNvPr id="32" name="Espace réservé du contenu 2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210000" y="2204864"/>
            <a:ext cx="2592000" cy="3600000"/>
          </a:xfrm>
        </p:spPr>
        <p:txBody>
          <a:bodyPr/>
          <a:lstStyle/>
          <a:p>
            <a:pPr algn="ctr">
              <a:buNone/>
            </a:pPr>
            <a:r>
              <a:rPr lang="fr-FR" sz="1600" dirty="0" smtClean="0"/>
              <a:t>40 000</a:t>
            </a:r>
          </a:p>
          <a:p>
            <a:pPr algn="ctr"/>
            <a:endParaRPr lang="fr-FR" sz="1600" dirty="0" smtClean="0"/>
          </a:p>
          <a:p>
            <a:pPr algn="ctr">
              <a:buNone/>
            </a:pPr>
            <a:r>
              <a:rPr lang="fr-FR" sz="1600" dirty="0" smtClean="0"/>
              <a:t>2 000</a:t>
            </a:r>
          </a:p>
          <a:p>
            <a:pPr algn="ctr">
              <a:buNone/>
            </a:pPr>
            <a:endParaRPr lang="fr-FR" sz="1600" dirty="0" smtClean="0"/>
          </a:p>
          <a:p>
            <a:pPr algn="ctr">
              <a:buNone/>
            </a:pPr>
            <a:endParaRPr lang="fr-FR" sz="800" dirty="0" smtClean="0"/>
          </a:p>
          <a:p>
            <a:pPr algn="ctr">
              <a:buNone/>
            </a:pPr>
            <a:r>
              <a:rPr lang="fr-FR" sz="1600" dirty="0" smtClean="0"/>
              <a:t>-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1600" dirty="0" smtClean="0"/>
              <a:t>200 000</a:t>
            </a:r>
            <a:endParaRPr lang="fr-FR" sz="1600" dirty="0"/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>
          <a:xfrm>
            <a:off x="342000" y="1628800"/>
            <a:ext cx="2592000" cy="571500"/>
          </a:xfrm>
          <a:prstGeom prst="rect">
            <a:avLst/>
          </a:prstGeom>
          <a:solidFill>
            <a:srgbClr val="7165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Thématique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>
          <a:xfrm>
            <a:off x="3276000" y="1628800"/>
            <a:ext cx="2592000" cy="571500"/>
          </a:xfrm>
          <a:prstGeom prst="rect">
            <a:avLst/>
          </a:prstGeom>
          <a:solidFill>
            <a:srgbClr val="7165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Exemple de mots clés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8"/>
            </p:custDataLst>
          </p:nvPr>
        </p:nvSpPr>
        <p:spPr>
          <a:xfrm>
            <a:off x="6210000" y="1628800"/>
            <a:ext cx="2592000" cy="571500"/>
          </a:xfrm>
          <a:prstGeom prst="rect">
            <a:avLst/>
          </a:prstGeom>
          <a:solidFill>
            <a:srgbClr val="7165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Requêtes mensuelles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9"/>
            </p:custDataLst>
          </p:nvPr>
        </p:nvCxnSpPr>
        <p:spPr>
          <a:xfrm>
            <a:off x="365719" y="2996952"/>
            <a:ext cx="8424000" cy="0"/>
          </a:xfrm>
          <a:prstGeom prst="line">
            <a:avLst/>
          </a:prstGeom>
          <a:ln w="38100">
            <a:solidFill>
              <a:srgbClr val="7165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>
            <p:custDataLst>
              <p:tags r:id="rId10"/>
            </p:custDataLst>
          </p:nvPr>
        </p:nvCxnSpPr>
        <p:spPr>
          <a:xfrm>
            <a:off x="395536" y="4005064"/>
            <a:ext cx="8424000" cy="0"/>
          </a:xfrm>
          <a:prstGeom prst="line">
            <a:avLst/>
          </a:prstGeom>
          <a:ln w="38100">
            <a:solidFill>
              <a:srgbClr val="7165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>
            <p:custDataLst>
              <p:tags r:id="rId11"/>
            </p:custDataLst>
          </p:nvPr>
        </p:nvCxnSpPr>
        <p:spPr>
          <a:xfrm>
            <a:off x="395536" y="4941168"/>
            <a:ext cx="8424000" cy="0"/>
          </a:xfrm>
          <a:prstGeom prst="line">
            <a:avLst/>
          </a:prstGeom>
          <a:ln w="38100">
            <a:solidFill>
              <a:srgbClr val="7165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anchor="ctr" anchorCtr="0"/>
          <a:lstStyle/>
          <a:p>
            <a:r>
              <a:rPr lang="fr-FR" dirty="0" smtClean="0"/>
              <a:t>Dans le cadre d’une campagne de recrutement pour Réside </a:t>
            </a:r>
            <a:r>
              <a:rPr lang="fr-FR" dirty="0" err="1" smtClean="0"/>
              <a:t>etudes</a:t>
            </a:r>
            <a:r>
              <a:rPr lang="fr-FR" dirty="0" smtClean="0"/>
              <a:t> Immobilier, une campagne de </a:t>
            </a:r>
            <a:r>
              <a:rPr lang="fr-FR" dirty="0" err="1" smtClean="0"/>
              <a:t>Retargeting</a:t>
            </a:r>
            <a:r>
              <a:rPr lang="fr-FR" dirty="0" smtClean="0"/>
              <a:t> semble primordiale.</a:t>
            </a:r>
          </a:p>
          <a:p>
            <a:r>
              <a:rPr lang="fr-FR" dirty="0" smtClean="0"/>
              <a:t>En effet après avoir visité le site, il y a beaucoup de chance que l’internaute oublie l’offre Réside Études :</a:t>
            </a:r>
          </a:p>
          <a:p>
            <a:pPr lvl="1"/>
            <a:r>
              <a:rPr lang="fr-FR" dirty="0" smtClean="0"/>
              <a:t>Temps nécessaire pour se décider élevé</a:t>
            </a:r>
          </a:p>
          <a:p>
            <a:pPr lvl="1"/>
            <a:r>
              <a:rPr lang="fr-FR" dirty="0" smtClean="0"/>
              <a:t>Concurrence importante </a:t>
            </a:r>
          </a:p>
          <a:p>
            <a:endParaRPr lang="fr-FR" dirty="0" smtClean="0"/>
          </a:p>
          <a:p>
            <a:r>
              <a:rPr lang="fr-FR" dirty="0" smtClean="0"/>
              <a:t>Ainsi une campagne de </a:t>
            </a:r>
            <a:r>
              <a:rPr lang="fr-FR" dirty="0" err="1" smtClean="0"/>
              <a:t>Retargeting</a:t>
            </a:r>
            <a:r>
              <a:rPr lang="fr-FR" dirty="0" smtClean="0"/>
              <a:t> en appui des autres supports permettrait de rappeler l’offre et d’inciter à revenir sur le site internet pour prendre contact.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716558"/>
                </a:solidFill>
              </a:rPr>
              <a:t>Retargeting</a:t>
            </a:r>
            <a:endParaRPr lang="fr-FR" dirty="0">
              <a:solidFill>
                <a:srgbClr val="716558"/>
              </a:solidFill>
            </a:endParaRPr>
          </a:p>
        </p:txBody>
      </p:sp>
      <p:sp>
        <p:nvSpPr>
          <p:cNvPr id="18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716558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Réside Études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</a:rPr>
              <a:t>Campagne AdWords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Estudines</a:t>
            </a: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6" name="Picture 2" descr="http://www.carrel.fr/images/Image-actualites-site-Internet/logo-Les-Estudines-BD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9882" y="1052736"/>
            <a:ext cx="2124236" cy="21643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3212976"/>
            <a:ext cx="8229600" cy="2808312"/>
          </a:xfrm>
        </p:spPr>
        <p:txBody>
          <a:bodyPr/>
          <a:lstStyle/>
          <a:p>
            <a:r>
              <a:rPr lang="fr-FR" dirty="0" smtClean="0"/>
              <a:t>Avec un </a:t>
            </a:r>
            <a:r>
              <a:rPr lang="fr-FR" b="1" dirty="0" smtClean="0">
                <a:solidFill>
                  <a:srgbClr val="00B0F0"/>
                </a:solidFill>
              </a:rPr>
              <a:t>coût de conversion de 22,87€, </a:t>
            </a:r>
            <a:r>
              <a:rPr lang="fr-FR" dirty="0" smtClean="0"/>
              <a:t>la campagne nous semble vraiment intéressante pour plusieurs raisons :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Coût très faible aux vues du CA qu’ils vont générer</a:t>
            </a:r>
          </a:p>
          <a:p>
            <a:pPr lvl="2"/>
            <a:r>
              <a:rPr lang="fr-FR" dirty="0" smtClean="0"/>
              <a:t>0,46% du CA sur un loyer de 500€ pendant 10 mois. </a:t>
            </a:r>
            <a:r>
              <a:rPr lang="fr-FR" i="1" dirty="0" smtClean="0"/>
              <a:t>(23€ / 5000€ = 0,46%)</a:t>
            </a:r>
          </a:p>
          <a:p>
            <a:pPr lvl="1">
              <a:spcAft>
                <a:spcPts val="0"/>
              </a:spcAft>
            </a:pPr>
            <a:r>
              <a:rPr lang="fr-FR" dirty="0" smtClean="0"/>
              <a:t>Les résidences ciblées étaient des « invendues »</a:t>
            </a:r>
          </a:p>
          <a:p>
            <a:pPr lvl="2"/>
            <a:r>
              <a:rPr lang="fr-FR" dirty="0" smtClean="0"/>
              <a:t>Donc des résidences qui ont naturellement moins d’attrait.</a:t>
            </a:r>
            <a:endParaRPr lang="fr-FR" dirty="0" smtClean="0"/>
          </a:p>
          <a:p>
            <a:pPr lvl="2"/>
            <a:endParaRPr lang="fr-FR" dirty="0" smtClean="0"/>
          </a:p>
          <a:p>
            <a:r>
              <a:rPr lang="fr-FR" b="1" dirty="0" smtClean="0">
                <a:solidFill>
                  <a:srgbClr val="00B0F0"/>
                </a:solidFill>
              </a:rPr>
              <a:t>Qu’en pensez-vous ?</a:t>
            </a:r>
            <a:endParaRPr lang="fr-FR" b="1" dirty="0" smtClean="0">
              <a:solidFill>
                <a:srgbClr val="00B0F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Résultat – Campagne AdWords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133618" y="1668930"/>
            <a:ext cx="1998222" cy="11840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sym typeface="Futura" charset="0"/>
              </a:rPr>
              <a:t>4 140 €* 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sym typeface="Futura" charset="0"/>
              </a:rPr>
              <a:t>Dépensés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572890" y="1668930"/>
            <a:ext cx="1998222" cy="11840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sym typeface="Futura" charset="0"/>
              </a:rPr>
              <a:t>181</a:t>
            </a:r>
            <a:endParaRPr lang="fr-FR" sz="2400" b="1" dirty="0" smtClean="0">
              <a:solidFill>
                <a:schemeClr val="bg1"/>
              </a:solidFill>
              <a:latin typeface="Calibri" charset="0"/>
              <a:ea typeface="ＭＳ Ｐゴシック" charset="-128"/>
              <a:sym typeface="Futura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sym typeface="Futura" charset="0"/>
              </a:rPr>
              <a:t>Conversion</a:t>
            </a:r>
            <a:endParaRPr lang="fr-FR" sz="1400" dirty="0" smtClean="0">
              <a:solidFill>
                <a:schemeClr val="bg1"/>
              </a:solidFill>
              <a:latin typeface="Calibri" charset="0"/>
              <a:ea typeface="ＭＳ Ｐゴシック" charset="-128"/>
              <a:sym typeface="Futura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012160" y="1668930"/>
            <a:ext cx="1998222" cy="11840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sym typeface="Futura" charset="0"/>
              </a:rPr>
              <a:t>22,87€*</a:t>
            </a:r>
            <a:endParaRPr lang="fr-FR" sz="2400" b="1" dirty="0" smtClean="0">
              <a:solidFill>
                <a:schemeClr val="bg1"/>
              </a:solidFill>
              <a:latin typeface="Calibri" charset="0"/>
              <a:ea typeface="ＭＳ Ｐゴシック" charset="-128"/>
              <a:sym typeface="Futura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charset="0"/>
                <a:ea typeface="ＭＳ Ｐゴシック" charset="-128"/>
                <a:sym typeface="Futura" charset="0"/>
              </a:rPr>
              <a:t>Coût de conversion</a:t>
            </a:r>
            <a:endParaRPr lang="fr-FR" sz="1400" dirty="0" smtClean="0">
              <a:solidFill>
                <a:schemeClr val="bg1"/>
              </a:solidFill>
              <a:latin typeface="Calibri" charset="0"/>
              <a:ea typeface="ＭＳ Ｐゴシック" charset="-128"/>
              <a:sym typeface="Futura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3419872" y="6453336"/>
            <a:ext cx="464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*Ces montants incluent les honoraires à la performance de 0,1€ par clic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15" name="Espace réservé du contenu 8"/>
          <p:cNvSpPr txBox="1">
            <a:spLocks/>
          </p:cNvSpPr>
          <p:nvPr>
            <p:custDataLst>
              <p:tags r:id="rId7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sp>
        <p:nvSpPr>
          <p:cNvPr id="16" name="Flèche droite 15"/>
          <p:cNvSpPr/>
          <p:nvPr>
            <p:custDataLst>
              <p:tags r:id="rId8"/>
            </p:custDataLst>
          </p:nvPr>
        </p:nvSpPr>
        <p:spPr>
          <a:xfrm>
            <a:off x="314902" y="5632370"/>
            <a:ext cx="432000" cy="43204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</a:rPr>
              <a:t>Dispositif 2013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Estudines</a:t>
            </a: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3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6" name="Picture 2" descr="http://www.carrel.fr/images/Image-actualites-site-Internet/logo-Les-Estudines-BD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9882" y="1052736"/>
            <a:ext cx="2124236" cy="21643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457200" y="2784921"/>
            <a:ext cx="1882552" cy="29851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fr-FR" sz="2000" b="1" dirty="0" smtClean="0"/>
              <a:t>Faire connaitre</a:t>
            </a:r>
          </a:p>
          <a:p>
            <a:pPr>
              <a:buFontTx/>
              <a:buNone/>
            </a:pP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Faire venir</a:t>
            </a:r>
          </a:p>
          <a:p>
            <a:pPr>
              <a:buFontTx/>
              <a:buNone/>
            </a:pP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Faire acheter</a:t>
            </a:r>
          </a:p>
          <a:p>
            <a:pPr>
              <a:buFontTx/>
              <a:buNone/>
            </a:pPr>
            <a:endParaRPr lang="fr-FR" sz="2000" b="1" dirty="0" smtClean="0"/>
          </a:p>
          <a:p>
            <a:pPr>
              <a:buFontTx/>
              <a:buNone/>
            </a:pPr>
            <a:r>
              <a:rPr lang="fr-FR" sz="2000" b="1" dirty="0" smtClean="0"/>
              <a:t>Faire revenir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</a:rPr>
              <a:t>Notre vision du dispositif</a:t>
            </a:r>
            <a:endParaRPr lang="fr-FR" dirty="0">
              <a:solidFill>
                <a:srgbClr val="00B0F0"/>
              </a:solidFill>
            </a:endParaRPr>
          </a:p>
        </p:txBody>
      </p:sp>
      <p:cxnSp>
        <p:nvCxnSpPr>
          <p:cNvPr id="8" name="Connecteur droit 7"/>
          <p:cNvCxnSpPr/>
          <p:nvPr>
            <p:custDataLst>
              <p:tags r:id="rId3"/>
            </p:custDataLst>
          </p:nvPr>
        </p:nvCxnSpPr>
        <p:spPr>
          <a:xfrm>
            <a:off x="395288" y="3365996"/>
            <a:ext cx="835342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395288" y="4293096"/>
            <a:ext cx="835342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418110" y="2448421"/>
            <a:ext cx="1260000" cy="500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Référencement payant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7560472" y="2448421"/>
            <a:ext cx="1260000" cy="5000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Bannière Facebook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7"/>
            </p:custDataLst>
          </p:nvPr>
        </p:nvSpPr>
        <p:spPr>
          <a:xfrm>
            <a:off x="2411760" y="1709365"/>
            <a:ext cx="2592000" cy="5715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Prospects </a:t>
            </a: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Proactifs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>
          <a:xfrm>
            <a:off x="6228472" y="1709365"/>
            <a:ext cx="2592000" cy="5715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</a:rPr>
              <a:t>Prospects Passifs</a:t>
            </a:r>
          </a:p>
        </p:txBody>
      </p:sp>
      <p:cxnSp>
        <p:nvCxnSpPr>
          <p:cNvPr id="21" name="Connecteur droit 20"/>
          <p:cNvCxnSpPr/>
          <p:nvPr>
            <p:custDataLst>
              <p:tags r:id="rId9"/>
            </p:custDataLst>
          </p:nvPr>
        </p:nvCxnSpPr>
        <p:spPr>
          <a:xfrm>
            <a:off x="428625" y="5190033"/>
            <a:ext cx="8353425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3723035" y="2448421"/>
            <a:ext cx="1260000" cy="500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Référencement naturel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11"/>
            </p:custDataLst>
          </p:nvPr>
        </p:nvSpPr>
        <p:spPr>
          <a:xfrm>
            <a:off x="7560472" y="4033346"/>
            <a:ext cx="1260000" cy="5000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Landing </a:t>
            </a: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Page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12"/>
            </p:custDataLst>
          </p:nvPr>
        </p:nvSpPr>
        <p:spPr>
          <a:xfrm>
            <a:off x="2418110" y="4034933"/>
            <a:ext cx="1260000" cy="500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  <a:latin typeface="Calibri" pitchFamily="34" charset="0"/>
              </a:rPr>
              <a:t>Landing Page</a:t>
            </a:r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2424038" y="4945161"/>
            <a:ext cx="1260000" cy="500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err="1">
                <a:solidFill>
                  <a:schemeClr val="bg1"/>
                </a:solidFill>
                <a:latin typeface="Calibri" pitchFamily="34" charset="0"/>
              </a:rPr>
              <a:t>Retargeting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1" name="Forme 30"/>
          <p:cNvCxnSpPr>
            <a:stCxn id="23" idx="2"/>
          </p:cNvCxnSpPr>
          <p:nvPr>
            <p:custDataLst>
              <p:tags r:id="rId14"/>
            </p:custDataLst>
          </p:nvPr>
        </p:nvCxnSpPr>
        <p:spPr>
          <a:xfrm rot="16200000" flipH="1">
            <a:off x="3822020" y="3479498"/>
            <a:ext cx="1710030" cy="648000"/>
          </a:xfrm>
          <a:prstGeom prst="bentConnector3">
            <a:avLst>
              <a:gd name="adj1" fmla="val 100096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1" idx="2"/>
            <a:endCxn id="25" idx="0"/>
          </p:cNvCxnSpPr>
          <p:nvPr>
            <p:custDataLst>
              <p:tags r:id="rId15"/>
            </p:custDataLst>
          </p:nvPr>
        </p:nvCxnSpPr>
        <p:spPr>
          <a:xfrm rot="5400000">
            <a:off x="2504885" y="3491708"/>
            <a:ext cx="1086450" cy="1588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15" idx="2"/>
            <a:endCxn id="24" idx="0"/>
          </p:cNvCxnSpPr>
          <p:nvPr>
            <p:custDataLst>
              <p:tags r:id="rId16"/>
            </p:custDataLst>
          </p:nvPr>
        </p:nvCxnSpPr>
        <p:spPr>
          <a:xfrm rot="5400000">
            <a:off x="7648041" y="3490914"/>
            <a:ext cx="1084863" cy="1588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rganigramme : Multidocument 27"/>
          <p:cNvSpPr/>
          <p:nvPr>
            <p:custDataLst>
              <p:tags r:id="rId17"/>
            </p:custDataLst>
          </p:nvPr>
        </p:nvSpPr>
        <p:spPr>
          <a:xfrm>
            <a:off x="5016326" y="4185077"/>
            <a:ext cx="1008112" cy="1120124"/>
          </a:xfrm>
          <a:prstGeom prst="flowChartMultidocumen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SITE WEB</a:t>
            </a:r>
          </a:p>
        </p:txBody>
      </p:sp>
      <p:cxnSp>
        <p:nvCxnSpPr>
          <p:cNvPr id="35" name="Connecteur en angle 34"/>
          <p:cNvCxnSpPr>
            <a:stCxn id="25" idx="3"/>
          </p:cNvCxnSpPr>
          <p:nvPr>
            <p:custDataLst>
              <p:tags r:id="rId18"/>
            </p:custDataLst>
          </p:nvPr>
        </p:nvCxnSpPr>
        <p:spPr>
          <a:xfrm>
            <a:off x="3678110" y="4284965"/>
            <a:ext cx="1338216" cy="372164"/>
          </a:xfrm>
          <a:prstGeom prst="bentConnector3">
            <a:avLst>
              <a:gd name="adj1" fmla="val 50000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4" idx="3"/>
          </p:cNvCxnSpPr>
          <p:nvPr>
            <p:custDataLst>
              <p:tags r:id="rId19"/>
            </p:custDataLst>
          </p:nvPr>
        </p:nvCxnSpPr>
        <p:spPr>
          <a:xfrm flipV="1">
            <a:off x="3684038" y="4945161"/>
            <a:ext cx="1332288" cy="250032"/>
          </a:xfrm>
          <a:prstGeom prst="bentConnector3">
            <a:avLst>
              <a:gd name="adj1" fmla="val 50000"/>
            </a:avLst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>
            <p:custDataLst>
              <p:tags r:id="rId20"/>
            </p:custDataLst>
          </p:nvPr>
        </p:nvSpPr>
        <p:spPr>
          <a:xfrm>
            <a:off x="7560472" y="5449217"/>
            <a:ext cx="1260000" cy="5000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err="1" smtClean="0">
                <a:solidFill>
                  <a:schemeClr val="bg1"/>
                </a:solidFill>
                <a:latin typeface="Calibri" pitchFamily="34" charset="0"/>
              </a:rPr>
              <a:t>Community</a:t>
            </a: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 management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3" name="Connecteur en angle 52"/>
          <p:cNvCxnSpPr>
            <a:endCxn id="49" idx="1"/>
          </p:cNvCxnSpPr>
          <p:nvPr>
            <p:custDataLst>
              <p:tags r:id="rId21"/>
            </p:custDataLst>
          </p:nvPr>
        </p:nvCxnSpPr>
        <p:spPr>
          <a:xfrm>
            <a:off x="6012160" y="4941168"/>
            <a:ext cx="1548312" cy="758081"/>
          </a:xfrm>
          <a:prstGeom prst="bentConnector3">
            <a:avLst>
              <a:gd name="adj1" fmla="val 53900"/>
            </a:avLst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>
            <a:stCxn id="24" idx="1"/>
          </p:cNvCxnSpPr>
          <p:nvPr>
            <p:custDataLst>
              <p:tags r:id="rId22"/>
            </p:custDataLst>
          </p:nvPr>
        </p:nvCxnSpPr>
        <p:spPr>
          <a:xfrm rot="10800000" flipV="1">
            <a:off x="6012160" y="4283376"/>
            <a:ext cx="1548312" cy="369759"/>
          </a:xfrm>
          <a:prstGeom prst="bentConnector3">
            <a:avLst>
              <a:gd name="adj1" fmla="val 46100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8"/>
          <p:cNvSpPr txBox="1">
            <a:spLocks/>
          </p:cNvSpPr>
          <p:nvPr>
            <p:custDataLst>
              <p:tags r:id="rId23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cxnSp>
        <p:nvCxnSpPr>
          <p:cNvPr id="37" name="Connecteur en angle 36"/>
          <p:cNvCxnSpPr/>
          <p:nvPr>
            <p:custDataLst>
              <p:tags r:id="rId24"/>
            </p:custDataLst>
          </p:nvPr>
        </p:nvCxnSpPr>
        <p:spPr>
          <a:xfrm rot="5400000">
            <a:off x="5838408" y="3658161"/>
            <a:ext cx="1189375" cy="817314"/>
          </a:xfrm>
          <a:prstGeom prst="bentConnector2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6228472" y="3140968"/>
            <a:ext cx="1260000" cy="500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bg1"/>
                </a:solidFill>
                <a:latin typeface="Calibri" pitchFamily="34" charset="0"/>
              </a:rPr>
              <a:t>Parrainage</a:t>
            </a: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483768" y="1484784"/>
            <a:ext cx="6203032" cy="4641380"/>
          </a:xfrm>
        </p:spPr>
        <p:txBody>
          <a:bodyPr anchor="ctr" anchorCtr="0"/>
          <a:lstStyle/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Campagne flexible</a:t>
            </a:r>
          </a:p>
          <a:p>
            <a:pPr lvl="1"/>
            <a:r>
              <a:rPr lang="fr-FR" dirty="0" smtClean="0"/>
              <a:t>Permet de générer des conversions uniquement sur les résidences qui en ont besoin.</a:t>
            </a:r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Campagne efficace</a:t>
            </a:r>
          </a:p>
          <a:p>
            <a:pPr lvl="1"/>
            <a:r>
              <a:rPr lang="fr-FR" dirty="0" smtClean="0"/>
              <a:t>Aucun autre support qu’AdWords ne permettra de générer des conversions à un aussi faible coût.</a:t>
            </a:r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Campagne </a:t>
            </a:r>
            <a:r>
              <a:rPr lang="fr-FR" b="1" dirty="0" err="1" smtClean="0">
                <a:solidFill>
                  <a:srgbClr val="00B0F0"/>
                </a:solidFill>
              </a:rPr>
              <a:t>optimisable</a:t>
            </a:r>
            <a:endParaRPr lang="fr-FR" b="1" dirty="0" smtClean="0">
              <a:solidFill>
                <a:srgbClr val="00B0F0"/>
              </a:solidFill>
            </a:endParaRPr>
          </a:p>
          <a:p>
            <a:pPr lvl="1"/>
            <a:r>
              <a:rPr lang="fr-FR" dirty="0" smtClean="0"/>
              <a:t>Grâce à l’historique de la précédente campagne, ainsi que la flexibilité que propose l’outil.</a:t>
            </a:r>
          </a:p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rgbClr val="00B0F0"/>
                </a:solidFill>
              </a:rPr>
              <a:t>Campagne mesurable</a:t>
            </a:r>
          </a:p>
          <a:p>
            <a:pPr lvl="1"/>
            <a:r>
              <a:rPr lang="fr-FR" dirty="0" smtClean="0"/>
              <a:t>De façon précise grâce à la fois aux outils AdWords, au paramétrage </a:t>
            </a:r>
            <a:r>
              <a:rPr lang="fr-FR" dirty="0" err="1" smtClean="0"/>
              <a:t>Analytics</a:t>
            </a:r>
            <a:r>
              <a:rPr lang="fr-FR" dirty="0" smtClean="0"/>
              <a:t>, ainsi que vos outils internes.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AdWords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" name="Espace réservé du contenu 8"/>
          <p:cNvSpPr txBox="1">
            <a:spLocks/>
          </p:cNvSpPr>
          <p:nvPr>
            <p:custDataLst>
              <p:tags r:id="rId3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  <p:pic>
        <p:nvPicPr>
          <p:cNvPr id="3076" name="Picture 4" descr="http://blog.inextcom.fr/wp-content/uploads/2012/06/google-adwords-logo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445435"/>
            <a:ext cx="1800196" cy="7200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852936"/>
            <a:ext cx="8229600" cy="327322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fr-FR" dirty="0" smtClean="0"/>
              <a:t>Les raisons ne manquent pas pour expliquer que seulement </a:t>
            </a:r>
            <a:r>
              <a:rPr lang="fr-FR" dirty="0" smtClean="0"/>
              <a:t>3% </a:t>
            </a:r>
            <a:r>
              <a:rPr lang="fr-FR" dirty="0" smtClean="0"/>
              <a:t>des internautes convertissent. 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Cela pose deux problèmes 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Des prospects intéressés qui ne deviendront pas client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Une part du budget de génération de trafic inefficace</a:t>
            </a:r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Une technique permet de recontacter ces visiteurs : </a:t>
            </a:r>
            <a:r>
              <a:rPr lang="fr-FR" b="1" dirty="0" smtClean="0"/>
              <a:t>le </a:t>
            </a:r>
            <a:r>
              <a:rPr lang="fr-FR" b="1" dirty="0" err="1" smtClean="0"/>
              <a:t>retargeting</a:t>
            </a:r>
            <a:r>
              <a:rPr lang="fr-FR" dirty="0" smtClean="0"/>
              <a:t>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Le </a:t>
            </a:r>
            <a:r>
              <a:rPr lang="fr-FR" dirty="0" err="1" smtClean="0">
                <a:solidFill>
                  <a:srgbClr val="00B0F0"/>
                </a:solidFill>
              </a:rPr>
              <a:t>retargeting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contenu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123728" y="1736812"/>
            <a:ext cx="6192688" cy="936104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lang="fr-FR" sz="2800" b="1" dirty="0" smtClean="0">
                <a:solidFill>
                  <a:srgbClr val="00B0F0"/>
                </a:solidFill>
                <a:latin typeface="Calibri" pitchFamily="34" charset="0"/>
              </a:rPr>
              <a:t>%</a:t>
            </a:r>
            <a:r>
              <a:rPr lang="fr-FR" sz="2800" b="1" dirty="0" smtClean="0">
                <a:solidFill>
                  <a:srgbClr val="CCCC00"/>
                </a:solidFill>
                <a:latin typeface="Calibri" pitchFamily="34" charset="0"/>
              </a:rPr>
              <a:t> </a:t>
            </a:r>
            <a:r>
              <a:rPr lang="fr-FR" sz="2800" dirty="0" smtClean="0">
                <a:solidFill>
                  <a:srgbClr val="333333"/>
                </a:solidFill>
                <a:latin typeface="Calibri" pitchFamily="34" charset="0"/>
              </a:rPr>
              <a:t>des internautes de votre site internet le quittent sans vous contacter.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899592" y="1700808"/>
            <a:ext cx="1080120" cy="1008112"/>
          </a:xfrm>
          <a:prstGeom prst="wedgeRectCallout">
            <a:avLst>
              <a:gd name="adj1" fmla="val 73499"/>
              <a:gd name="adj2" fmla="val -1697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5600" dirty="0" smtClean="0">
                <a:solidFill>
                  <a:srgbClr val="333333"/>
                </a:solidFill>
                <a:latin typeface="Calibri" pitchFamily="34" charset="0"/>
              </a:rPr>
              <a:t>97</a:t>
            </a:r>
            <a:endParaRPr lang="fr-FR" sz="5600" dirty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9" name="Flèche droite 8"/>
          <p:cNvSpPr/>
          <p:nvPr>
            <p:custDataLst>
              <p:tags r:id="rId5"/>
            </p:custDataLst>
          </p:nvPr>
        </p:nvSpPr>
        <p:spPr>
          <a:xfrm>
            <a:off x="323528" y="5267057"/>
            <a:ext cx="395536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8"/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18779" y="3758538"/>
            <a:ext cx="1457885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Qu'est-ce que le </a:t>
            </a:r>
            <a:r>
              <a:rPr lang="fr-FR" dirty="0" err="1" smtClean="0">
                <a:solidFill>
                  <a:srgbClr val="00B0F0"/>
                </a:solidFill>
              </a:rPr>
              <a:t>retargeting</a:t>
            </a:r>
            <a:r>
              <a:rPr lang="fr-FR" dirty="0" smtClean="0">
                <a:solidFill>
                  <a:srgbClr val="00B0F0"/>
                </a:solidFill>
              </a:rPr>
              <a:t> ? (1/2)</a:t>
            </a:r>
          </a:p>
        </p:txBody>
      </p:sp>
      <p:grpSp>
        <p:nvGrpSpPr>
          <p:cNvPr id="2" name="Groupe 2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96218" y="1526290"/>
            <a:ext cx="2232174" cy="523220"/>
            <a:chOff x="395536" y="2210378"/>
            <a:chExt cx="2494858" cy="523191"/>
          </a:xfrm>
        </p:grpSpPr>
        <p:sp>
          <p:nvSpPr>
            <p:cNvPr id="50" name="ZoneTexte 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3568" y="2210378"/>
              <a:ext cx="2206826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  <a:latin typeface="Calibri" pitchFamily="34" charset="0"/>
                </a:rPr>
                <a:t>Un prospect visite votre </a:t>
              </a:r>
              <a:r>
                <a:rPr lang="fr-FR" sz="1400" b="1" dirty="0" smtClean="0">
                  <a:solidFill>
                    <a:srgbClr val="00B0F0"/>
                  </a:solidFill>
                  <a:latin typeface="Calibri" pitchFamily="34" charset="0"/>
                </a:rPr>
                <a:t>site sans convertir.</a:t>
              </a:r>
              <a:endParaRPr lang="fr-FR" sz="14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51" name="Ellipse 6"/>
            <p:cNvSpPr/>
            <p:nvPr/>
          </p:nvSpPr>
          <p:spPr>
            <a:xfrm>
              <a:off x="395536" y="2328312"/>
              <a:ext cx="321892" cy="287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15" name="Flèche droite 14"/>
          <p:cNvSpPr/>
          <p:nvPr>
            <p:custDataLst>
              <p:tags r:id="rId4"/>
            </p:custDataLst>
          </p:nvPr>
        </p:nvSpPr>
        <p:spPr bwMode="auto">
          <a:xfrm>
            <a:off x="3456806" y="2318577"/>
            <a:ext cx="2087562" cy="28733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2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00280" y="1484784"/>
            <a:ext cx="2052022" cy="523221"/>
            <a:chOff x="4067599" y="2085836"/>
            <a:chExt cx="2052052" cy="523193"/>
          </a:xfrm>
        </p:grpSpPr>
        <p:sp>
          <p:nvSpPr>
            <p:cNvPr id="42" name="ZoneTexte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19444" y="2085836"/>
              <a:ext cx="1800207" cy="5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  <a:latin typeface="Calibri" pitchFamily="34" charset="0"/>
                </a:rPr>
                <a:t>Puis part naviguer sur d’autres </a:t>
              </a:r>
              <a:r>
                <a:rPr lang="fr-FR" sz="1400" b="1" dirty="0" smtClean="0">
                  <a:solidFill>
                    <a:srgbClr val="00B0F0"/>
                  </a:solidFill>
                  <a:latin typeface="Calibri" pitchFamily="34" charset="0"/>
                </a:rPr>
                <a:t>sites.</a:t>
              </a:r>
              <a:endParaRPr lang="fr-FR" sz="14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4067599" y="2245273"/>
              <a:ext cx="287341" cy="2873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9" name="Virage 18"/>
          <p:cNvSpPr/>
          <p:nvPr>
            <p:custDataLst>
              <p:tags r:id="rId6"/>
            </p:custDataLst>
          </p:nvPr>
        </p:nvSpPr>
        <p:spPr bwMode="auto">
          <a:xfrm rot="10800000">
            <a:off x="6192067" y="3182474"/>
            <a:ext cx="576263" cy="1023466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" name="Groupe 3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192068" y="4118578"/>
            <a:ext cx="2772420" cy="738664"/>
            <a:chOff x="4067322" y="2126953"/>
            <a:chExt cx="2772462" cy="738626"/>
          </a:xfrm>
        </p:grpSpPr>
        <p:sp>
          <p:nvSpPr>
            <p:cNvPr id="27" name="ZoneTexte 3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55976" y="2126953"/>
              <a:ext cx="2483808" cy="738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 smtClean="0">
                  <a:solidFill>
                    <a:srgbClr val="00B0F0"/>
                  </a:solidFill>
                  <a:latin typeface="Calibri" pitchFamily="34" charset="0"/>
                </a:rPr>
                <a:t>Une bannière mettant en avant votre site internet et le séjour qu’il a visité s’affiche.</a:t>
              </a:r>
              <a:endParaRPr lang="fr-FR" sz="14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4067322" y="2351807"/>
              <a:ext cx="287342" cy="2889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5" name="Groupe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60239" y="4118579"/>
            <a:ext cx="2376265" cy="738664"/>
            <a:chOff x="4068152" y="2127434"/>
            <a:chExt cx="2376301" cy="738625"/>
          </a:xfrm>
        </p:grpSpPr>
        <p:sp>
          <p:nvSpPr>
            <p:cNvPr id="25" name="ZoneTexte 4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55977" y="2127434"/>
              <a:ext cx="2088476" cy="7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00B0F0"/>
                  </a:solidFill>
                  <a:latin typeface="Calibri" pitchFamily="34" charset="0"/>
                </a:rPr>
                <a:t>Il revient sur </a:t>
              </a:r>
              <a:r>
                <a:rPr lang="fr-FR" sz="1400" b="1" dirty="0" smtClean="0">
                  <a:solidFill>
                    <a:srgbClr val="00B0F0"/>
                  </a:solidFill>
                  <a:latin typeface="Calibri" pitchFamily="34" charset="0"/>
                </a:rPr>
                <a:t>votre site internet ou sur la </a:t>
              </a:r>
              <a:r>
                <a:rPr lang="fr-FR" sz="1400" b="1" dirty="0">
                  <a:solidFill>
                    <a:srgbClr val="00B0F0"/>
                  </a:solidFill>
                  <a:latin typeface="Calibri" pitchFamily="34" charset="0"/>
                </a:rPr>
                <a:t>fiche </a:t>
              </a:r>
              <a:r>
                <a:rPr lang="fr-FR" sz="1400" b="1" dirty="0" smtClean="0">
                  <a:solidFill>
                    <a:srgbClr val="00B0F0"/>
                  </a:solidFill>
                  <a:latin typeface="Calibri" pitchFamily="34" charset="0"/>
                </a:rPr>
                <a:t>séjour </a:t>
              </a:r>
              <a:r>
                <a:rPr lang="fr-FR" sz="1400" b="1" dirty="0">
                  <a:solidFill>
                    <a:srgbClr val="00B0F0"/>
                  </a:solidFill>
                  <a:latin typeface="Calibri" pitchFamily="34" charset="0"/>
                </a:rPr>
                <a:t>et </a:t>
              </a:r>
              <a:r>
                <a:rPr lang="fr-FR" sz="1400" b="1" dirty="0" smtClean="0">
                  <a:solidFill>
                    <a:srgbClr val="00B0F0"/>
                  </a:solidFill>
                  <a:latin typeface="Calibri" pitchFamily="34" charset="0"/>
                </a:rPr>
                <a:t>convertit.</a:t>
              </a:r>
              <a:endParaRPr lang="fr-FR" sz="14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68152" y="2352290"/>
              <a:ext cx="287341" cy="2889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24" name="Flèche droite 23"/>
          <p:cNvSpPr/>
          <p:nvPr>
            <p:custDataLst>
              <p:tags r:id="rId9"/>
            </p:custDataLst>
          </p:nvPr>
        </p:nvSpPr>
        <p:spPr bwMode="auto">
          <a:xfrm>
            <a:off x="864121" y="2714323"/>
            <a:ext cx="504825" cy="576262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3"/>
          <p:cNvGrpSpPr/>
          <p:nvPr>
            <p:custDataLst>
              <p:tags r:id="rId10"/>
            </p:custDataLst>
          </p:nvPr>
        </p:nvGrpSpPr>
        <p:grpSpPr>
          <a:xfrm>
            <a:off x="1487571" y="2102354"/>
            <a:ext cx="1849469" cy="1800200"/>
            <a:chOff x="1835696" y="2420888"/>
            <a:chExt cx="1479575" cy="14401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2420888"/>
              <a:ext cx="147957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http://upload.wikimedia.org/wikipedia/commons/thumb/7/75/Internet1.jpg/745px-Internet1.jp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693"/>
            <a:stretch>
              <a:fillRect/>
            </a:stretch>
          </p:blipFill>
          <p:spPr bwMode="auto">
            <a:xfrm>
              <a:off x="1927483" y="2497170"/>
              <a:ext cx="1296000" cy="827917"/>
            </a:xfrm>
            <a:prstGeom prst="rect">
              <a:avLst/>
            </a:prstGeom>
            <a:noFill/>
          </p:spPr>
        </p:pic>
      </p:grpSp>
      <p:pic>
        <p:nvPicPr>
          <p:cNvPr id="1030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15613" y="2059221"/>
            <a:ext cx="1457885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e 56"/>
          <p:cNvGrpSpPr/>
          <p:nvPr>
            <p:custDataLst>
              <p:tags r:id="rId12"/>
            </p:custDataLst>
          </p:nvPr>
        </p:nvGrpSpPr>
        <p:grpSpPr>
          <a:xfrm>
            <a:off x="943437" y="5093201"/>
            <a:ext cx="7046860" cy="1216119"/>
            <a:chOff x="943437" y="4517137"/>
            <a:chExt cx="7046860" cy="1216119"/>
          </a:xfrm>
        </p:grpSpPr>
        <p:sp>
          <p:nvSpPr>
            <p:cNvPr id="55" name="Rectangle 54"/>
            <p:cNvSpPr/>
            <p:nvPr>
              <p:custDataLst>
                <p:tags r:id="rId18"/>
              </p:custDataLst>
            </p:nvPr>
          </p:nvSpPr>
          <p:spPr>
            <a:xfrm>
              <a:off x="1153704" y="4653136"/>
              <a:ext cx="6836593" cy="10801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80000" rIns="108000" bIns="108000" anchor="ctr"/>
            <a:lstStyle/>
            <a:p>
              <a:pPr>
                <a:spcAft>
                  <a:spcPts val="300"/>
                </a:spcAft>
                <a:defRPr/>
              </a:pPr>
              <a:r>
                <a:rPr lang="fr-FR" sz="1600" dirty="0" smtClean="0">
                  <a:latin typeface="Calibri" pitchFamily="34" charset="0"/>
                </a:rPr>
                <a:t>Le </a:t>
              </a:r>
              <a:r>
                <a:rPr lang="fr-FR" sz="1600" dirty="0" err="1" smtClean="0">
                  <a:latin typeface="Calibri" pitchFamily="34" charset="0"/>
                </a:rPr>
                <a:t>retargeting</a:t>
              </a:r>
              <a:r>
                <a:rPr lang="fr-FR" sz="1600" dirty="0" smtClean="0">
                  <a:latin typeface="Calibri" pitchFamily="34" charset="0"/>
                </a:rPr>
                <a:t> consiste à afficher des bannières sur un réseau de sites internet après qu’un internaute ait fait preuve d’un intérêt particulier pour un produit sur votre site.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19"/>
              </p:custDataLst>
            </p:nvPr>
          </p:nvSpPr>
          <p:spPr>
            <a:xfrm rot="21175867">
              <a:off x="943437" y="4517137"/>
              <a:ext cx="123825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ＭＳ Ｐゴシック" charset="-128"/>
                </a:rPr>
                <a:t>DEFINITION</a:t>
              </a:r>
              <a:endPara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-128"/>
              </a:endParaRPr>
            </a:p>
          </p:txBody>
        </p:sp>
      </p:grpSp>
      <p:sp>
        <p:nvSpPr>
          <p:cNvPr id="60" name="Virage 59"/>
          <p:cNvSpPr/>
          <p:nvPr>
            <p:custDataLst>
              <p:tags r:id="rId13"/>
            </p:custDataLst>
          </p:nvPr>
        </p:nvSpPr>
        <p:spPr bwMode="auto">
          <a:xfrm rot="16200000">
            <a:off x="3348272" y="3218578"/>
            <a:ext cx="432247" cy="1224136"/>
          </a:xfrm>
          <a:prstGeom prst="bentArrow">
            <a:avLst>
              <a:gd name="adj1" fmla="val 33907"/>
              <a:gd name="adj2" fmla="val 33908"/>
              <a:gd name="adj3" fmla="val 25000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Triangle isocèle 61"/>
          <p:cNvSpPr/>
          <p:nvPr>
            <p:custDataLst>
              <p:tags r:id="rId14"/>
            </p:custDataLst>
          </p:nvPr>
        </p:nvSpPr>
        <p:spPr>
          <a:xfrm rot="7559854">
            <a:off x="5118621" y="4017551"/>
            <a:ext cx="696310" cy="8086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>
            <p:custDataLst>
              <p:tags r:id="rId15"/>
            </p:custDataLst>
          </p:nvPr>
        </p:nvSpPr>
        <p:spPr>
          <a:xfrm>
            <a:off x="4392488" y="3614523"/>
            <a:ext cx="1070495" cy="8402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Votre bannière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>
            <p:custDataLst>
              <p:tags r:id="rId16"/>
            </p:custDataLst>
          </p:nvPr>
        </p:nvSpPr>
        <p:spPr>
          <a:xfrm>
            <a:off x="6715995" y="2783934"/>
            <a:ext cx="432048" cy="2670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" dirty="0" smtClean="0">
                <a:solidFill>
                  <a:srgbClr val="FF0000"/>
                </a:solidFill>
              </a:rPr>
              <a:t>Votre bannière</a:t>
            </a:r>
            <a:endParaRPr lang="fr-FR" sz="500" dirty="0">
              <a:solidFill>
                <a:srgbClr val="FF0000"/>
              </a:solidFill>
            </a:endParaRPr>
          </a:p>
        </p:txBody>
      </p:sp>
      <p:sp>
        <p:nvSpPr>
          <p:cNvPr id="32" name="Espace réservé du contenu 8"/>
          <p:cNvSpPr txBox="1">
            <a:spLocks/>
          </p:cNvSpPr>
          <p:nvPr>
            <p:custDataLst>
              <p:tags r:id="rId17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anchor="ctr" anchorCtr="0"/>
          <a:lstStyle/>
          <a:p>
            <a:pPr>
              <a:buNone/>
            </a:pPr>
            <a:r>
              <a:rPr lang="fr-FR" sz="2400" b="1" dirty="0" smtClean="0">
                <a:solidFill>
                  <a:srgbClr val="00B0F0"/>
                </a:solidFill>
              </a:rPr>
              <a:t>Quel intérêt de faire du </a:t>
            </a:r>
            <a:r>
              <a:rPr lang="fr-FR" sz="2400" b="1" dirty="0" err="1" smtClean="0">
                <a:solidFill>
                  <a:srgbClr val="00B0F0"/>
                </a:solidFill>
              </a:rPr>
              <a:t>retargeting</a:t>
            </a:r>
            <a:r>
              <a:rPr lang="fr-FR" sz="2400" b="1" dirty="0" smtClean="0">
                <a:solidFill>
                  <a:srgbClr val="00B0F0"/>
                </a:solidFill>
              </a:rPr>
              <a:t> ?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L’efficacité des bannières</a:t>
            </a:r>
          </a:p>
          <a:p>
            <a:pPr marL="981075" lvl="2" indent="-258763">
              <a:buFont typeface="Arial" pitchFamily="34" charset="0"/>
              <a:buChar char="•"/>
            </a:pPr>
            <a:r>
              <a:rPr lang="fr-FR" sz="1500" dirty="0" smtClean="0"/>
              <a:t>Un taux de clic de trois à dix fois supérieur au taux de clic d'une bannière classique.</a:t>
            </a:r>
          </a:p>
          <a:p>
            <a:pPr marL="981075" lvl="2" indent="-258763">
              <a:buFont typeface="Arial" pitchFamily="34" charset="0"/>
              <a:buChar char="•"/>
            </a:pPr>
            <a:r>
              <a:rPr lang="fr-FR" sz="1500" dirty="0" smtClean="0"/>
              <a:t>Un taux de conversion de ces visiteurs très élevé.</a:t>
            </a:r>
          </a:p>
          <a:p>
            <a:pPr marL="981075" lvl="2" indent="-258763">
              <a:buFont typeface="Arial" pitchFamily="34" charset="0"/>
              <a:buChar char="•"/>
            </a:pPr>
            <a:r>
              <a:rPr lang="fr-FR" sz="1500" dirty="0" smtClean="0"/>
              <a:t>On ne paye qu’au clic, donc uniquement pour les internautes intéressés.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Vers une meilleure utilisation de vos prospects</a:t>
            </a:r>
          </a:p>
          <a:p>
            <a:pPr marL="981075" lvl="2" indent="-258763">
              <a:buFont typeface="Arial" pitchFamily="34" charset="0"/>
              <a:buChar char="•"/>
            </a:pPr>
            <a:r>
              <a:rPr lang="fr-FR" sz="1500" dirty="0" smtClean="0"/>
              <a:t>Toucher les internautes ayant déjà montré un intérêt pour votre marque.</a:t>
            </a:r>
          </a:p>
          <a:p>
            <a:pPr marL="981075" lvl="2" indent="-258763">
              <a:buFont typeface="Arial" pitchFamily="34" charset="0"/>
              <a:buChar char="•"/>
            </a:pPr>
            <a:r>
              <a:rPr lang="fr-FR" sz="1500" dirty="0" smtClean="0"/>
              <a:t>Transformer les visiteurs soit par un achat, soit par de la prise de contact.</a:t>
            </a:r>
          </a:p>
          <a:p>
            <a:endParaRPr lang="fr-FR" dirty="0" smtClean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Qu'est-ce que le </a:t>
            </a:r>
            <a:r>
              <a:rPr lang="fr-FR" dirty="0" err="1" smtClean="0">
                <a:solidFill>
                  <a:srgbClr val="00B0F0"/>
                </a:solidFill>
              </a:rPr>
              <a:t>retargeting</a:t>
            </a:r>
            <a:r>
              <a:rPr lang="fr-FR" dirty="0" smtClean="0">
                <a:solidFill>
                  <a:srgbClr val="00B0F0"/>
                </a:solidFill>
              </a:rPr>
              <a:t> ? (2/2)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5" name="Flèche droite 54"/>
          <p:cNvSpPr/>
          <p:nvPr>
            <p:custDataLst>
              <p:tags r:id="rId3"/>
            </p:custDataLst>
          </p:nvPr>
        </p:nvSpPr>
        <p:spPr>
          <a:xfrm>
            <a:off x="755576" y="2551926"/>
            <a:ext cx="395536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droite 55"/>
          <p:cNvSpPr/>
          <p:nvPr>
            <p:custDataLst>
              <p:tags r:id="rId4"/>
            </p:custDataLst>
          </p:nvPr>
        </p:nvSpPr>
        <p:spPr>
          <a:xfrm>
            <a:off x="755576" y="4491868"/>
            <a:ext cx="395536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8"/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107505" y="116692"/>
            <a:ext cx="1080000" cy="1080000"/>
          </a:xfrm>
          <a:prstGeom prst="teardrop">
            <a:avLst/>
          </a:prstGeom>
          <a:solidFill>
            <a:srgbClr val="00B0F0"/>
          </a:solidFill>
        </p:spPr>
        <p:txBody>
          <a:bodyPr vert="vert" lIns="0" tIns="0" rIns="0" bIns="0" anchor="ctr" anchorCtr="0"/>
          <a:lstStyle/>
          <a:p>
            <a:pPr lvl="0" algn="ctr" eaLnBrk="0" hangingPunct="0">
              <a:spcBef>
                <a:spcPct val="20000"/>
              </a:spcBef>
            </a:pPr>
            <a:r>
              <a:rPr lang="fr-FR" sz="1200" b="1" kern="0" dirty="0" smtClean="0">
                <a:solidFill>
                  <a:schemeClr val="bg1"/>
                </a:solidFill>
                <a:latin typeface="Trebuchet MS" pitchFamily="34" charset="0"/>
                <a:cs typeface="ＭＳ Ｐゴシック" charset="-128"/>
              </a:rPr>
              <a:t>Les Estudines</a:t>
            </a:r>
            <a:endParaRPr lang="fr-FR" sz="1200" b="1" kern="0" dirty="0" smtClean="0">
              <a:solidFill>
                <a:schemeClr val="bg1"/>
              </a:solidFill>
              <a:latin typeface="Trebuchet MS" pitchFamily="34" charset="0"/>
              <a:cs typeface="ＭＳ Ｐゴシック" charset="-128"/>
            </a:endParaRPr>
          </a:p>
        </p:txBody>
      </p:sp>
    </p:spTree>
  </p:cSld>
  <p:clrMapOvr>
    <a:masterClrMapping/>
  </p:clrMapOvr>
  <p:transition>
    <p:pull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age Stadard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>
            <a:alpha val="60000"/>
          </a:srgbClr>
        </a:solidFill>
        <a:ln>
          <a:noFill/>
        </a:ln>
      </a:spPr>
      <a:bodyPr rtlCol="0" anchor="ctr"/>
      <a:lstStyle>
        <a:defPPr algn="ctr">
          <a:defRPr sz="1600"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Présentation_Template_V2</Template>
  <TotalTime>30493</TotalTime>
  <Words>891</Words>
  <Application>Microsoft Office PowerPoint</Application>
  <PresentationFormat>Affichage à l'écran (4:3)</PresentationFormat>
  <Paragraphs>200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Page Stadard</vt:lpstr>
      <vt:lpstr>Diapositive 1</vt:lpstr>
      <vt:lpstr>Campagne AdWords</vt:lpstr>
      <vt:lpstr>Résultat – Campagne AdWords</vt:lpstr>
      <vt:lpstr>Dispositif 2013</vt:lpstr>
      <vt:lpstr>Notre vision du dispositif</vt:lpstr>
      <vt:lpstr>AdWords</vt:lpstr>
      <vt:lpstr>Le retargeting</vt:lpstr>
      <vt:lpstr>Qu'est-ce que le retargeting ? (1/2)</vt:lpstr>
      <vt:lpstr>Qu'est-ce que le retargeting ? (2/2)</vt:lpstr>
      <vt:lpstr>Parrainage</vt:lpstr>
      <vt:lpstr>Outil de routage</vt:lpstr>
      <vt:lpstr>WWWebmail : les avantages</vt:lpstr>
      <vt:lpstr>Diapositive 13</vt:lpstr>
      <vt:lpstr>Diapositive 14</vt:lpstr>
      <vt:lpstr>Quelques petits bugs</vt:lpstr>
      <vt:lpstr>Dispositif 2013</vt:lpstr>
      <vt:lpstr>Notre vision du dispositif</vt:lpstr>
      <vt:lpstr>AdWords</vt:lpstr>
      <vt:lpstr>Retargeting</vt:lpstr>
    </vt:vector>
  </TitlesOfParts>
  <Company>The MarketinGroup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sfernandes</dc:creator>
  <cp:lastModifiedBy>vquillier</cp:lastModifiedBy>
  <cp:revision>3173</cp:revision>
  <dcterms:created xsi:type="dcterms:W3CDTF">2012-06-18T05:55:36Z</dcterms:created>
  <dcterms:modified xsi:type="dcterms:W3CDTF">2012-09-03T13:22:59Z</dcterms:modified>
</cp:coreProperties>
</file>