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diagrams/layout1.xml" ContentType="application/vnd.openxmlformats-officedocument.drawingml.diagramLayout+xml"/>
  <Override PartName="/ppt/tags/tag41.xml" ContentType="application/vnd.openxmlformats-officedocument.presentationml.tags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tags/tag145.xml" ContentType="application/vnd.openxmlformats-officedocument.presentationml.tags+xml"/>
  <Override PartName="/ppt/tags/tag30.xml" ContentType="application/vnd.openxmlformats-officedocument.presentationml.tags+xml"/>
  <Override PartName="/ppt/diagrams/colors4.xml" ContentType="application/vnd.openxmlformats-officedocument.drawingml.diagramColors+xml"/>
  <Override PartName="/ppt/tags/tag134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quickStyle3.xml" ContentType="application/vnd.openxmlformats-officedocument.drawingml.diagramStyl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6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diagrams/layout2.xml" ContentType="application/vnd.openxmlformats-officedocument.drawingml.diagramLayout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Default Extension="gif" ContentType="image/gif"/>
  <Override PartName="/ppt/tags/tag157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diagrams/data3.xml" ContentType="application/vnd.openxmlformats-officedocument.drawingml.diagramData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64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diagrams/drawing4.xml" ContentType="application/vnd.ms-office.drawingml.diagramDrawing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diagrams/quickStyle4.xml" ContentType="application/vnd.openxmlformats-officedocument.drawingml.diagramStyle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diagrams/layout3.xml" ContentType="application/vnd.openxmlformats-officedocument.drawingml.diagramLayout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diagrams/data4.xml" ContentType="application/vnd.openxmlformats-officedocument.drawingml.diagramData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s/slide24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diagrams/layout4.xml" ContentType="application/vnd.openxmlformats-officedocument.drawingml.diagramLayout+xml"/>
  <Override PartName="/ppt/tags/tag159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notesSlides/notesSlide6.xml" ContentType="application/vnd.openxmlformats-officedocument.presentationml.notesSlide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diagrams/drawing2.xml" ContentType="application/vnd.ms-office.drawingml.diagramDrawing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28"/>
  </p:notesMasterIdLst>
  <p:handoutMasterIdLst>
    <p:handoutMasterId r:id="rId29"/>
  </p:handoutMasterIdLst>
  <p:sldIdLst>
    <p:sldId id="437" r:id="rId2"/>
    <p:sldId id="434" r:id="rId3"/>
    <p:sldId id="413" r:id="rId4"/>
    <p:sldId id="414" r:id="rId5"/>
    <p:sldId id="412" r:id="rId6"/>
    <p:sldId id="420" r:id="rId7"/>
    <p:sldId id="421" r:id="rId8"/>
    <p:sldId id="410" r:id="rId9"/>
    <p:sldId id="438" r:id="rId10"/>
    <p:sldId id="362" r:id="rId11"/>
    <p:sldId id="419" r:id="rId12"/>
    <p:sldId id="435" r:id="rId13"/>
    <p:sldId id="411" r:id="rId14"/>
    <p:sldId id="440" r:id="rId15"/>
    <p:sldId id="424" r:id="rId16"/>
    <p:sldId id="425" r:id="rId17"/>
    <p:sldId id="433" r:id="rId18"/>
    <p:sldId id="441" r:id="rId19"/>
    <p:sldId id="429" r:id="rId20"/>
    <p:sldId id="439" r:id="rId21"/>
    <p:sldId id="426" r:id="rId22"/>
    <p:sldId id="418" r:id="rId23"/>
    <p:sldId id="436" r:id="rId24"/>
    <p:sldId id="428" r:id="rId25"/>
    <p:sldId id="401" r:id="rId26"/>
    <p:sldId id="431" r:id="rId27"/>
  </p:sldIdLst>
  <p:sldSz cx="9144000" cy="6858000" type="screen4x3"/>
  <p:notesSz cx="9896475" cy="664845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CC00"/>
    <a:srgbClr val="333333"/>
    <a:srgbClr val="404040"/>
    <a:srgbClr val="FFC000"/>
    <a:srgbClr val="72BFC5"/>
    <a:srgbClr val="00B0F0"/>
    <a:srgbClr val="FF0066"/>
    <a:srgbClr val="D2F71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505" autoAdjust="0"/>
    <p:restoredTop sz="79853" autoAdjust="0"/>
  </p:normalViewPr>
  <p:slideViewPr>
    <p:cSldViewPr>
      <p:cViewPr varScale="1">
        <p:scale>
          <a:sx n="85" d="100"/>
          <a:sy n="85" d="100"/>
        </p:scale>
        <p:origin x="-22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68" y="-78"/>
      </p:cViewPr>
      <p:guideLst>
        <p:guide orient="horz" pos="2094"/>
        <p:guide pos="311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"/>
  <c:chart>
    <c:autoTitleDeleted val="1"/>
    <c:plotArea>
      <c:layout>
        <c:manualLayout>
          <c:layoutTarget val="inner"/>
          <c:xMode val="edge"/>
          <c:yMode val="edge"/>
          <c:x val="4.3938988698857546E-2"/>
          <c:y val="5.2555271636484838E-2"/>
          <c:w val="0.48028771996909958"/>
          <c:h val="0.9178831981631671"/>
        </c:manualLayout>
      </c:layout>
      <c:pieChart>
        <c:varyColors val="1"/>
        <c:ser>
          <c:idx val="0"/>
          <c:order val="0"/>
          <c:tx>
            <c:strRef>
              <c:f>Feuil1!$A$2</c:f>
              <c:strCache>
                <c:ptCount val="1"/>
                <c:pt idx="0">
                  <c:v>Pourcentage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CCCC00"/>
              </a:solidFill>
            </c:spPr>
          </c:dPt>
          <c:dPt>
            <c:idx val="2"/>
            <c:spPr>
              <a:solidFill>
                <a:schemeClr val="tx1">
                  <a:lumMod val="75000"/>
                  <a:lumOff val="25000"/>
                </a:schemeClr>
              </a:solidFill>
            </c:spPr>
          </c:dPt>
          <c:dLbls>
            <c:dLbl>
              <c:idx val="0"/>
              <c:layout>
                <c:manualLayout>
                  <c:x val="-0.14277919378466991"/>
                  <c:y val="2.9422965349529102E-2"/>
                </c:manualLayout>
              </c:layout>
              <c:showPercent val="1"/>
            </c:dLbl>
            <c:dLbl>
              <c:idx val="1"/>
              <c:layout>
                <c:manualLayout>
                  <c:x val="9.1654544843854768E-2"/>
                  <c:y val="-0.16830753373082036"/>
                </c:manualLayout>
              </c:layout>
              <c:showPercent val="1"/>
            </c:dLbl>
            <c:dLbl>
              <c:idx val="2"/>
              <c:layout>
                <c:manualLayout>
                  <c:x val="0.10317787057582012"/>
                  <c:y val="0.1803703703703704"/>
                </c:manualLayout>
              </c:layout>
              <c:showPercent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fr-FR"/>
              </a:p>
            </c:txPr>
            <c:showPercent val="1"/>
            <c:showLeaderLines val="1"/>
          </c:dLbls>
          <c:cat>
            <c:strRef>
              <c:f>Feuil1!$B$3:$B$5</c:f>
              <c:strCache>
                <c:ptCount val="3"/>
                <c:pt idx="0">
                  <c:v>Moteurs de recherche</c:v>
                </c:pt>
                <c:pt idx="1">
                  <c:v>Netlinking</c:v>
                </c:pt>
                <c:pt idx="2">
                  <c:v>E-pub</c:v>
                </c:pt>
              </c:strCache>
            </c:strRef>
          </c:cat>
          <c:val>
            <c:numRef>
              <c:f>Feuil1!$A$3:$A$5</c:f>
              <c:numCache>
                <c:formatCode>0%</c:formatCode>
                <c:ptCount val="3"/>
                <c:pt idx="0">
                  <c:v>0.45</c:v>
                </c:pt>
                <c:pt idx="1">
                  <c:v>0.30000000000000032</c:v>
                </c:pt>
                <c:pt idx="2">
                  <c:v>0.25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53164005678955684"/>
          <c:y val="0.3038896912688725"/>
          <c:w val="0.45275462759527546"/>
          <c:h val="0.39561752697579511"/>
        </c:manualLayout>
      </c:layout>
      <c:txPr>
        <a:bodyPr/>
        <a:lstStyle/>
        <a:p>
          <a:pPr>
            <a:defRPr sz="1600">
              <a:latin typeface="Calibri" pitchFamily="34" charset="0"/>
            </a:defRPr>
          </a:pPr>
          <a:endParaRPr lang="fr-FR"/>
        </a:p>
      </c:txPr>
    </c:legend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D928B5-F97C-4972-86EA-635D15B63BD8}" type="doc">
      <dgm:prSet loTypeId="urn:microsoft.com/office/officeart/2005/8/layout/target1" loCatId="relationship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B30B724D-937D-4EBB-9308-57D4029453E2}">
      <dgm:prSet phldrT="[Texte]" custT="1"/>
      <dgm:spPr/>
      <dgm:t>
        <a:bodyPr/>
        <a:lstStyle/>
        <a:p>
          <a:r>
            <a:rPr lang="fr-FR" sz="1800" b="1" dirty="0" smtClean="0">
              <a:latin typeface="Calibri" pitchFamily="34" charset="0"/>
            </a:rPr>
            <a:t>Les requêtes de notoriété </a:t>
          </a:r>
        </a:p>
        <a:p>
          <a:r>
            <a:rPr lang="fr-FR" sz="1400" b="0" dirty="0" smtClean="0">
              <a:latin typeface="Calibri" pitchFamily="34" charset="0"/>
            </a:rPr>
            <a:t>Expressions </a:t>
          </a:r>
          <a:r>
            <a:rPr lang="fr-FR" sz="1400" dirty="0" smtClean="0">
              <a:latin typeface="Calibri" pitchFamily="34" charset="0"/>
            </a:rPr>
            <a:t>associées aux noms de vos marques.</a:t>
          </a:r>
        </a:p>
        <a:p>
          <a:r>
            <a:rPr lang="fr-FR" sz="1400" i="1" u="sng" dirty="0" smtClean="0">
              <a:latin typeface="Calibri" pitchFamily="34" charset="0"/>
            </a:rPr>
            <a:t>Exemple :</a:t>
          </a:r>
          <a:r>
            <a:rPr lang="fr-FR" sz="1400" i="1" u="none" dirty="0" smtClean="0">
              <a:latin typeface="Calibri" pitchFamily="34" charset="0"/>
            </a:rPr>
            <a:t> « </a:t>
          </a:r>
          <a:r>
            <a:rPr lang="fr-FR" sz="1400" i="1" dirty="0" smtClean="0">
              <a:latin typeface="Calibri" pitchFamily="34" charset="0"/>
            </a:rPr>
            <a:t>Check </a:t>
          </a:r>
          <a:r>
            <a:rPr lang="fr-FR" sz="1400" i="1" dirty="0" err="1" smtClean="0">
              <a:latin typeface="Calibri" pitchFamily="34" charset="0"/>
            </a:rPr>
            <a:t>your</a:t>
          </a:r>
          <a:r>
            <a:rPr lang="fr-FR" sz="1400" i="1" dirty="0" smtClean="0">
              <a:latin typeface="Calibri" pitchFamily="34" charset="0"/>
            </a:rPr>
            <a:t> room »</a:t>
          </a:r>
          <a:endParaRPr lang="fr-FR" sz="1800" i="1" dirty="0" smtClean="0">
            <a:latin typeface="Calibri" pitchFamily="34" charset="0"/>
          </a:endParaRPr>
        </a:p>
      </dgm:t>
    </dgm:pt>
    <dgm:pt modelId="{236D95E3-600F-45A4-A2C4-15D3D8D2E1EB}" type="parTrans" cxnId="{7AC3D609-1F3E-488A-A588-469D9CC876B0}">
      <dgm:prSet/>
      <dgm:spPr/>
      <dgm:t>
        <a:bodyPr/>
        <a:lstStyle/>
        <a:p>
          <a:endParaRPr lang="fr-FR" sz="2400"/>
        </a:p>
      </dgm:t>
    </dgm:pt>
    <dgm:pt modelId="{0969FB52-197D-436B-BEE6-BDC6CF99F486}" type="sibTrans" cxnId="{7AC3D609-1F3E-488A-A588-469D9CC876B0}">
      <dgm:prSet/>
      <dgm:spPr/>
      <dgm:t>
        <a:bodyPr/>
        <a:lstStyle/>
        <a:p>
          <a:endParaRPr lang="fr-FR" sz="2400"/>
        </a:p>
      </dgm:t>
    </dgm:pt>
    <dgm:pt modelId="{8C57EE80-218D-4830-A38A-5812A555740E}">
      <dgm:prSet phldrT="[Texte]" custT="1"/>
      <dgm:spPr/>
      <dgm:t>
        <a:bodyPr/>
        <a:lstStyle/>
        <a:p>
          <a:pPr algn="l"/>
          <a:r>
            <a:rPr lang="fr-FR" sz="1800" b="1" dirty="0" smtClean="0">
              <a:latin typeface="Calibri" pitchFamily="34" charset="0"/>
            </a:rPr>
            <a:t>Les requêtes concurrentielles </a:t>
          </a:r>
          <a:endParaRPr lang="fr-FR" sz="1800" dirty="0" smtClean="0">
            <a:latin typeface="Calibri" pitchFamily="34" charset="0"/>
          </a:endParaRPr>
        </a:p>
        <a:p>
          <a:pPr algn="l"/>
          <a:r>
            <a:rPr lang="fr-FR" sz="1400" dirty="0" smtClean="0">
              <a:latin typeface="Calibri" pitchFamily="34" charset="0"/>
            </a:rPr>
            <a:t>Expressions clés utilisées par les internautes sur votre secteur.</a:t>
          </a:r>
        </a:p>
        <a:p>
          <a:pPr algn="l"/>
          <a:r>
            <a:rPr lang="fr-FR" sz="1400" i="1" u="sng" dirty="0" smtClean="0">
              <a:latin typeface="Calibri" pitchFamily="34" charset="0"/>
            </a:rPr>
            <a:t>Exemple :</a:t>
          </a:r>
          <a:r>
            <a:rPr lang="fr-FR" sz="1400" i="1" u="none" dirty="0" smtClean="0">
              <a:latin typeface="Calibri" pitchFamily="34" charset="0"/>
            </a:rPr>
            <a:t> </a:t>
          </a:r>
          <a:r>
            <a:rPr lang="fr-FR" sz="1400" i="1" dirty="0" smtClean="0">
              <a:latin typeface="Calibri" pitchFamily="34" charset="0"/>
            </a:rPr>
            <a:t>« Hôtel insolite »</a:t>
          </a:r>
          <a:endParaRPr lang="fr-FR" sz="1400" i="1" dirty="0">
            <a:latin typeface="Calibri" pitchFamily="34" charset="0"/>
          </a:endParaRPr>
        </a:p>
      </dgm:t>
    </dgm:pt>
    <dgm:pt modelId="{30287648-D10F-41EE-9768-CADBA23AB90D}" type="parTrans" cxnId="{895534CA-975B-4450-89D4-1593C1C3C750}">
      <dgm:prSet/>
      <dgm:spPr/>
      <dgm:t>
        <a:bodyPr/>
        <a:lstStyle/>
        <a:p>
          <a:endParaRPr lang="fr-FR" sz="2400"/>
        </a:p>
      </dgm:t>
    </dgm:pt>
    <dgm:pt modelId="{E01F9786-7CF9-428F-A512-82CCF1E90112}" type="sibTrans" cxnId="{895534CA-975B-4450-89D4-1593C1C3C750}">
      <dgm:prSet/>
      <dgm:spPr/>
      <dgm:t>
        <a:bodyPr/>
        <a:lstStyle/>
        <a:p>
          <a:endParaRPr lang="fr-FR" sz="2400"/>
        </a:p>
      </dgm:t>
    </dgm:pt>
    <dgm:pt modelId="{74FD2981-99BB-40FE-B3D1-1A3F7517C129}">
      <dgm:prSet phldrT="[Texte]" custT="1"/>
      <dgm:spPr/>
      <dgm:t>
        <a:bodyPr/>
        <a:lstStyle/>
        <a:p>
          <a:r>
            <a:rPr lang="fr-FR" sz="1800" b="1" dirty="0" smtClean="0">
              <a:latin typeface="Calibri" pitchFamily="34" charset="0"/>
            </a:rPr>
            <a:t>Les requêtes longue traine</a:t>
          </a:r>
        </a:p>
        <a:p>
          <a:r>
            <a:rPr lang="fr-FR" sz="1400" b="0" dirty="0" smtClean="0">
              <a:latin typeface="Calibri" pitchFamily="34" charset="0"/>
            </a:rPr>
            <a:t>Expressions associées directement à un produit.</a:t>
          </a:r>
        </a:p>
        <a:p>
          <a:r>
            <a:rPr lang="fr-FR" sz="1400" b="0" i="1" u="sng" dirty="0" smtClean="0">
              <a:latin typeface="Calibri" pitchFamily="34" charset="0"/>
            </a:rPr>
            <a:t>Exemple : </a:t>
          </a:r>
          <a:r>
            <a:rPr lang="fr-FR" sz="1400" b="0" i="1" dirty="0" smtClean="0">
              <a:latin typeface="Calibri" pitchFamily="34" charset="0"/>
            </a:rPr>
            <a:t>« Chambre hôtel insolite pour demande de mariage »</a:t>
          </a:r>
          <a:endParaRPr lang="fr-FR" sz="1400" b="0" i="1" dirty="0">
            <a:latin typeface="Calibri" pitchFamily="34" charset="0"/>
          </a:endParaRPr>
        </a:p>
      </dgm:t>
    </dgm:pt>
    <dgm:pt modelId="{1574CA5E-D977-41BD-9213-121A089D3E06}" type="parTrans" cxnId="{0B291B93-D4A9-4124-894F-3DD393A49340}">
      <dgm:prSet/>
      <dgm:spPr/>
      <dgm:t>
        <a:bodyPr/>
        <a:lstStyle/>
        <a:p>
          <a:endParaRPr lang="fr-FR" sz="2400"/>
        </a:p>
      </dgm:t>
    </dgm:pt>
    <dgm:pt modelId="{3B3D61D3-79D5-421E-B149-66BFA85ABB98}" type="sibTrans" cxnId="{0B291B93-D4A9-4124-894F-3DD393A49340}">
      <dgm:prSet/>
      <dgm:spPr/>
      <dgm:t>
        <a:bodyPr/>
        <a:lstStyle/>
        <a:p>
          <a:endParaRPr lang="fr-FR" sz="2400"/>
        </a:p>
      </dgm:t>
    </dgm:pt>
    <dgm:pt modelId="{9B6C929A-CB45-4E2D-BBF5-0221618AB1F0}" type="pres">
      <dgm:prSet presAssocID="{0BD928B5-F97C-4972-86EA-635D15B63BD8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3BCE5AD-6469-4DE0-B4B0-E121461F1202}" type="pres">
      <dgm:prSet presAssocID="{B30B724D-937D-4EBB-9308-57D4029453E2}" presName="circle1" presStyleLbl="lnNode1" presStyleIdx="0" presStyleCnt="3" custScaleX="119741" custScaleY="111815"/>
      <dgm:spPr>
        <a:solidFill>
          <a:srgbClr val="CCCC00"/>
        </a:solidFill>
      </dgm:spPr>
      <dgm:t>
        <a:bodyPr/>
        <a:lstStyle/>
        <a:p>
          <a:endParaRPr lang="fr-FR"/>
        </a:p>
      </dgm:t>
    </dgm:pt>
    <dgm:pt modelId="{5363A40E-4366-4246-A65A-31494B7E7D0D}" type="pres">
      <dgm:prSet presAssocID="{B30B724D-937D-4EBB-9308-57D4029453E2}" presName="text1" presStyleLbl="revTx" presStyleIdx="0" presStyleCnt="3" custScaleX="125774" custScaleY="93128" custLinFactNeighborX="13438" custLinFactNeighborY="623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3FBF84-B3D6-40B5-9C82-27F9D78BF38F}" type="pres">
      <dgm:prSet presAssocID="{B30B724D-937D-4EBB-9308-57D4029453E2}" presName="line1" presStyleLbl="callout" presStyleIdx="0" presStyleCnt="6"/>
      <dgm:spPr>
        <a:ln w="28575">
          <a:solidFill>
            <a:schemeClr val="tx1">
              <a:lumMod val="75000"/>
              <a:lumOff val="25000"/>
            </a:schemeClr>
          </a:solidFill>
        </a:ln>
        <a:effectLst/>
      </dgm:spPr>
      <dgm:t>
        <a:bodyPr/>
        <a:lstStyle/>
        <a:p>
          <a:endParaRPr lang="fr-FR"/>
        </a:p>
      </dgm:t>
    </dgm:pt>
    <dgm:pt modelId="{33AAB4EB-48E4-4EC3-B291-AEAE29FE2CFD}" type="pres">
      <dgm:prSet presAssocID="{B30B724D-937D-4EBB-9308-57D4029453E2}" presName="d1" presStyleLbl="callout" presStyleIdx="1" presStyleCnt="6"/>
      <dgm:spPr>
        <a:ln w="28575">
          <a:solidFill>
            <a:schemeClr val="tx1">
              <a:lumMod val="75000"/>
              <a:lumOff val="25000"/>
            </a:schemeClr>
          </a:solidFill>
        </a:ln>
        <a:effectLst/>
      </dgm:spPr>
      <dgm:t>
        <a:bodyPr/>
        <a:lstStyle/>
        <a:p>
          <a:endParaRPr lang="fr-FR"/>
        </a:p>
      </dgm:t>
    </dgm:pt>
    <dgm:pt modelId="{365F3313-CECB-4A5F-8166-0A1611384251}" type="pres">
      <dgm:prSet presAssocID="{8C57EE80-218D-4830-A38A-5812A555740E}" presName="circle2" presStyleLbl="lnNode1" presStyleIdx="1" presStyleCnt="3"/>
      <dgm:spPr>
        <a:solidFill>
          <a:srgbClr val="CCCC00"/>
        </a:solidFill>
      </dgm:spPr>
      <dgm:t>
        <a:bodyPr/>
        <a:lstStyle/>
        <a:p>
          <a:endParaRPr lang="fr-FR"/>
        </a:p>
      </dgm:t>
    </dgm:pt>
    <dgm:pt modelId="{B81EFB76-C58A-4741-B61F-E8733C4D1776}" type="pres">
      <dgm:prSet presAssocID="{8C57EE80-218D-4830-A38A-5812A555740E}" presName="text2" presStyleLbl="revTx" presStyleIdx="1" presStyleCnt="3" custScaleX="126184" custScaleY="108014" custLinFactNeighborX="15446" custLinFactNeighborY="3723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76BCD0-F063-4623-A53E-E36F244BC564}" type="pres">
      <dgm:prSet presAssocID="{8C57EE80-218D-4830-A38A-5812A555740E}" presName="line2" presStyleLbl="callout" presStyleIdx="2" presStyleCnt="6" custLinFactY="37170" custLinFactNeighborY="100000"/>
      <dgm:spPr>
        <a:ln w="28575">
          <a:solidFill>
            <a:schemeClr val="tx1">
              <a:lumMod val="75000"/>
              <a:lumOff val="25000"/>
            </a:schemeClr>
          </a:solidFill>
        </a:ln>
        <a:effectLst/>
      </dgm:spPr>
      <dgm:t>
        <a:bodyPr/>
        <a:lstStyle/>
        <a:p>
          <a:endParaRPr lang="fr-FR"/>
        </a:p>
      </dgm:t>
    </dgm:pt>
    <dgm:pt modelId="{00C7684A-54A5-4C38-A94A-AD461244A460}" type="pres">
      <dgm:prSet presAssocID="{8C57EE80-218D-4830-A38A-5812A555740E}" presName="d2" presStyleLbl="callout" presStyleIdx="3" presStyleCnt="6" custLinFactNeighborY="1973"/>
      <dgm:spPr>
        <a:ln w="28575">
          <a:solidFill>
            <a:schemeClr val="tx1">
              <a:lumMod val="75000"/>
              <a:lumOff val="25000"/>
            </a:schemeClr>
          </a:solidFill>
        </a:ln>
        <a:effectLst/>
      </dgm:spPr>
      <dgm:t>
        <a:bodyPr/>
        <a:lstStyle/>
        <a:p>
          <a:endParaRPr lang="fr-FR"/>
        </a:p>
      </dgm:t>
    </dgm:pt>
    <dgm:pt modelId="{D105404D-48DC-42A0-A21A-C61B38B6ADFD}" type="pres">
      <dgm:prSet presAssocID="{74FD2981-99BB-40FE-B3D1-1A3F7517C129}" presName="circle3" presStyleLbl="lnNode1" presStyleIdx="2" presStyleCnt="3" custScaleX="118463" custScaleY="109283"/>
      <dgm:spPr>
        <a:solidFill>
          <a:srgbClr val="CCCC00"/>
        </a:solidFill>
      </dgm:spPr>
      <dgm:t>
        <a:bodyPr/>
        <a:lstStyle/>
        <a:p>
          <a:endParaRPr lang="fr-FR"/>
        </a:p>
      </dgm:t>
    </dgm:pt>
    <dgm:pt modelId="{4C6D9CF0-2CF5-4C49-B7E1-E0192CEA5F1B}" type="pres">
      <dgm:prSet presAssocID="{74FD2981-99BB-40FE-B3D1-1A3F7517C129}" presName="text3" presStyleLbl="revTx" presStyleIdx="2" presStyleCnt="3" custScaleX="132525" custScaleY="127474" custLinFactNeighborX="18616" custLinFactNeighborY="7277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8303C5B-2BDB-4D0C-A929-A1976F510811}" type="pres">
      <dgm:prSet presAssocID="{74FD2981-99BB-40FE-B3D1-1A3F7517C129}" presName="line3" presStyleLbl="callout" presStyleIdx="4" presStyleCnt="6" custLinFactY="284775" custLinFactNeighborX="-2113" custLinFactNeighborY="300000"/>
      <dgm:spPr>
        <a:ln w="28575">
          <a:solidFill>
            <a:schemeClr val="tx1">
              <a:lumMod val="75000"/>
              <a:lumOff val="25000"/>
            </a:schemeClr>
          </a:solidFill>
        </a:ln>
        <a:effectLst/>
      </dgm:spPr>
      <dgm:t>
        <a:bodyPr/>
        <a:lstStyle/>
        <a:p>
          <a:endParaRPr lang="fr-FR"/>
        </a:p>
      </dgm:t>
    </dgm:pt>
    <dgm:pt modelId="{C6BE7A27-B47A-4A2C-868C-56C3415E8072}" type="pres">
      <dgm:prSet presAssocID="{74FD2981-99BB-40FE-B3D1-1A3F7517C129}" presName="d3" presStyleLbl="callout" presStyleIdx="5" presStyleCnt="6" custLinFactNeighborY="13735"/>
      <dgm:spPr>
        <a:ln w="28575">
          <a:solidFill>
            <a:schemeClr val="tx1">
              <a:lumMod val="75000"/>
              <a:lumOff val="25000"/>
            </a:schemeClr>
          </a:solidFill>
        </a:ln>
        <a:effectLst/>
      </dgm:spPr>
      <dgm:t>
        <a:bodyPr/>
        <a:lstStyle/>
        <a:p>
          <a:endParaRPr lang="fr-FR"/>
        </a:p>
      </dgm:t>
    </dgm:pt>
  </dgm:ptLst>
  <dgm:cxnLst>
    <dgm:cxn modelId="{FD14FED0-B0A3-4E80-98D0-6411155C2F8E}" type="presOf" srcId="{74FD2981-99BB-40FE-B3D1-1A3F7517C129}" destId="{4C6D9CF0-2CF5-4C49-B7E1-E0192CEA5F1B}" srcOrd="0" destOrd="0" presId="urn:microsoft.com/office/officeart/2005/8/layout/target1"/>
    <dgm:cxn modelId="{C2D039DB-AC1F-44CA-814D-CC8AD9CCF446}" type="presOf" srcId="{8C57EE80-218D-4830-A38A-5812A555740E}" destId="{B81EFB76-C58A-4741-B61F-E8733C4D1776}" srcOrd="0" destOrd="0" presId="urn:microsoft.com/office/officeart/2005/8/layout/target1"/>
    <dgm:cxn modelId="{895534CA-975B-4450-89D4-1593C1C3C750}" srcId="{0BD928B5-F97C-4972-86EA-635D15B63BD8}" destId="{8C57EE80-218D-4830-A38A-5812A555740E}" srcOrd="1" destOrd="0" parTransId="{30287648-D10F-41EE-9768-CADBA23AB90D}" sibTransId="{E01F9786-7CF9-428F-A512-82CCF1E90112}"/>
    <dgm:cxn modelId="{7AC3D609-1F3E-488A-A588-469D9CC876B0}" srcId="{0BD928B5-F97C-4972-86EA-635D15B63BD8}" destId="{B30B724D-937D-4EBB-9308-57D4029453E2}" srcOrd="0" destOrd="0" parTransId="{236D95E3-600F-45A4-A2C4-15D3D8D2E1EB}" sibTransId="{0969FB52-197D-436B-BEE6-BDC6CF99F486}"/>
    <dgm:cxn modelId="{629E1AAE-12F3-438E-B383-C4183BA855C1}" type="presOf" srcId="{B30B724D-937D-4EBB-9308-57D4029453E2}" destId="{5363A40E-4366-4246-A65A-31494B7E7D0D}" srcOrd="0" destOrd="0" presId="urn:microsoft.com/office/officeart/2005/8/layout/target1"/>
    <dgm:cxn modelId="{0B291B93-D4A9-4124-894F-3DD393A49340}" srcId="{0BD928B5-F97C-4972-86EA-635D15B63BD8}" destId="{74FD2981-99BB-40FE-B3D1-1A3F7517C129}" srcOrd="2" destOrd="0" parTransId="{1574CA5E-D977-41BD-9213-121A089D3E06}" sibTransId="{3B3D61D3-79D5-421E-B149-66BFA85ABB98}"/>
    <dgm:cxn modelId="{01F18E2B-7FB5-41A5-9F10-0DEFCC6A2005}" type="presOf" srcId="{0BD928B5-F97C-4972-86EA-635D15B63BD8}" destId="{9B6C929A-CB45-4E2D-BBF5-0221618AB1F0}" srcOrd="0" destOrd="0" presId="urn:microsoft.com/office/officeart/2005/8/layout/target1"/>
    <dgm:cxn modelId="{9043F075-84B3-4BEE-A623-F7759AA6BC1E}" type="presParOf" srcId="{9B6C929A-CB45-4E2D-BBF5-0221618AB1F0}" destId="{53BCE5AD-6469-4DE0-B4B0-E121461F1202}" srcOrd="0" destOrd="0" presId="urn:microsoft.com/office/officeart/2005/8/layout/target1"/>
    <dgm:cxn modelId="{CE46003D-FAF0-4698-AAF6-9F9076CD1D1F}" type="presParOf" srcId="{9B6C929A-CB45-4E2D-BBF5-0221618AB1F0}" destId="{5363A40E-4366-4246-A65A-31494B7E7D0D}" srcOrd="1" destOrd="0" presId="urn:microsoft.com/office/officeart/2005/8/layout/target1"/>
    <dgm:cxn modelId="{4BDFE238-F447-4004-86A4-F9ED629D25EA}" type="presParOf" srcId="{9B6C929A-CB45-4E2D-BBF5-0221618AB1F0}" destId="{8D3FBF84-B3D6-40B5-9C82-27F9D78BF38F}" srcOrd="2" destOrd="0" presId="urn:microsoft.com/office/officeart/2005/8/layout/target1"/>
    <dgm:cxn modelId="{D8AE7D81-220F-46D9-8C03-1ECC85A0BFB3}" type="presParOf" srcId="{9B6C929A-CB45-4E2D-BBF5-0221618AB1F0}" destId="{33AAB4EB-48E4-4EC3-B291-AEAE29FE2CFD}" srcOrd="3" destOrd="0" presId="urn:microsoft.com/office/officeart/2005/8/layout/target1"/>
    <dgm:cxn modelId="{984501FA-1A69-4204-8375-84918E836860}" type="presParOf" srcId="{9B6C929A-CB45-4E2D-BBF5-0221618AB1F0}" destId="{365F3313-CECB-4A5F-8166-0A1611384251}" srcOrd="4" destOrd="0" presId="urn:microsoft.com/office/officeart/2005/8/layout/target1"/>
    <dgm:cxn modelId="{091A0292-9ADC-4792-9DB5-254B9DCB9792}" type="presParOf" srcId="{9B6C929A-CB45-4E2D-BBF5-0221618AB1F0}" destId="{B81EFB76-C58A-4741-B61F-E8733C4D1776}" srcOrd="5" destOrd="0" presId="urn:microsoft.com/office/officeart/2005/8/layout/target1"/>
    <dgm:cxn modelId="{331809A3-D116-4024-A242-B6CA264714FB}" type="presParOf" srcId="{9B6C929A-CB45-4E2D-BBF5-0221618AB1F0}" destId="{9876BCD0-F063-4623-A53E-E36F244BC564}" srcOrd="6" destOrd="0" presId="urn:microsoft.com/office/officeart/2005/8/layout/target1"/>
    <dgm:cxn modelId="{C23B13D3-BF73-4F9B-B2E7-2829F1AE9E89}" type="presParOf" srcId="{9B6C929A-CB45-4E2D-BBF5-0221618AB1F0}" destId="{00C7684A-54A5-4C38-A94A-AD461244A460}" srcOrd="7" destOrd="0" presId="urn:microsoft.com/office/officeart/2005/8/layout/target1"/>
    <dgm:cxn modelId="{D443BC1C-6420-409B-8291-457559FBA978}" type="presParOf" srcId="{9B6C929A-CB45-4E2D-BBF5-0221618AB1F0}" destId="{D105404D-48DC-42A0-A21A-C61B38B6ADFD}" srcOrd="8" destOrd="0" presId="urn:microsoft.com/office/officeart/2005/8/layout/target1"/>
    <dgm:cxn modelId="{069B6A34-590A-4DE8-A6E2-E74A29688D78}" type="presParOf" srcId="{9B6C929A-CB45-4E2D-BBF5-0221618AB1F0}" destId="{4C6D9CF0-2CF5-4C49-B7E1-E0192CEA5F1B}" srcOrd="9" destOrd="0" presId="urn:microsoft.com/office/officeart/2005/8/layout/target1"/>
    <dgm:cxn modelId="{DC6CE5EE-9210-45A6-A82A-C57BFD49CD7F}" type="presParOf" srcId="{9B6C929A-CB45-4E2D-BBF5-0221618AB1F0}" destId="{18303C5B-2BDB-4D0C-A929-A1976F510811}" srcOrd="10" destOrd="0" presId="urn:microsoft.com/office/officeart/2005/8/layout/target1"/>
    <dgm:cxn modelId="{DF8E62F9-0E80-4C2B-9D45-CC473C5DC701}" type="presParOf" srcId="{9B6C929A-CB45-4E2D-BBF5-0221618AB1F0}" destId="{C6BE7A27-B47A-4A2C-868C-56C3415E8072}" srcOrd="11" destOrd="0" presId="urn:microsoft.com/office/officeart/2005/8/layout/target1"/>
  </dgm:cxnLst>
  <dgm:bg>
    <a:noFill/>
  </dgm:bg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B25FA9-C4B8-43FF-BCCC-85956194F434}" type="doc">
      <dgm:prSet loTypeId="urn:microsoft.com/office/officeart/2005/8/layout/hierarchy4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9A08F0C4-3183-448F-9D93-9532DE3EBC0E}">
      <dgm:prSet phldrT="[Texte]" custT="1"/>
      <dgm:spPr>
        <a:solidFill>
          <a:srgbClr val="CCCC00"/>
        </a:solidFill>
        <a:ln>
          <a:noFill/>
        </a:ln>
      </dgm:spPr>
      <dgm:t>
        <a:bodyPr/>
        <a:lstStyle/>
        <a:p>
          <a:pPr rtl="0"/>
          <a:r>
            <a:rPr kumimoji="0" lang="fr-FR" sz="2000" b="1" i="0" u="none" strike="noStrike" cap="none" normalizeH="0" baseline="0" dirty="0" smtClean="0">
              <a:ln/>
              <a:effectLst/>
              <a:latin typeface="Calibri" pitchFamily="34" charset="0"/>
              <a:cs typeface="Arial" pitchFamily="34" charset="0"/>
            </a:rPr>
            <a:t>Internes au site</a:t>
          </a:r>
          <a:endParaRPr lang="fr-FR" sz="2000" dirty="0">
            <a:effectLst/>
            <a:latin typeface="Calibri" pitchFamily="34" charset="0"/>
          </a:endParaRPr>
        </a:p>
      </dgm:t>
    </dgm:pt>
    <dgm:pt modelId="{EC701F05-A82B-4602-8647-851C1A1B044D}" type="parTrans" cxnId="{B7EC0A32-7E4B-4F5E-9A0E-A794C88B22E5}">
      <dgm:prSet/>
      <dgm:spPr/>
      <dgm:t>
        <a:bodyPr/>
        <a:lstStyle/>
        <a:p>
          <a:endParaRPr lang="fr-FR" sz="1600">
            <a:latin typeface="Calibri" pitchFamily="34" charset="0"/>
          </a:endParaRPr>
        </a:p>
      </dgm:t>
    </dgm:pt>
    <dgm:pt modelId="{71D9CECC-BEA2-44ED-A566-C11A6F9A7A6B}" type="sibTrans" cxnId="{B7EC0A32-7E4B-4F5E-9A0E-A794C88B22E5}">
      <dgm:prSet/>
      <dgm:spPr/>
      <dgm:t>
        <a:bodyPr/>
        <a:lstStyle/>
        <a:p>
          <a:endParaRPr lang="fr-FR" sz="1600">
            <a:latin typeface="Calibri" pitchFamily="34" charset="0"/>
          </a:endParaRPr>
        </a:p>
      </dgm:t>
    </dgm:pt>
    <dgm:pt modelId="{3B49DD95-3834-42D3-A203-5FD8A393FB02}">
      <dgm:prSet phldrT="[Texte]" custT="1"/>
      <dgm:spPr>
        <a:solidFill>
          <a:srgbClr val="CCCC00"/>
        </a:solidFill>
        <a:ln>
          <a:noFill/>
        </a:ln>
      </dgm:spPr>
      <dgm:t>
        <a:bodyPr/>
        <a:lstStyle/>
        <a:p>
          <a:r>
            <a:rPr kumimoji="0" lang="fr-FR" sz="1600" b="1" i="0" u="none" strike="noStrike" cap="none" normalizeH="0" baseline="0" dirty="0" smtClean="0">
              <a:ln/>
              <a:effectLst/>
              <a:latin typeface="Calibri" pitchFamily="34" charset="0"/>
              <a:cs typeface="Arial" pitchFamily="34" charset="0"/>
            </a:rPr>
            <a:t>Techniques</a:t>
          </a:r>
          <a:endParaRPr lang="fr-FR" sz="1600" dirty="0">
            <a:effectLst/>
            <a:latin typeface="Calibri" pitchFamily="34" charset="0"/>
          </a:endParaRPr>
        </a:p>
      </dgm:t>
    </dgm:pt>
    <dgm:pt modelId="{9888027B-24C6-4082-9D1B-E1BFDDFD804C}" type="parTrans" cxnId="{379D9255-01D7-49C9-BD54-2ED18474046A}">
      <dgm:prSet/>
      <dgm:spPr/>
      <dgm:t>
        <a:bodyPr/>
        <a:lstStyle/>
        <a:p>
          <a:endParaRPr lang="fr-FR" sz="1600">
            <a:latin typeface="Calibri" pitchFamily="34" charset="0"/>
          </a:endParaRPr>
        </a:p>
      </dgm:t>
    </dgm:pt>
    <dgm:pt modelId="{442A1E36-BFC6-4973-AC38-6B48B6EA553B}" type="sibTrans" cxnId="{379D9255-01D7-49C9-BD54-2ED18474046A}">
      <dgm:prSet/>
      <dgm:spPr/>
      <dgm:t>
        <a:bodyPr/>
        <a:lstStyle/>
        <a:p>
          <a:endParaRPr lang="fr-FR" sz="1600">
            <a:latin typeface="Calibri" pitchFamily="34" charset="0"/>
          </a:endParaRPr>
        </a:p>
      </dgm:t>
    </dgm:pt>
    <dgm:pt modelId="{573BEF49-D186-4DF0-A2FC-27CE046D2369}">
      <dgm:prSet phldrT="[Texte]" custT="1"/>
      <dgm:spPr>
        <a:solidFill>
          <a:srgbClr val="CCCC00"/>
        </a:solidFill>
        <a:ln>
          <a:noFill/>
        </a:ln>
      </dgm:spPr>
      <dgm:t>
        <a:bodyPr/>
        <a:lstStyle/>
        <a:p>
          <a:r>
            <a:rPr kumimoji="0" lang="fr-FR" sz="1600" b="1" i="0" u="none" strike="noStrike" cap="none" normalizeH="0" baseline="0" dirty="0" smtClean="0">
              <a:ln/>
              <a:effectLst/>
              <a:latin typeface="Calibri" pitchFamily="34" charset="0"/>
              <a:cs typeface="Arial" pitchFamily="34" charset="0"/>
            </a:rPr>
            <a:t>Editoriaux</a:t>
          </a:r>
          <a:endParaRPr lang="fr-FR" sz="1600" dirty="0">
            <a:effectLst/>
            <a:latin typeface="Calibri" pitchFamily="34" charset="0"/>
          </a:endParaRPr>
        </a:p>
      </dgm:t>
    </dgm:pt>
    <dgm:pt modelId="{4D9F27AD-3E5B-4CCE-BB8A-2ED6AE0ABD08}" type="parTrans" cxnId="{BC5D4312-C9F8-4E53-B480-8886439C3883}">
      <dgm:prSet/>
      <dgm:spPr/>
      <dgm:t>
        <a:bodyPr/>
        <a:lstStyle/>
        <a:p>
          <a:endParaRPr lang="fr-FR" sz="1600">
            <a:latin typeface="Calibri" pitchFamily="34" charset="0"/>
          </a:endParaRPr>
        </a:p>
      </dgm:t>
    </dgm:pt>
    <dgm:pt modelId="{43C66A83-19CD-4457-9A68-F7F59770CC25}" type="sibTrans" cxnId="{BC5D4312-C9F8-4E53-B480-8886439C3883}">
      <dgm:prSet/>
      <dgm:spPr/>
      <dgm:t>
        <a:bodyPr/>
        <a:lstStyle/>
        <a:p>
          <a:endParaRPr lang="fr-FR" sz="1600">
            <a:latin typeface="Calibri" pitchFamily="34" charset="0"/>
          </a:endParaRPr>
        </a:p>
      </dgm:t>
    </dgm:pt>
    <dgm:pt modelId="{AE18B37E-2B56-4191-B7A5-D782D80B4190}">
      <dgm:prSet phldrT="[Texte]" custT="1"/>
      <dgm:spPr>
        <a:solidFill>
          <a:srgbClr val="CCCC00"/>
        </a:solidFill>
        <a:ln>
          <a:noFill/>
        </a:ln>
      </dgm:spPr>
      <dgm:t>
        <a:bodyPr/>
        <a:lstStyle/>
        <a:p>
          <a:pPr rtl="0"/>
          <a:r>
            <a:rPr kumimoji="0" lang="fr-FR" sz="2000" b="1" i="0" u="none" strike="noStrike" cap="none" normalizeH="0" baseline="0" dirty="0" smtClean="0">
              <a:ln/>
              <a:effectLst/>
              <a:latin typeface="Calibri" pitchFamily="34" charset="0"/>
              <a:cs typeface="Arial" pitchFamily="34" charset="0"/>
            </a:rPr>
            <a:t>Externe au site</a:t>
          </a:r>
          <a:endParaRPr lang="fr-FR" sz="2000" dirty="0">
            <a:effectLst/>
            <a:latin typeface="Calibri" pitchFamily="34" charset="0"/>
          </a:endParaRPr>
        </a:p>
      </dgm:t>
    </dgm:pt>
    <dgm:pt modelId="{99B46BFE-AB52-423F-920F-54BDCB9DB983}" type="parTrans" cxnId="{EE8EF7F6-FCD8-470B-9E96-325261B9EE9D}">
      <dgm:prSet/>
      <dgm:spPr/>
      <dgm:t>
        <a:bodyPr/>
        <a:lstStyle/>
        <a:p>
          <a:endParaRPr lang="fr-FR" sz="1600">
            <a:latin typeface="Calibri" pitchFamily="34" charset="0"/>
          </a:endParaRPr>
        </a:p>
      </dgm:t>
    </dgm:pt>
    <dgm:pt modelId="{445F7E71-5FDC-4752-BDC5-3F047C0E1465}" type="sibTrans" cxnId="{EE8EF7F6-FCD8-470B-9E96-325261B9EE9D}">
      <dgm:prSet/>
      <dgm:spPr/>
      <dgm:t>
        <a:bodyPr/>
        <a:lstStyle/>
        <a:p>
          <a:endParaRPr lang="fr-FR" sz="1600">
            <a:latin typeface="Calibri" pitchFamily="34" charset="0"/>
          </a:endParaRPr>
        </a:p>
      </dgm:t>
    </dgm:pt>
    <dgm:pt modelId="{364E44B8-B3FE-4317-B3C1-D4E4F755F040}">
      <dgm:prSet phldrT="[Texte]" custT="1"/>
      <dgm:spPr>
        <a:solidFill>
          <a:srgbClr val="CCCC00"/>
        </a:solidFill>
        <a:ln>
          <a:noFill/>
        </a:ln>
      </dgm:spPr>
      <dgm:t>
        <a:bodyPr/>
        <a:lstStyle/>
        <a:p>
          <a:r>
            <a:rPr kumimoji="0" lang="fr-FR" sz="1600" b="1" i="0" u="none" strike="noStrike" cap="none" normalizeH="0" baseline="0" dirty="0" smtClean="0">
              <a:ln/>
              <a:effectLst/>
              <a:latin typeface="Calibri" pitchFamily="34" charset="0"/>
              <a:cs typeface="Arial" pitchFamily="34" charset="0"/>
            </a:rPr>
            <a:t>Popularité</a:t>
          </a:r>
          <a:endParaRPr lang="fr-FR" sz="1600" dirty="0">
            <a:effectLst/>
            <a:latin typeface="Calibri" pitchFamily="34" charset="0"/>
          </a:endParaRPr>
        </a:p>
      </dgm:t>
    </dgm:pt>
    <dgm:pt modelId="{7F707FF5-A4AC-494D-9A4B-59976B5B8B03}" type="parTrans" cxnId="{3B9441C9-F27D-49FA-BDC7-1FF2627868C5}">
      <dgm:prSet/>
      <dgm:spPr/>
      <dgm:t>
        <a:bodyPr/>
        <a:lstStyle/>
        <a:p>
          <a:endParaRPr lang="fr-FR" sz="1600">
            <a:latin typeface="Calibri" pitchFamily="34" charset="0"/>
          </a:endParaRPr>
        </a:p>
      </dgm:t>
    </dgm:pt>
    <dgm:pt modelId="{8B6A79E0-B914-4AC0-8E2E-1816EC51E15B}" type="sibTrans" cxnId="{3B9441C9-F27D-49FA-BDC7-1FF2627868C5}">
      <dgm:prSet/>
      <dgm:spPr/>
      <dgm:t>
        <a:bodyPr/>
        <a:lstStyle/>
        <a:p>
          <a:endParaRPr lang="fr-FR" sz="1600">
            <a:latin typeface="Calibri" pitchFamily="34" charset="0"/>
          </a:endParaRPr>
        </a:p>
      </dgm:t>
    </dgm:pt>
    <dgm:pt modelId="{870AE06C-3C13-4B04-8FC6-A3C0286C52B7}">
      <dgm:prSet phldrT="[Texte]" custT="1"/>
      <dgm:spPr>
        <a:solidFill>
          <a:schemeClr val="bg1">
            <a:lumMod val="75000"/>
          </a:schemeClr>
        </a:solidFill>
      </dgm:spPr>
      <dgm:t>
        <a:bodyPr anchor="t"/>
        <a:lstStyle/>
        <a:p>
          <a:pPr algn="l"/>
          <a:r>
            <a:rPr lang="fr-FR" sz="1500" dirty="0" smtClean="0">
              <a:solidFill>
                <a:schemeClr val="tx1"/>
              </a:solidFill>
              <a:latin typeface="Calibri" pitchFamily="34" charset="0"/>
            </a:rPr>
            <a:t>- Ancienneté</a:t>
          </a:r>
        </a:p>
        <a:p>
          <a:pPr algn="l"/>
          <a:r>
            <a:rPr lang="fr-FR" sz="1500" dirty="0" smtClean="0">
              <a:solidFill>
                <a:schemeClr val="tx1"/>
              </a:solidFill>
              <a:latin typeface="Calibri" pitchFamily="34" charset="0"/>
            </a:rPr>
            <a:t/>
          </a:r>
          <a:br>
            <a:rPr lang="fr-FR" sz="1500" dirty="0" smtClean="0">
              <a:solidFill>
                <a:schemeClr val="tx1"/>
              </a:solidFill>
              <a:latin typeface="Calibri" pitchFamily="34" charset="0"/>
            </a:rPr>
          </a:br>
          <a:r>
            <a:rPr lang="fr-FR" sz="1500" dirty="0" smtClean="0">
              <a:solidFill>
                <a:schemeClr val="tx1"/>
              </a:solidFill>
              <a:latin typeface="Calibri" pitchFamily="34" charset="0"/>
            </a:rPr>
            <a:t>- Respect des standards</a:t>
          </a:r>
        </a:p>
        <a:p>
          <a:pPr algn="l"/>
          <a:r>
            <a:rPr lang="fr-FR" sz="1500" dirty="0" smtClean="0">
              <a:solidFill>
                <a:schemeClr val="tx1"/>
              </a:solidFill>
              <a:latin typeface="Calibri" pitchFamily="34" charset="0"/>
            </a:rPr>
            <a:t/>
          </a:r>
          <a:br>
            <a:rPr lang="fr-FR" sz="1500" dirty="0" smtClean="0">
              <a:solidFill>
                <a:schemeClr val="tx1"/>
              </a:solidFill>
              <a:latin typeface="Calibri" pitchFamily="34" charset="0"/>
            </a:rPr>
          </a:br>
          <a:r>
            <a:rPr lang="fr-FR" sz="1500" dirty="0" smtClean="0">
              <a:solidFill>
                <a:schemeClr val="tx1"/>
              </a:solidFill>
              <a:latin typeface="Calibri" pitchFamily="34" charset="0"/>
            </a:rPr>
            <a:t>- </a:t>
          </a:r>
          <a:r>
            <a:rPr lang="fr-FR" sz="1500" dirty="0" err="1" smtClean="0">
              <a:solidFill>
                <a:schemeClr val="tx1"/>
              </a:solidFill>
              <a:latin typeface="Calibri" pitchFamily="34" charset="0"/>
            </a:rPr>
            <a:t>URLs</a:t>
          </a:r>
          <a:r>
            <a:rPr lang="fr-FR" sz="1500" dirty="0" smtClean="0">
              <a:solidFill>
                <a:schemeClr val="tx1"/>
              </a:solidFill>
              <a:latin typeface="Calibri" pitchFamily="34" charset="0"/>
            </a:rPr>
            <a:t> explicites</a:t>
          </a:r>
        </a:p>
        <a:p>
          <a:pPr algn="l"/>
          <a:r>
            <a:rPr lang="fr-FR" sz="1500" dirty="0" smtClean="0">
              <a:solidFill>
                <a:schemeClr val="tx1"/>
              </a:solidFill>
              <a:latin typeface="Calibri" pitchFamily="34" charset="0"/>
            </a:rPr>
            <a:t/>
          </a:r>
          <a:br>
            <a:rPr lang="fr-FR" sz="1500" dirty="0" smtClean="0">
              <a:solidFill>
                <a:schemeClr val="tx1"/>
              </a:solidFill>
              <a:latin typeface="Calibri" pitchFamily="34" charset="0"/>
            </a:rPr>
          </a:br>
          <a:r>
            <a:rPr lang="fr-FR" sz="1500" dirty="0" smtClean="0">
              <a:solidFill>
                <a:schemeClr val="tx1"/>
              </a:solidFill>
              <a:latin typeface="Calibri" pitchFamily="34" charset="0"/>
            </a:rPr>
            <a:t>- Utilisation correcte des entêtes HTTP</a:t>
          </a:r>
        </a:p>
        <a:p>
          <a:pPr algn="l"/>
          <a:r>
            <a:rPr lang="fr-FR" sz="1500" dirty="0" smtClean="0">
              <a:solidFill>
                <a:schemeClr val="tx1"/>
              </a:solidFill>
              <a:latin typeface="Calibri" pitchFamily="34" charset="0"/>
            </a:rPr>
            <a:t/>
          </a:r>
          <a:br>
            <a:rPr lang="fr-FR" sz="1500" dirty="0" smtClean="0">
              <a:solidFill>
                <a:schemeClr val="tx1"/>
              </a:solidFill>
              <a:latin typeface="Calibri" pitchFamily="34" charset="0"/>
            </a:rPr>
          </a:br>
          <a:r>
            <a:rPr lang="fr-FR" sz="1500" dirty="0" smtClean="0">
              <a:solidFill>
                <a:schemeClr val="tx1"/>
              </a:solidFill>
              <a:latin typeface="Calibri" pitchFamily="34" charset="0"/>
            </a:rPr>
            <a:t>- Structure interne</a:t>
          </a:r>
          <a:endParaRPr lang="fr-FR" sz="1500" dirty="0">
            <a:solidFill>
              <a:schemeClr val="tx1"/>
            </a:solidFill>
            <a:latin typeface="Calibri" pitchFamily="34" charset="0"/>
          </a:endParaRPr>
        </a:p>
      </dgm:t>
    </dgm:pt>
    <dgm:pt modelId="{4514FBF1-BB6A-45C8-9E96-DB7FBEFEA362}" type="parTrans" cxnId="{42ADE42E-FFF4-43C0-BE02-744EF9653B7F}">
      <dgm:prSet/>
      <dgm:spPr/>
      <dgm:t>
        <a:bodyPr/>
        <a:lstStyle/>
        <a:p>
          <a:endParaRPr lang="fr-FR" sz="1600">
            <a:latin typeface="Calibri" pitchFamily="34" charset="0"/>
          </a:endParaRPr>
        </a:p>
      </dgm:t>
    </dgm:pt>
    <dgm:pt modelId="{8437D0FC-7C7F-4D92-9021-79C7DC6699FC}" type="sibTrans" cxnId="{42ADE42E-FFF4-43C0-BE02-744EF9653B7F}">
      <dgm:prSet/>
      <dgm:spPr/>
      <dgm:t>
        <a:bodyPr/>
        <a:lstStyle/>
        <a:p>
          <a:endParaRPr lang="fr-FR" sz="1600">
            <a:latin typeface="Calibri" pitchFamily="34" charset="0"/>
          </a:endParaRPr>
        </a:p>
      </dgm:t>
    </dgm:pt>
    <dgm:pt modelId="{A3770424-F0AB-45F9-BF27-70808DCFAD9D}">
      <dgm:prSet phldrT="[Texte]" custT="1"/>
      <dgm:spPr>
        <a:solidFill>
          <a:schemeClr val="bg1">
            <a:lumMod val="75000"/>
          </a:schemeClr>
        </a:solidFill>
      </dgm:spPr>
      <dgm:t>
        <a:bodyPr anchor="t"/>
        <a:lstStyle/>
        <a:p>
          <a:pPr algn="l" rtl="0"/>
          <a:r>
            <a:rPr kumimoji="0" lang="fr-FR" sz="15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- Volume de contenu</a:t>
          </a:r>
          <a:br>
            <a:rPr kumimoji="0" lang="fr-FR" sz="15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</a:br>
          <a:endParaRPr kumimoji="0" lang="fr-FR" sz="1500" b="0" i="0" u="none" strike="noStrike" cap="none" normalizeH="0" baseline="0" dirty="0" smtClean="0">
            <a:ln/>
            <a:solidFill>
              <a:schemeClr val="tx1"/>
            </a:solidFill>
            <a:effectLst/>
            <a:latin typeface="Calibri" pitchFamily="34" charset="0"/>
            <a:cs typeface="Arial" pitchFamily="34" charset="0"/>
          </a:endParaRPr>
        </a:p>
        <a:p>
          <a:pPr algn="l" rtl="0"/>
          <a:r>
            <a:rPr kumimoji="0" lang="fr-FR" sz="15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- Densités des mots</a:t>
          </a:r>
        </a:p>
        <a:p>
          <a:pPr algn="l" rtl="0"/>
          <a:endParaRPr kumimoji="0" lang="fr-FR" sz="1500" b="0" i="0" u="none" strike="noStrike" cap="none" normalizeH="0" baseline="0" dirty="0" smtClean="0">
            <a:ln/>
            <a:solidFill>
              <a:schemeClr val="tx1"/>
            </a:solidFill>
            <a:effectLst/>
            <a:latin typeface="Calibri" pitchFamily="34" charset="0"/>
            <a:cs typeface="Arial" pitchFamily="34" charset="0"/>
          </a:endParaRPr>
        </a:p>
        <a:p>
          <a:pPr algn="l" rtl="0"/>
          <a:r>
            <a:rPr kumimoji="0" lang="fr-FR" sz="15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- Optimisations des images, vidéos, </a:t>
          </a:r>
          <a:r>
            <a:rPr kumimoji="0" lang="fr-FR" sz="1500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pdf</a:t>
          </a:r>
          <a:r>
            <a:rPr kumimoji="0" lang="fr-FR" sz="15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…</a:t>
          </a:r>
          <a:br>
            <a:rPr kumimoji="0" lang="fr-FR" sz="15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</a:br>
          <a:endParaRPr kumimoji="0" lang="fr-FR" sz="1500" b="0" i="0" u="none" strike="noStrike" cap="none" normalizeH="0" baseline="0" dirty="0" smtClean="0">
            <a:ln/>
            <a:solidFill>
              <a:schemeClr val="tx1"/>
            </a:solidFill>
            <a:effectLst/>
            <a:latin typeface="Calibri" pitchFamily="34" charset="0"/>
            <a:cs typeface="Arial" pitchFamily="34" charset="0"/>
          </a:endParaRPr>
        </a:p>
        <a:p>
          <a:pPr algn="l" rtl="0"/>
          <a:r>
            <a:rPr kumimoji="0" lang="fr-FR" sz="15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- Mises à jour régulières</a:t>
          </a:r>
          <a:endParaRPr lang="fr-FR" sz="1500" dirty="0">
            <a:solidFill>
              <a:schemeClr val="tx1"/>
            </a:solidFill>
            <a:latin typeface="Calibri" pitchFamily="34" charset="0"/>
          </a:endParaRPr>
        </a:p>
      </dgm:t>
    </dgm:pt>
    <dgm:pt modelId="{76FBDF9E-C7BE-4F7C-891D-EE207690CC22}" type="parTrans" cxnId="{E0A3A9A9-1CC2-4996-9F38-9B702300E9E3}">
      <dgm:prSet/>
      <dgm:spPr/>
      <dgm:t>
        <a:bodyPr/>
        <a:lstStyle/>
        <a:p>
          <a:endParaRPr lang="fr-FR" sz="1600">
            <a:latin typeface="Calibri" pitchFamily="34" charset="0"/>
          </a:endParaRPr>
        </a:p>
      </dgm:t>
    </dgm:pt>
    <dgm:pt modelId="{FA126E8B-1A98-4461-8C78-24C97FD3DAA6}" type="sibTrans" cxnId="{E0A3A9A9-1CC2-4996-9F38-9B702300E9E3}">
      <dgm:prSet/>
      <dgm:spPr/>
      <dgm:t>
        <a:bodyPr/>
        <a:lstStyle/>
        <a:p>
          <a:endParaRPr lang="fr-FR" sz="1600">
            <a:latin typeface="Calibri" pitchFamily="34" charset="0"/>
          </a:endParaRPr>
        </a:p>
      </dgm:t>
    </dgm:pt>
    <dgm:pt modelId="{EE0FD4C6-A5D6-4714-8E26-DF9B6996A19A}">
      <dgm:prSet phldrT="[Texte]" custT="1"/>
      <dgm:spPr>
        <a:solidFill>
          <a:schemeClr val="bg1">
            <a:lumMod val="75000"/>
          </a:schemeClr>
        </a:solidFill>
      </dgm:spPr>
      <dgm:t>
        <a:bodyPr anchor="t"/>
        <a:lstStyle/>
        <a:p>
          <a:pPr algn="l" rtl="0"/>
          <a:r>
            <a:rPr kumimoji="0" lang="fr-FR" sz="15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- Notoriété et image de marque</a:t>
          </a:r>
          <a:br>
            <a:rPr kumimoji="0" lang="fr-FR" sz="15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</a:br>
          <a:endParaRPr kumimoji="0" lang="fr-FR" sz="1500" b="0" i="0" u="none" strike="noStrike" cap="none" normalizeH="0" baseline="0" dirty="0" smtClean="0">
            <a:ln/>
            <a:solidFill>
              <a:schemeClr val="tx1"/>
            </a:solidFill>
            <a:effectLst/>
            <a:latin typeface="Calibri" pitchFamily="34" charset="0"/>
            <a:cs typeface="Arial" pitchFamily="34" charset="0"/>
          </a:endParaRPr>
        </a:p>
        <a:p>
          <a:pPr algn="l" rtl="0"/>
          <a:r>
            <a:rPr kumimoji="0" lang="fr-FR" sz="15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- Contenu pertinent = liens spontanés</a:t>
          </a:r>
          <a:br>
            <a:rPr kumimoji="0" lang="fr-FR" sz="15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</a:br>
          <a:endParaRPr kumimoji="0" lang="fr-FR" sz="1500" b="0" i="0" u="none" strike="noStrike" cap="none" normalizeH="0" baseline="0" dirty="0" smtClean="0">
            <a:ln/>
            <a:solidFill>
              <a:schemeClr val="tx1"/>
            </a:solidFill>
            <a:effectLst/>
            <a:latin typeface="Calibri" pitchFamily="34" charset="0"/>
            <a:cs typeface="Arial" pitchFamily="34" charset="0"/>
          </a:endParaRPr>
        </a:p>
        <a:p>
          <a:pPr algn="l" rtl="0"/>
          <a:r>
            <a:rPr kumimoji="0" lang="fr-FR" sz="15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- Diffusion dans les réseaux sociaux</a:t>
          </a:r>
          <a:br>
            <a:rPr kumimoji="0" lang="fr-FR" sz="15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</a:br>
          <a:endParaRPr kumimoji="0" lang="fr-FR" sz="1500" b="0" i="0" u="none" strike="noStrike" cap="none" normalizeH="0" baseline="0" dirty="0" smtClean="0">
            <a:ln/>
            <a:solidFill>
              <a:schemeClr val="tx1"/>
            </a:solidFill>
            <a:effectLst/>
            <a:latin typeface="Calibri" pitchFamily="34" charset="0"/>
            <a:cs typeface="Arial" pitchFamily="34" charset="0"/>
          </a:endParaRPr>
        </a:p>
        <a:p>
          <a:pPr algn="l" rtl="0"/>
          <a:r>
            <a:rPr kumimoji="0" lang="fr-FR" sz="15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- Jeux concours</a:t>
          </a:r>
          <a:br>
            <a:rPr kumimoji="0" lang="fr-FR" sz="15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</a:br>
          <a:endParaRPr kumimoji="0" lang="fr-FR" sz="1500" b="0" i="0" u="none" strike="noStrike" cap="none" normalizeH="0" baseline="0" dirty="0" smtClean="0">
            <a:ln/>
            <a:solidFill>
              <a:schemeClr val="tx1"/>
            </a:solidFill>
            <a:effectLst/>
            <a:latin typeface="Calibri" pitchFamily="34" charset="0"/>
            <a:cs typeface="Arial" pitchFamily="34" charset="0"/>
          </a:endParaRPr>
        </a:p>
        <a:p>
          <a:pPr algn="l" rtl="0"/>
          <a:r>
            <a:rPr kumimoji="0" lang="fr-FR" sz="15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- Marketing viral</a:t>
          </a:r>
          <a:endParaRPr lang="fr-FR" sz="1500" dirty="0">
            <a:solidFill>
              <a:schemeClr val="tx1"/>
            </a:solidFill>
            <a:effectLst/>
            <a:latin typeface="Calibri" pitchFamily="34" charset="0"/>
          </a:endParaRPr>
        </a:p>
      </dgm:t>
    </dgm:pt>
    <dgm:pt modelId="{1E173403-1039-4411-BC29-1DAEDB44F873}" type="parTrans" cxnId="{AFC4FB21-72A0-4426-9EA2-7E8F967BE4BF}">
      <dgm:prSet/>
      <dgm:spPr/>
      <dgm:t>
        <a:bodyPr/>
        <a:lstStyle/>
        <a:p>
          <a:endParaRPr lang="fr-FR" sz="1600">
            <a:latin typeface="Calibri" pitchFamily="34" charset="0"/>
          </a:endParaRPr>
        </a:p>
      </dgm:t>
    </dgm:pt>
    <dgm:pt modelId="{BC0BF8B5-6655-4911-87A5-699229538295}" type="sibTrans" cxnId="{AFC4FB21-72A0-4426-9EA2-7E8F967BE4BF}">
      <dgm:prSet/>
      <dgm:spPr/>
      <dgm:t>
        <a:bodyPr/>
        <a:lstStyle/>
        <a:p>
          <a:endParaRPr lang="fr-FR" sz="1600">
            <a:latin typeface="Calibri" pitchFamily="34" charset="0"/>
          </a:endParaRPr>
        </a:p>
      </dgm:t>
    </dgm:pt>
    <dgm:pt modelId="{9B905B00-01DC-4308-B980-56AAD2AA19DB}" type="pres">
      <dgm:prSet presAssocID="{98B25FA9-C4B8-43FF-BCCC-85956194F43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659FA19E-052C-4995-AFBE-04BF80DCEF3C}" type="pres">
      <dgm:prSet presAssocID="{9A08F0C4-3183-448F-9D93-9532DE3EBC0E}" presName="vertOne" presStyleCnt="0"/>
      <dgm:spPr/>
    </dgm:pt>
    <dgm:pt modelId="{F83712B4-84CA-4A78-9864-5263C091A5DB}" type="pres">
      <dgm:prSet presAssocID="{9A08F0C4-3183-448F-9D93-9532DE3EBC0E}" presName="txOne" presStyleLbl="node0" presStyleIdx="0" presStyleCnt="2" custScaleY="4103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1AC4195-B722-4AD2-AA81-F5D84D02BFD6}" type="pres">
      <dgm:prSet presAssocID="{9A08F0C4-3183-448F-9D93-9532DE3EBC0E}" presName="parTransOne" presStyleCnt="0"/>
      <dgm:spPr/>
    </dgm:pt>
    <dgm:pt modelId="{4AAEB6D9-4391-4AC0-AD4D-D577BFED4C98}" type="pres">
      <dgm:prSet presAssocID="{9A08F0C4-3183-448F-9D93-9532DE3EBC0E}" presName="horzOne" presStyleCnt="0"/>
      <dgm:spPr/>
    </dgm:pt>
    <dgm:pt modelId="{07B9BC88-D5B4-45DE-8139-18F0A0E15DF4}" type="pres">
      <dgm:prSet presAssocID="{3B49DD95-3834-42D3-A203-5FD8A393FB02}" presName="vertTwo" presStyleCnt="0"/>
      <dgm:spPr/>
    </dgm:pt>
    <dgm:pt modelId="{B65BF9A4-C831-429B-95E8-EA69275E255F}" type="pres">
      <dgm:prSet presAssocID="{3B49DD95-3834-42D3-A203-5FD8A393FB02}" presName="txTwo" presStyleLbl="node2" presStyleIdx="0" presStyleCnt="3" custScaleY="4203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7D8A736-B5D6-417E-8107-F0C9CD10E27D}" type="pres">
      <dgm:prSet presAssocID="{3B49DD95-3834-42D3-A203-5FD8A393FB02}" presName="parTransTwo" presStyleCnt="0"/>
      <dgm:spPr/>
    </dgm:pt>
    <dgm:pt modelId="{904B925E-13AC-4B6C-B06D-5C6A96407DE9}" type="pres">
      <dgm:prSet presAssocID="{3B49DD95-3834-42D3-A203-5FD8A393FB02}" presName="horzTwo" presStyleCnt="0"/>
      <dgm:spPr/>
    </dgm:pt>
    <dgm:pt modelId="{0DCDA1E7-454F-4F6A-B835-FA0EFC4331EE}" type="pres">
      <dgm:prSet presAssocID="{870AE06C-3C13-4B04-8FC6-A3C0286C52B7}" presName="vertThree" presStyleCnt="0"/>
      <dgm:spPr/>
    </dgm:pt>
    <dgm:pt modelId="{B8F4E014-FD1D-468B-B107-2867ABA1B226}" type="pres">
      <dgm:prSet presAssocID="{870AE06C-3C13-4B04-8FC6-A3C0286C52B7}" presName="txThree" presStyleLbl="node3" presStyleIdx="0" presStyleCnt="3" custScaleY="22296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D58ED9B-E374-47C5-B4F0-AF3B03B8051A}" type="pres">
      <dgm:prSet presAssocID="{870AE06C-3C13-4B04-8FC6-A3C0286C52B7}" presName="horzThree" presStyleCnt="0"/>
      <dgm:spPr/>
    </dgm:pt>
    <dgm:pt modelId="{D4974265-40CF-4825-95CF-4CE6576216DB}" type="pres">
      <dgm:prSet presAssocID="{442A1E36-BFC6-4973-AC38-6B48B6EA553B}" presName="sibSpaceTwo" presStyleCnt="0"/>
      <dgm:spPr/>
    </dgm:pt>
    <dgm:pt modelId="{75C39F49-90F1-40FA-9666-ADA35FA4050E}" type="pres">
      <dgm:prSet presAssocID="{573BEF49-D186-4DF0-A2FC-27CE046D2369}" presName="vertTwo" presStyleCnt="0"/>
      <dgm:spPr/>
    </dgm:pt>
    <dgm:pt modelId="{0F598701-7F5A-4E6E-A005-38A434E05967}" type="pres">
      <dgm:prSet presAssocID="{573BEF49-D186-4DF0-A2FC-27CE046D2369}" presName="txTwo" presStyleLbl="node2" presStyleIdx="1" presStyleCnt="3" custScaleY="4203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808461B-01CC-471A-9678-A67576B59883}" type="pres">
      <dgm:prSet presAssocID="{573BEF49-D186-4DF0-A2FC-27CE046D2369}" presName="parTransTwo" presStyleCnt="0"/>
      <dgm:spPr/>
    </dgm:pt>
    <dgm:pt modelId="{5A816F21-4405-4064-8438-0077803D826A}" type="pres">
      <dgm:prSet presAssocID="{573BEF49-D186-4DF0-A2FC-27CE046D2369}" presName="horzTwo" presStyleCnt="0"/>
      <dgm:spPr/>
    </dgm:pt>
    <dgm:pt modelId="{9A3B6243-092E-4B09-B2DF-1DAA3ACDAD5D}" type="pres">
      <dgm:prSet presAssocID="{A3770424-F0AB-45F9-BF27-70808DCFAD9D}" presName="vertThree" presStyleCnt="0"/>
      <dgm:spPr/>
    </dgm:pt>
    <dgm:pt modelId="{B914E2D4-0FFA-4A15-9180-1F852A0A00C4}" type="pres">
      <dgm:prSet presAssocID="{A3770424-F0AB-45F9-BF27-70808DCFAD9D}" presName="txThree" presStyleLbl="node3" presStyleIdx="1" presStyleCnt="3" custScaleY="22296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AFA32E5-03FE-4E9D-865A-BF06CDE30BB0}" type="pres">
      <dgm:prSet presAssocID="{A3770424-F0AB-45F9-BF27-70808DCFAD9D}" presName="horzThree" presStyleCnt="0"/>
      <dgm:spPr/>
    </dgm:pt>
    <dgm:pt modelId="{F1764478-E9A0-42E9-8483-31717BA4D128}" type="pres">
      <dgm:prSet presAssocID="{71D9CECC-BEA2-44ED-A566-C11A6F9A7A6B}" presName="sibSpaceOne" presStyleCnt="0"/>
      <dgm:spPr/>
    </dgm:pt>
    <dgm:pt modelId="{34D29A2A-47FA-4E51-A888-EA7350C6F5CD}" type="pres">
      <dgm:prSet presAssocID="{AE18B37E-2B56-4191-B7A5-D782D80B4190}" presName="vertOne" presStyleCnt="0"/>
      <dgm:spPr/>
    </dgm:pt>
    <dgm:pt modelId="{15839407-EF68-4358-9792-479EE4D424B3}" type="pres">
      <dgm:prSet presAssocID="{AE18B37E-2B56-4191-B7A5-D782D80B4190}" presName="txOne" presStyleLbl="node0" presStyleIdx="1" presStyleCnt="2" custScaleY="4103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DF474D8-1E57-46D9-8DEB-00289B26563F}" type="pres">
      <dgm:prSet presAssocID="{AE18B37E-2B56-4191-B7A5-D782D80B4190}" presName="parTransOne" presStyleCnt="0"/>
      <dgm:spPr/>
    </dgm:pt>
    <dgm:pt modelId="{9DAE3111-AE19-4885-B41C-F33E7FB4DB99}" type="pres">
      <dgm:prSet presAssocID="{AE18B37E-2B56-4191-B7A5-D782D80B4190}" presName="horzOne" presStyleCnt="0"/>
      <dgm:spPr/>
    </dgm:pt>
    <dgm:pt modelId="{0E69ED55-3FF7-4CAB-8610-C1A277E5AE49}" type="pres">
      <dgm:prSet presAssocID="{364E44B8-B3FE-4317-B3C1-D4E4F755F040}" presName="vertTwo" presStyleCnt="0"/>
      <dgm:spPr/>
    </dgm:pt>
    <dgm:pt modelId="{F14B9F20-3EC7-4EA7-86B9-26482719E4F9}" type="pres">
      <dgm:prSet presAssocID="{364E44B8-B3FE-4317-B3C1-D4E4F755F040}" presName="txTwo" presStyleLbl="node2" presStyleIdx="2" presStyleCnt="3" custScaleY="42035" custLinFactNeighborX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EBCCF4F-738F-488B-A278-61EAEF490BED}" type="pres">
      <dgm:prSet presAssocID="{364E44B8-B3FE-4317-B3C1-D4E4F755F040}" presName="parTransTwo" presStyleCnt="0"/>
      <dgm:spPr/>
    </dgm:pt>
    <dgm:pt modelId="{C9BE0904-2E52-49A8-9FDA-26B463B84EFD}" type="pres">
      <dgm:prSet presAssocID="{364E44B8-B3FE-4317-B3C1-D4E4F755F040}" presName="horzTwo" presStyleCnt="0"/>
      <dgm:spPr/>
    </dgm:pt>
    <dgm:pt modelId="{2B8894D6-A17E-4809-9BE2-57FE69703724}" type="pres">
      <dgm:prSet presAssocID="{EE0FD4C6-A5D6-4714-8E26-DF9B6996A19A}" presName="vertThree" presStyleCnt="0"/>
      <dgm:spPr/>
    </dgm:pt>
    <dgm:pt modelId="{A2F8124A-CD0B-4330-BBD3-3C91B374FD6D}" type="pres">
      <dgm:prSet presAssocID="{EE0FD4C6-A5D6-4714-8E26-DF9B6996A19A}" presName="txThree" presStyleLbl="node3" presStyleIdx="2" presStyleCnt="3" custScaleY="222968" custLinFactNeighborX="-1436" custLinFactNeighborY="-14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94DEEA9-CFDC-47FC-BE80-CB2703BF27FD}" type="pres">
      <dgm:prSet presAssocID="{EE0FD4C6-A5D6-4714-8E26-DF9B6996A19A}" presName="horzThree" presStyleCnt="0"/>
      <dgm:spPr/>
    </dgm:pt>
  </dgm:ptLst>
  <dgm:cxnLst>
    <dgm:cxn modelId="{3643EC27-1147-4D6E-8522-11D10C4D0C5D}" type="presOf" srcId="{9A08F0C4-3183-448F-9D93-9532DE3EBC0E}" destId="{F83712B4-84CA-4A78-9864-5263C091A5DB}" srcOrd="0" destOrd="0" presId="urn:microsoft.com/office/officeart/2005/8/layout/hierarchy4"/>
    <dgm:cxn modelId="{3458F842-E2FC-4ECE-9075-06565D14CECA}" type="presOf" srcId="{870AE06C-3C13-4B04-8FC6-A3C0286C52B7}" destId="{B8F4E014-FD1D-468B-B107-2867ABA1B226}" srcOrd="0" destOrd="0" presId="urn:microsoft.com/office/officeart/2005/8/layout/hierarchy4"/>
    <dgm:cxn modelId="{97B3F291-8167-495C-A332-940E75DCD7D5}" type="presOf" srcId="{3B49DD95-3834-42D3-A203-5FD8A393FB02}" destId="{B65BF9A4-C831-429B-95E8-EA69275E255F}" srcOrd="0" destOrd="0" presId="urn:microsoft.com/office/officeart/2005/8/layout/hierarchy4"/>
    <dgm:cxn modelId="{1089E0A6-8C78-4E88-AB47-BF6F99CC1193}" type="presOf" srcId="{364E44B8-B3FE-4317-B3C1-D4E4F755F040}" destId="{F14B9F20-3EC7-4EA7-86B9-26482719E4F9}" srcOrd="0" destOrd="0" presId="urn:microsoft.com/office/officeart/2005/8/layout/hierarchy4"/>
    <dgm:cxn modelId="{379D9255-01D7-49C9-BD54-2ED18474046A}" srcId="{9A08F0C4-3183-448F-9D93-9532DE3EBC0E}" destId="{3B49DD95-3834-42D3-A203-5FD8A393FB02}" srcOrd="0" destOrd="0" parTransId="{9888027B-24C6-4082-9D1B-E1BFDDFD804C}" sibTransId="{442A1E36-BFC6-4973-AC38-6B48B6EA553B}"/>
    <dgm:cxn modelId="{E0A3A9A9-1CC2-4996-9F38-9B702300E9E3}" srcId="{573BEF49-D186-4DF0-A2FC-27CE046D2369}" destId="{A3770424-F0AB-45F9-BF27-70808DCFAD9D}" srcOrd="0" destOrd="0" parTransId="{76FBDF9E-C7BE-4F7C-891D-EE207690CC22}" sibTransId="{FA126E8B-1A98-4461-8C78-24C97FD3DAA6}"/>
    <dgm:cxn modelId="{AFC4FB21-72A0-4426-9EA2-7E8F967BE4BF}" srcId="{364E44B8-B3FE-4317-B3C1-D4E4F755F040}" destId="{EE0FD4C6-A5D6-4714-8E26-DF9B6996A19A}" srcOrd="0" destOrd="0" parTransId="{1E173403-1039-4411-BC29-1DAEDB44F873}" sibTransId="{BC0BF8B5-6655-4911-87A5-699229538295}"/>
    <dgm:cxn modelId="{0FAB1589-694E-4D08-A8C4-E32A3D4F59FC}" type="presOf" srcId="{A3770424-F0AB-45F9-BF27-70808DCFAD9D}" destId="{B914E2D4-0FFA-4A15-9180-1F852A0A00C4}" srcOrd="0" destOrd="0" presId="urn:microsoft.com/office/officeart/2005/8/layout/hierarchy4"/>
    <dgm:cxn modelId="{42ADE42E-FFF4-43C0-BE02-744EF9653B7F}" srcId="{3B49DD95-3834-42D3-A203-5FD8A393FB02}" destId="{870AE06C-3C13-4B04-8FC6-A3C0286C52B7}" srcOrd="0" destOrd="0" parTransId="{4514FBF1-BB6A-45C8-9E96-DB7FBEFEA362}" sibTransId="{8437D0FC-7C7F-4D92-9021-79C7DC6699FC}"/>
    <dgm:cxn modelId="{EE8EF7F6-FCD8-470B-9E96-325261B9EE9D}" srcId="{98B25FA9-C4B8-43FF-BCCC-85956194F434}" destId="{AE18B37E-2B56-4191-B7A5-D782D80B4190}" srcOrd="1" destOrd="0" parTransId="{99B46BFE-AB52-423F-920F-54BDCB9DB983}" sibTransId="{445F7E71-5FDC-4752-BDC5-3F047C0E1465}"/>
    <dgm:cxn modelId="{E6988E0F-AE5C-4BA1-A09C-C66F29CE5333}" type="presOf" srcId="{98B25FA9-C4B8-43FF-BCCC-85956194F434}" destId="{9B905B00-01DC-4308-B980-56AAD2AA19DB}" srcOrd="0" destOrd="0" presId="urn:microsoft.com/office/officeart/2005/8/layout/hierarchy4"/>
    <dgm:cxn modelId="{05AEC31E-868E-4C3A-8E31-5621F5355217}" type="presOf" srcId="{573BEF49-D186-4DF0-A2FC-27CE046D2369}" destId="{0F598701-7F5A-4E6E-A005-38A434E05967}" srcOrd="0" destOrd="0" presId="urn:microsoft.com/office/officeart/2005/8/layout/hierarchy4"/>
    <dgm:cxn modelId="{B7EC0A32-7E4B-4F5E-9A0E-A794C88B22E5}" srcId="{98B25FA9-C4B8-43FF-BCCC-85956194F434}" destId="{9A08F0C4-3183-448F-9D93-9532DE3EBC0E}" srcOrd="0" destOrd="0" parTransId="{EC701F05-A82B-4602-8647-851C1A1B044D}" sibTransId="{71D9CECC-BEA2-44ED-A566-C11A6F9A7A6B}"/>
    <dgm:cxn modelId="{3B9441C9-F27D-49FA-BDC7-1FF2627868C5}" srcId="{AE18B37E-2B56-4191-B7A5-D782D80B4190}" destId="{364E44B8-B3FE-4317-B3C1-D4E4F755F040}" srcOrd="0" destOrd="0" parTransId="{7F707FF5-A4AC-494D-9A4B-59976B5B8B03}" sibTransId="{8B6A79E0-B914-4AC0-8E2E-1816EC51E15B}"/>
    <dgm:cxn modelId="{C35E4F5B-2FDC-4445-87EC-B8E3776E89DF}" type="presOf" srcId="{AE18B37E-2B56-4191-B7A5-D782D80B4190}" destId="{15839407-EF68-4358-9792-479EE4D424B3}" srcOrd="0" destOrd="0" presId="urn:microsoft.com/office/officeart/2005/8/layout/hierarchy4"/>
    <dgm:cxn modelId="{929333F3-1488-4E84-8CB6-B872E5F62BB1}" type="presOf" srcId="{EE0FD4C6-A5D6-4714-8E26-DF9B6996A19A}" destId="{A2F8124A-CD0B-4330-BBD3-3C91B374FD6D}" srcOrd="0" destOrd="0" presId="urn:microsoft.com/office/officeart/2005/8/layout/hierarchy4"/>
    <dgm:cxn modelId="{BC5D4312-C9F8-4E53-B480-8886439C3883}" srcId="{9A08F0C4-3183-448F-9D93-9532DE3EBC0E}" destId="{573BEF49-D186-4DF0-A2FC-27CE046D2369}" srcOrd="1" destOrd="0" parTransId="{4D9F27AD-3E5B-4CCE-BB8A-2ED6AE0ABD08}" sibTransId="{43C66A83-19CD-4457-9A68-F7F59770CC25}"/>
    <dgm:cxn modelId="{E5A5CD6C-9EEA-4028-8EE7-E203FB323E46}" type="presParOf" srcId="{9B905B00-01DC-4308-B980-56AAD2AA19DB}" destId="{659FA19E-052C-4995-AFBE-04BF80DCEF3C}" srcOrd="0" destOrd="0" presId="urn:microsoft.com/office/officeart/2005/8/layout/hierarchy4"/>
    <dgm:cxn modelId="{9ABAB966-C9B4-4959-9A4C-430B51510981}" type="presParOf" srcId="{659FA19E-052C-4995-AFBE-04BF80DCEF3C}" destId="{F83712B4-84CA-4A78-9864-5263C091A5DB}" srcOrd="0" destOrd="0" presId="urn:microsoft.com/office/officeart/2005/8/layout/hierarchy4"/>
    <dgm:cxn modelId="{BCBABA10-087C-4705-85D8-F68134059183}" type="presParOf" srcId="{659FA19E-052C-4995-AFBE-04BF80DCEF3C}" destId="{11AC4195-B722-4AD2-AA81-F5D84D02BFD6}" srcOrd="1" destOrd="0" presId="urn:microsoft.com/office/officeart/2005/8/layout/hierarchy4"/>
    <dgm:cxn modelId="{F6BF0BC9-AF6B-4674-BAAB-3671435D500C}" type="presParOf" srcId="{659FA19E-052C-4995-AFBE-04BF80DCEF3C}" destId="{4AAEB6D9-4391-4AC0-AD4D-D577BFED4C98}" srcOrd="2" destOrd="0" presId="urn:microsoft.com/office/officeart/2005/8/layout/hierarchy4"/>
    <dgm:cxn modelId="{A996B6F9-BC68-4022-BB78-E83AE669E940}" type="presParOf" srcId="{4AAEB6D9-4391-4AC0-AD4D-D577BFED4C98}" destId="{07B9BC88-D5B4-45DE-8139-18F0A0E15DF4}" srcOrd="0" destOrd="0" presId="urn:microsoft.com/office/officeart/2005/8/layout/hierarchy4"/>
    <dgm:cxn modelId="{531AC60E-91DE-403E-B8E9-CD2C23BD7BD7}" type="presParOf" srcId="{07B9BC88-D5B4-45DE-8139-18F0A0E15DF4}" destId="{B65BF9A4-C831-429B-95E8-EA69275E255F}" srcOrd="0" destOrd="0" presId="urn:microsoft.com/office/officeart/2005/8/layout/hierarchy4"/>
    <dgm:cxn modelId="{2F92486F-3764-43E0-AFE0-949B3EC5DCE4}" type="presParOf" srcId="{07B9BC88-D5B4-45DE-8139-18F0A0E15DF4}" destId="{57D8A736-B5D6-417E-8107-F0C9CD10E27D}" srcOrd="1" destOrd="0" presId="urn:microsoft.com/office/officeart/2005/8/layout/hierarchy4"/>
    <dgm:cxn modelId="{81589EC3-8305-4B15-9A5E-483557E21A01}" type="presParOf" srcId="{07B9BC88-D5B4-45DE-8139-18F0A0E15DF4}" destId="{904B925E-13AC-4B6C-B06D-5C6A96407DE9}" srcOrd="2" destOrd="0" presId="urn:microsoft.com/office/officeart/2005/8/layout/hierarchy4"/>
    <dgm:cxn modelId="{6C79AF55-F88B-4659-9DFF-423F301277E7}" type="presParOf" srcId="{904B925E-13AC-4B6C-B06D-5C6A96407DE9}" destId="{0DCDA1E7-454F-4F6A-B835-FA0EFC4331EE}" srcOrd="0" destOrd="0" presId="urn:microsoft.com/office/officeart/2005/8/layout/hierarchy4"/>
    <dgm:cxn modelId="{139E1590-3661-46E9-A0A1-89A446EBB731}" type="presParOf" srcId="{0DCDA1E7-454F-4F6A-B835-FA0EFC4331EE}" destId="{B8F4E014-FD1D-468B-B107-2867ABA1B226}" srcOrd="0" destOrd="0" presId="urn:microsoft.com/office/officeart/2005/8/layout/hierarchy4"/>
    <dgm:cxn modelId="{BA063EDA-3B09-4777-8675-907EA573D27C}" type="presParOf" srcId="{0DCDA1E7-454F-4F6A-B835-FA0EFC4331EE}" destId="{AD58ED9B-E374-47C5-B4F0-AF3B03B8051A}" srcOrd="1" destOrd="0" presId="urn:microsoft.com/office/officeart/2005/8/layout/hierarchy4"/>
    <dgm:cxn modelId="{C709A73D-F0B6-46D2-A688-055FD3A14376}" type="presParOf" srcId="{4AAEB6D9-4391-4AC0-AD4D-D577BFED4C98}" destId="{D4974265-40CF-4825-95CF-4CE6576216DB}" srcOrd="1" destOrd="0" presId="urn:microsoft.com/office/officeart/2005/8/layout/hierarchy4"/>
    <dgm:cxn modelId="{9EBA7F4B-B60F-4D10-BE2A-DA294C298E56}" type="presParOf" srcId="{4AAEB6D9-4391-4AC0-AD4D-D577BFED4C98}" destId="{75C39F49-90F1-40FA-9666-ADA35FA4050E}" srcOrd="2" destOrd="0" presId="urn:microsoft.com/office/officeart/2005/8/layout/hierarchy4"/>
    <dgm:cxn modelId="{D3F93BAA-5CBD-470D-8F57-4BBD4DA1733E}" type="presParOf" srcId="{75C39F49-90F1-40FA-9666-ADA35FA4050E}" destId="{0F598701-7F5A-4E6E-A005-38A434E05967}" srcOrd="0" destOrd="0" presId="urn:microsoft.com/office/officeart/2005/8/layout/hierarchy4"/>
    <dgm:cxn modelId="{99767CD9-0333-498D-9488-E131A2252B75}" type="presParOf" srcId="{75C39F49-90F1-40FA-9666-ADA35FA4050E}" destId="{0808461B-01CC-471A-9678-A67576B59883}" srcOrd="1" destOrd="0" presId="urn:microsoft.com/office/officeart/2005/8/layout/hierarchy4"/>
    <dgm:cxn modelId="{E207E2FE-079A-46BC-B862-A807A6EE9A2E}" type="presParOf" srcId="{75C39F49-90F1-40FA-9666-ADA35FA4050E}" destId="{5A816F21-4405-4064-8438-0077803D826A}" srcOrd="2" destOrd="0" presId="urn:microsoft.com/office/officeart/2005/8/layout/hierarchy4"/>
    <dgm:cxn modelId="{39BAB17B-C506-4C99-8C99-D0D52E35327C}" type="presParOf" srcId="{5A816F21-4405-4064-8438-0077803D826A}" destId="{9A3B6243-092E-4B09-B2DF-1DAA3ACDAD5D}" srcOrd="0" destOrd="0" presId="urn:microsoft.com/office/officeart/2005/8/layout/hierarchy4"/>
    <dgm:cxn modelId="{245BDF6D-FA8C-483A-926A-070EF660F644}" type="presParOf" srcId="{9A3B6243-092E-4B09-B2DF-1DAA3ACDAD5D}" destId="{B914E2D4-0FFA-4A15-9180-1F852A0A00C4}" srcOrd="0" destOrd="0" presId="urn:microsoft.com/office/officeart/2005/8/layout/hierarchy4"/>
    <dgm:cxn modelId="{3C186441-B2DC-47EE-94DB-1470B105A282}" type="presParOf" srcId="{9A3B6243-092E-4B09-B2DF-1DAA3ACDAD5D}" destId="{0AFA32E5-03FE-4E9D-865A-BF06CDE30BB0}" srcOrd="1" destOrd="0" presId="urn:microsoft.com/office/officeart/2005/8/layout/hierarchy4"/>
    <dgm:cxn modelId="{23100FE9-69D6-4832-BF96-270F20E09E90}" type="presParOf" srcId="{9B905B00-01DC-4308-B980-56AAD2AA19DB}" destId="{F1764478-E9A0-42E9-8483-31717BA4D128}" srcOrd="1" destOrd="0" presId="urn:microsoft.com/office/officeart/2005/8/layout/hierarchy4"/>
    <dgm:cxn modelId="{49691F44-481F-44CB-ABA6-7BB1F5092FE4}" type="presParOf" srcId="{9B905B00-01DC-4308-B980-56AAD2AA19DB}" destId="{34D29A2A-47FA-4E51-A888-EA7350C6F5CD}" srcOrd="2" destOrd="0" presId="urn:microsoft.com/office/officeart/2005/8/layout/hierarchy4"/>
    <dgm:cxn modelId="{F1B67BD4-C0DD-4310-9E5A-E4DF8A2ADD56}" type="presParOf" srcId="{34D29A2A-47FA-4E51-A888-EA7350C6F5CD}" destId="{15839407-EF68-4358-9792-479EE4D424B3}" srcOrd="0" destOrd="0" presId="urn:microsoft.com/office/officeart/2005/8/layout/hierarchy4"/>
    <dgm:cxn modelId="{F30520EA-6FAF-4FFF-B223-C8A67D636789}" type="presParOf" srcId="{34D29A2A-47FA-4E51-A888-EA7350C6F5CD}" destId="{9DF474D8-1E57-46D9-8DEB-00289B26563F}" srcOrd="1" destOrd="0" presId="urn:microsoft.com/office/officeart/2005/8/layout/hierarchy4"/>
    <dgm:cxn modelId="{39B7F745-3260-4807-A530-BF8C69F72261}" type="presParOf" srcId="{34D29A2A-47FA-4E51-A888-EA7350C6F5CD}" destId="{9DAE3111-AE19-4885-B41C-F33E7FB4DB99}" srcOrd="2" destOrd="0" presId="urn:microsoft.com/office/officeart/2005/8/layout/hierarchy4"/>
    <dgm:cxn modelId="{FE626BD2-0C47-497B-A18A-69F89CBECC5C}" type="presParOf" srcId="{9DAE3111-AE19-4885-B41C-F33E7FB4DB99}" destId="{0E69ED55-3FF7-4CAB-8610-C1A277E5AE49}" srcOrd="0" destOrd="0" presId="urn:microsoft.com/office/officeart/2005/8/layout/hierarchy4"/>
    <dgm:cxn modelId="{6F6E1FCF-087E-4030-BA4A-FEA731B30D4D}" type="presParOf" srcId="{0E69ED55-3FF7-4CAB-8610-C1A277E5AE49}" destId="{F14B9F20-3EC7-4EA7-86B9-26482719E4F9}" srcOrd="0" destOrd="0" presId="urn:microsoft.com/office/officeart/2005/8/layout/hierarchy4"/>
    <dgm:cxn modelId="{A5CC0819-9665-4564-ADA9-6A6D125F9BD8}" type="presParOf" srcId="{0E69ED55-3FF7-4CAB-8610-C1A277E5AE49}" destId="{3EBCCF4F-738F-488B-A278-61EAEF490BED}" srcOrd="1" destOrd="0" presId="urn:microsoft.com/office/officeart/2005/8/layout/hierarchy4"/>
    <dgm:cxn modelId="{6F97DD2C-03D7-410F-9267-BD7ED08DD97C}" type="presParOf" srcId="{0E69ED55-3FF7-4CAB-8610-C1A277E5AE49}" destId="{C9BE0904-2E52-49A8-9FDA-26B463B84EFD}" srcOrd="2" destOrd="0" presId="urn:microsoft.com/office/officeart/2005/8/layout/hierarchy4"/>
    <dgm:cxn modelId="{EEDD782C-281D-4A14-A1CF-2CA64A23E4AA}" type="presParOf" srcId="{C9BE0904-2E52-49A8-9FDA-26B463B84EFD}" destId="{2B8894D6-A17E-4809-9BE2-57FE69703724}" srcOrd="0" destOrd="0" presId="urn:microsoft.com/office/officeart/2005/8/layout/hierarchy4"/>
    <dgm:cxn modelId="{CBEEE980-D4B7-42EF-AF7F-98E816D25076}" type="presParOf" srcId="{2B8894D6-A17E-4809-9BE2-57FE69703724}" destId="{A2F8124A-CD0B-4330-BBD3-3C91B374FD6D}" srcOrd="0" destOrd="0" presId="urn:microsoft.com/office/officeart/2005/8/layout/hierarchy4"/>
    <dgm:cxn modelId="{7C677E5D-6368-4A60-8FC0-B1F00777F4B2}" type="presParOf" srcId="{2B8894D6-A17E-4809-9BE2-57FE69703724}" destId="{D94DEEA9-CFDC-47FC-BE80-CB2703BF27F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4B6ED3-DF0A-3E4B-8E99-A97EC87B34D9}" type="doc">
      <dgm:prSet loTypeId="urn:microsoft.com/office/officeart/2005/8/layout/radial6" loCatId="cycle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26B10FE0-A02D-8349-AE54-8900373C7C33}">
      <dgm:prSet phldrT="[Texte]" custT="1"/>
      <dgm:spPr>
        <a:solidFill>
          <a:srgbClr val="CCCC00"/>
        </a:solidFill>
      </dgm:spPr>
      <dgm:t>
        <a:bodyPr lIns="0" tIns="0" rIns="0" bIns="0"/>
        <a:lstStyle/>
        <a:p>
          <a:r>
            <a:rPr lang="fr-FR" sz="2400" b="1" dirty="0" smtClean="0">
              <a:solidFill>
                <a:schemeClr val="bg1"/>
              </a:solidFill>
              <a:latin typeface="Calibri" pitchFamily="34" charset="0"/>
            </a:rPr>
            <a:t>1.</a:t>
          </a:r>
          <a:r>
            <a:rPr lang="fr-FR" sz="1800" b="1" dirty="0" smtClean="0">
              <a:latin typeface="Calibri" pitchFamily="34" charset="0"/>
            </a:rPr>
            <a:t/>
          </a:r>
          <a:br>
            <a:rPr lang="fr-FR" sz="1800" b="1" dirty="0" smtClean="0">
              <a:latin typeface="Calibri" pitchFamily="34" charset="0"/>
            </a:rPr>
          </a:br>
          <a:r>
            <a:rPr lang="fr-FR" sz="1800" b="1" dirty="0" smtClean="0">
              <a:latin typeface="Calibri" pitchFamily="34" charset="0"/>
            </a:rPr>
            <a:t>Technique</a:t>
          </a:r>
          <a:endParaRPr lang="fr-FR" sz="1800" b="1" dirty="0">
            <a:latin typeface="Calibri" pitchFamily="34" charset="0"/>
          </a:endParaRPr>
        </a:p>
      </dgm:t>
    </dgm:pt>
    <dgm:pt modelId="{2F03B565-42A6-A34C-AFE4-9BE31B796481}" type="parTrans" cxnId="{61B46BA7-D544-E34D-B963-174E771AF1FF}">
      <dgm:prSet/>
      <dgm:spPr/>
      <dgm:t>
        <a:bodyPr/>
        <a:lstStyle/>
        <a:p>
          <a:endParaRPr lang="fr-FR">
            <a:latin typeface="Calibri" pitchFamily="34" charset="0"/>
          </a:endParaRPr>
        </a:p>
      </dgm:t>
    </dgm:pt>
    <dgm:pt modelId="{349D5687-2B81-2747-B795-D3CB5B437322}" type="sibTrans" cxnId="{61B46BA7-D544-E34D-B963-174E771AF1FF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endParaRPr lang="fr-FR">
            <a:latin typeface="Calibri" pitchFamily="34" charset="0"/>
          </a:endParaRPr>
        </a:p>
      </dgm:t>
    </dgm:pt>
    <dgm:pt modelId="{A9F56736-3A99-F943-8D25-2F26BD78DBA6}">
      <dgm:prSet phldrT="[Texte]" custT="1"/>
      <dgm:spPr>
        <a:solidFill>
          <a:srgbClr val="CCCC00"/>
        </a:solidFill>
      </dgm:spPr>
      <dgm:t>
        <a:bodyPr/>
        <a:lstStyle/>
        <a:p>
          <a:r>
            <a:rPr lang="fr-FR" sz="2400" b="0" dirty="0" smtClean="0">
              <a:solidFill>
                <a:schemeClr val="bg1"/>
              </a:solidFill>
              <a:latin typeface="Calibri" pitchFamily="34" charset="0"/>
            </a:rPr>
            <a:t>3.</a:t>
          </a:r>
          <a:r>
            <a:rPr lang="fr-FR" sz="2000" b="1" dirty="0" smtClean="0">
              <a:latin typeface="Calibri" pitchFamily="34" charset="0"/>
            </a:rPr>
            <a:t/>
          </a:r>
          <a:br>
            <a:rPr lang="fr-FR" sz="2000" b="1" dirty="0" smtClean="0">
              <a:latin typeface="Calibri" pitchFamily="34" charset="0"/>
            </a:rPr>
          </a:br>
          <a:r>
            <a:rPr lang="fr-FR" sz="1800" b="1" dirty="0" smtClean="0">
              <a:latin typeface="Calibri" pitchFamily="34" charset="0"/>
            </a:rPr>
            <a:t>Popularité</a:t>
          </a:r>
          <a:endParaRPr lang="fr-FR" sz="1800" b="1" dirty="0">
            <a:latin typeface="Calibri" pitchFamily="34" charset="0"/>
          </a:endParaRPr>
        </a:p>
      </dgm:t>
    </dgm:pt>
    <dgm:pt modelId="{4B59342D-7389-084C-BB64-2BAD33086BE6}" type="parTrans" cxnId="{9FCD96B1-76A8-7340-B277-BAF75D0A320F}">
      <dgm:prSet/>
      <dgm:spPr/>
      <dgm:t>
        <a:bodyPr/>
        <a:lstStyle/>
        <a:p>
          <a:endParaRPr lang="fr-FR">
            <a:latin typeface="Calibri" pitchFamily="34" charset="0"/>
          </a:endParaRPr>
        </a:p>
      </dgm:t>
    </dgm:pt>
    <dgm:pt modelId="{4744BCFD-6456-6D41-B8C0-9BC6F6F429E6}" type="sibTrans" cxnId="{9FCD96B1-76A8-7340-B277-BAF75D0A320F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endParaRPr lang="fr-FR">
            <a:latin typeface="Calibri" pitchFamily="34" charset="0"/>
          </a:endParaRPr>
        </a:p>
      </dgm:t>
    </dgm:pt>
    <dgm:pt modelId="{87FC0960-2F49-7F4F-8036-05C86546E0D9}">
      <dgm:prSet phldrT="[Texte]" custT="1"/>
      <dgm:spPr>
        <a:solidFill>
          <a:srgbClr val="CCCC00"/>
        </a:solidFill>
      </dgm:spPr>
      <dgm:t>
        <a:bodyPr/>
        <a:lstStyle/>
        <a:p>
          <a:r>
            <a:rPr lang="fr-FR" sz="2400" dirty="0" smtClean="0">
              <a:solidFill>
                <a:schemeClr val="bg1"/>
              </a:solidFill>
              <a:latin typeface="Calibri" pitchFamily="34" charset="0"/>
            </a:rPr>
            <a:t>2.</a:t>
          </a:r>
          <a:r>
            <a:rPr lang="fr-FR" sz="2000" dirty="0" smtClean="0">
              <a:latin typeface="Calibri" pitchFamily="34" charset="0"/>
            </a:rPr>
            <a:t/>
          </a:r>
          <a:br>
            <a:rPr lang="fr-FR" sz="2000" dirty="0" smtClean="0">
              <a:latin typeface="Calibri" pitchFamily="34" charset="0"/>
            </a:rPr>
          </a:br>
          <a:r>
            <a:rPr lang="fr-FR" sz="1800" b="1" dirty="0" smtClean="0">
              <a:latin typeface="Calibri" pitchFamily="34" charset="0"/>
            </a:rPr>
            <a:t>Lexical</a:t>
          </a:r>
          <a:endParaRPr lang="fr-FR" sz="1800" b="1" dirty="0">
            <a:latin typeface="Calibri" pitchFamily="34" charset="0"/>
          </a:endParaRPr>
        </a:p>
      </dgm:t>
    </dgm:pt>
    <dgm:pt modelId="{8C04E52A-6571-B248-A06C-6C947E6536AD}" type="parTrans" cxnId="{C5246BEF-BFF8-374F-ADC9-4049B62AAF1C}">
      <dgm:prSet/>
      <dgm:spPr/>
      <dgm:t>
        <a:bodyPr/>
        <a:lstStyle/>
        <a:p>
          <a:endParaRPr lang="fr-FR">
            <a:latin typeface="Calibri" pitchFamily="34" charset="0"/>
          </a:endParaRPr>
        </a:p>
      </dgm:t>
    </dgm:pt>
    <dgm:pt modelId="{5EE2667D-B70F-F24A-BAEA-F218C7A1D832}" type="sibTrans" cxnId="{C5246BEF-BFF8-374F-ADC9-4049B62AAF1C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endParaRPr lang="fr-FR">
            <a:latin typeface="Calibri" pitchFamily="34" charset="0"/>
          </a:endParaRPr>
        </a:p>
      </dgm:t>
    </dgm:pt>
    <dgm:pt modelId="{9B843C0E-7ACD-F94F-824E-8DA404782B77}">
      <dgm:prSet phldrT="[Texte]" custT="1"/>
      <dgm:spPr/>
      <dgm:t>
        <a:bodyPr/>
        <a:lstStyle/>
        <a:p>
          <a:r>
            <a:rPr lang="fr-FR" sz="2000" b="1" dirty="0" smtClean="0">
              <a:effectLst/>
              <a:latin typeface="Calibri" pitchFamily="34" charset="0"/>
              <a:cs typeface="Handwriting - Dakota"/>
            </a:rPr>
            <a:t> </a:t>
          </a:r>
          <a:endParaRPr lang="fr-FR" sz="2000" b="1" dirty="0">
            <a:effectLst/>
            <a:latin typeface="Calibri" pitchFamily="34" charset="0"/>
            <a:cs typeface="Handwriting - Dakota"/>
          </a:endParaRPr>
        </a:p>
      </dgm:t>
    </dgm:pt>
    <dgm:pt modelId="{ECCDBD33-781F-1A4E-9325-8D5E15C51D08}" type="sibTrans" cxnId="{238C41B3-AE4B-644A-B954-6C66A189005F}">
      <dgm:prSet/>
      <dgm:spPr/>
      <dgm:t>
        <a:bodyPr/>
        <a:lstStyle/>
        <a:p>
          <a:endParaRPr lang="fr-FR">
            <a:latin typeface="Calibri" pitchFamily="34" charset="0"/>
          </a:endParaRPr>
        </a:p>
      </dgm:t>
    </dgm:pt>
    <dgm:pt modelId="{BC8F198E-2D2E-2844-8772-2007388452FA}" type="parTrans" cxnId="{238C41B3-AE4B-644A-B954-6C66A189005F}">
      <dgm:prSet/>
      <dgm:spPr/>
      <dgm:t>
        <a:bodyPr/>
        <a:lstStyle/>
        <a:p>
          <a:endParaRPr lang="fr-FR">
            <a:latin typeface="Calibri" pitchFamily="34" charset="0"/>
          </a:endParaRPr>
        </a:p>
      </dgm:t>
    </dgm:pt>
    <dgm:pt modelId="{3FCF236E-6825-D84C-9EF8-D4D7D8D728FB}" type="pres">
      <dgm:prSet presAssocID="{3B4B6ED3-DF0A-3E4B-8E99-A97EC87B34D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B714793-6DA5-1649-AC46-607107AD7CEA}" type="pres">
      <dgm:prSet presAssocID="{9B843C0E-7ACD-F94F-824E-8DA404782B77}" presName="centerShape" presStyleLbl="node0" presStyleIdx="0" presStyleCnt="1" custFlipVert="0" custFlipHor="0" custScaleX="11771" custScaleY="9209" custLinFactNeighborX="6818" custLinFactNeighborY="-56513"/>
      <dgm:spPr>
        <a:prstGeom prst="flowChartSort">
          <a:avLst/>
        </a:prstGeom>
      </dgm:spPr>
      <dgm:t>
        <a:bodyPr/>
        <a:lstStyle/>
        <a:p>
          <a:endParaRPr lang="fr-FR"/>
        </a:p>
      </dgm:t>
    </dgm:pt>
    <dgm:pt modelId="{B6E91D4F-7EA7-4C4F-A41C-94D46D30995A}" type="pres">
      <dgm:prSet presAssocID="{26B10FE0-A02D-8349-AE54-8900373C7C33}" presName="node" presStyleLbl="node1" presStyleIdx="0" presStyleCnt="3" custScaleX="126859" custScaleY="12384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5376F2-E863-1446-AD60-CF8D290EFFFE}" type="pres">
      <dgm:prSet presAssocID="{26B10FE0-A02D-8349-AE54-8900373C7C33}" presName="dummy" presStyleCnt="0"/>
      <dgm:spPr/>
      <dgm:t>
        <a:bodyPr/>
        <a:lstStyle/>
        <a:p>
          <a:endParaRPr lang="fr-FR"/>
        </a:p>
      </dgm:t>
    </dgm:pt>
    <dgm:pt modelId="{F34B21B9-7EBA-7545-9D8D-437CBC549750}" type="pres">
      <dgm:prSet presAssocID="{349D5687-2B81-2747-B795-D3CB5B437322}" presName="sibTrans" presStyleLbl="sibTrans2D1" presStyleIdx="0" presStyleCnt="3"/>
      <dgm:spPr/>
      <dgm:t>
        <a:bodyPr/>
        <a:lstStyle/>
        <a:p>
          <a:endParaRPr lang="fr-FR"/>
        </a:p>
      </dgm:t>
    </dgm:pt>
    <dgm:pt modelId="{3060181B-6B45-9E48-AC88-8C1231129C10}" type="pres">
      <dgm:prSet presAssocID="{A9F56736-3A99-F943-8D25-2F26BD78DBA6}" presName="node" presStyleLbl="node1" presStyleIdx="1" presStyleCnt="3" custScaleX="126859" custScaleY="12384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994206-4070-DA4B-B034-9F8C6B635C63}" type="pres">
      <dgm:prSet presAssocID="{A9F56736-3A99-F943-8D25-2F26BD78DBA6}" presName="dummy" presStyleCnt="0"/>
      <dgm:spPr/>
      <dgm:t>
        <a:bodyPr/>
        <a:lstStyle/>
        <a:p>
          <a:endParaRPr lang="fr-FR"/>
        </a:p>
      </dgm:t>
    </dgm:pt>
    <dgm:pt modelId="{47D1220C-E251-8143-B1F3-3B4D03C9A593}" type="pres">
      <dgm:prSet presAssocID="{4744BCFD-6456-6D41-B8C0-9BC6F6F429E6}" presName="sibTrans" presStyleLbl="sibTrans2D1" presStyleIdx="1" presStyleCnt="3"/>
      <dgm:spPr/>
      <dgm:t>
        <a:bodyPr/>
        <a:lstStyle/>
        <a:p>
          <a:endParaRPr lang="fr-FR"/>
        </a:p>
      </dgm:t>
    </dgm:pt>
    <dgm:pt modelId="{9CFC8C08-A8A4-024F-9760-80636B2859DF}" type="pres">
      <dgm:prSet presAssocID="{87FC0960-2F49-7F4F-8036-05C86546E0D9}" presName="node" presStyleLbl="node1" presStyleIdx="2" presStyleCnt="3" custScaleX="126859" custScaleY="12384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F9A2A7-2289-C043-A4E0-796741F2CF9A}" type="pres">
      <dgm:prSet presAssocID="{87FC0960-2F49-7F4F-8036-05C86546E0D9}" presName="dummy" presStyleCnt="0"/>
      <dgm:spPr/>
      <dgm:t>
        <a:bodyPr/>
        <a:lstStyle/>
        <a:p>
          <a:endParaRPr lang="fr-FR"/>
        </a:p>
      </dgm:t>
    </dgm:pt>
    <dgm:pt modelId="{D169244A-8C29-1349-B203-67047A9D1B93}" type="pres">
      <dgm:prSet presAssocID="{5EE2667D-B70F-F24A-BAEA-F218C7A1D832}" presName="sibTrans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3B1E04DA-BC6C-42C2-8178-41F0D717C396}" type="presOf" srcId="{87FC0960-2F49-7F4F-8036-05C86546E0D9}" destId="{9CFC8C08-A8A4-024F-9760-80636B2859DF}" srcOrd="0" destOrd="0" presId="urn:microsoft.com/office/officeart/2005/8/layout/radial6"/>
    <dgm:cxn modelId="{9FCD96B1-76A8-7340-B277-BAF75D0A320F}" srcId="{9B843C0E-7ACD-F94F-824E-8DA404782B77}" destId="{A9F56736-3A99-F943-8D25-2F26BD78DBA6}" srcOrd="1" destOrd="0" parTransId="{4B59342D-7389-084C-BB64-2BAD33086BE6}" sibTransId="{4744BCFD-6456-6D41-B8C0-9BC6F6F429E6}"/>
    <dgm:cxn modelId="{238C41B3-AE4B-644A-B954-6C66A189005F}" srcId="{3B4B6ED3-DF0A-3E4B-8E99-A97EC87B34D9}" destId="{9B843C0E-7ACD-F94F-824E-8DA404782B77}" srcOrd="0" destOrd="0" parTransId="{BC8F198E-2D2E-2844-8772-2007388452FA}" sibTransId="{ECCDBD33-781F-1A4E-9325-8D5E15C51D08}"/>
    <dgm:cxn modelId="{AD0DD564-8F79-4183-9215-CEE13BCE15B0}" type="presOf" srcId="{4744BCFD-6456-6D41-B8C0-9BC6F6F429E6}" destId="{47D1220C-E251-8143-B1F3-3B4D03C9A593}" srcOrd="0" destOrd="0" presId="urn:microsoft.com/office/officeart/2005/8/layout/radial6"/>
    <dgm:cxn modelId="{6987F0E5-6968-493E-9919-39ACD3E89E0E}" type="presOf" srcId="{26B10FE0-A02D-8349-AE54-8900373C7C33}" destId="{B6E91D4F-7EA7-4C4F-A41C-94D46D30995A}" srcOrd="0" destOrd="0" presId="urn:microsoft.com/office/officeart/2005/8/layout/radial6"/>
    <dgm:cxn modelId="{61B46BA7-D544-E34D-B963-174E771AF1FF}" srcId="{9B843C0E-7ACD-F94F-824E-8DA404782B77}" destId="{26B10FE0-A02D-8349-AE54-8900373C7C33}" srcOrd="0" destOrd="0" parTransId="{2F03B565-42A6-A34C-AFE4-9BE31B796481}" sibTransId="{349D5687-2B81-2747-B795-D3CB5B437322}"/>
    <dgm:cxn modelId="{1BEF9850-C46B-4263-91C1-9BC7D02474B3}" type="presOf" srcId="{349D5687-2B81-2747-B795-D3CB5B437322}" destId="{F34B21B9-7EBA-7545-9D8D-437CBC549750}" srcOrd="0" destOrd="0" presId="urn:microsoft.com/office/officeart/2005/8/layout/radial6"/>
    <dgm:cxn modelId="{63E93398-2629-46D4-87B7-A53A1F3132DE}" type="presOf" srcId="{A9F56736-3A99-F943-8D25-2F26BD78DBA6}" destId="{3060181B-6B45-9E48-AC88-8C1231129C10}" srcOrd="0" destOrd="0" presId="urn:microsoft.com/office/officeart/2005/8/layout/radial6"/>
    <dgm:cxn modelId="{C5246BEF-BFF8-374F-ADC9-4049B62AAF1C}" srcId="{9B843C0E-7ACD-F94F-824E-8DA404782B77}" destId="{87FC0960-2F49-7F4F-8036-05C86546E0D9}" srcOrd="2" destOrd="0" parTransId="{8C04E52A-6571-B248-A06C-6C947E6536AD}" sibTransId="{5EE2667D-B70F-F24A-BAEA-F218C7A1D832}"/>
    <dgm:cxn modelId="{3875399B-22CF-4C6A-ABD2-3F043B99B8F4}" type="presOf" srcId="{9B843C0E-7ACD-F94F-824E-8DA404782B77}" destId="{9B714793-6DA5-1649-AC46-607107AD7CEA}" srcOrd="0" destOrd="0" presId="urn:microsoft.com/office/officeart/2005/8/layout/radial6"/>
    <dgm:cxn modelId="{88E4331E-37BB-4E4D-BA4D-BA115B7F2973}" type="presOf" srcId="{3B4B6ED3-DF0A-3E4B-8E99-A97EC87B34D9}" destId="{3FCF236E-6825-D84C-9EF8-D4D7D8D728FB}" srcOrd="0" destOrd="0" presId="urn:microsoft.com/office/officeart/2005/8/layout/radial6"/>
    <dgm:cxn modelId="{BC347D95-802A-4995-9693-7703A9C7B190}" type="presOf" srcId="{5EE2667D-B70F-F24A-BAEA-F218C7A1D832}" destId="{D169244A-8C29-1349-B203-67047A9D1B93}" srcOrd="0" destOrd="0" presId="urn:microsoft.com/office/officeart/2005/8/layout/radial6"/>
    <dgm:cxn modelId="{E0F117D0-1CCB-4967-8314-95287E7F1365}" type="presParOf" srcId="{3FCF236E-6825-D84C-9EF8-D4D7D8D728FB}" destId="{9B714793-6DA5-1649-AC46-607107AD7CEA}" srcOrd="0" destOrd="0" presId="urn:microsoft.com/office/officeart/2005/8/layout/radial6"/>
    <dgm:cxn modelId="{5AC2A9DE-9BA9-4230-88B5-4D2997060D1A}" type="presParOf" srcId="{3FCF236E-6825-D84C-9EF8-D4D7D8D728FB}" destId="{B6E91D4F-7EA7-4C4F-A41C-94D46D30995A}" srcOrd="1" destOrd="0" presId="urn:microsoft.com/office/officeart/2005/8/layout/radial6"/>
    <dgm:cxn modelId="{C2AEFCF6-B866-4F3D-A869-FB23CB6C389C}" type="presParOf" srcId="{3FCF236E-6825-D84C-9EF8-D4D7D8D728FB}" destId="{8A5376F2-E863-1446-AD60-CF8D290EFFFE}" srcOrd="2" destOrd="0" presId="urn:microsoft.com/office/officeart/2005/8/layout/radial6"/>
    <dgm:cxn modelId="{8C9128A5-45B5-47CE-801D-0DBB892B5629}" type="presParOf" srcId="{3FCF236E-6825-D84C-9EF8-D4D7D8D728FB}" destId="{F34B21B9-7EBA-7545-9D8D-437CBC549750}" srcOrd="3" destOrd="0" presId="urn:microsoft.com/office/officeart/2005/8/layout/radial6"/>
    <dgm:cxn modelId="{B65DC579-BA56-4822-8871-F9A1EBFDA95F}" type="presParOf" srcId="{3FCF236E-6825-D84C-9EF8-D4D7D8D728FB}" destId="{3060181B-6B45-9E48-AC88-8C1231129C10}" srcOrd="4" destOrd="0" presId="urn:microsoft.com/office/officeart/2005/8/layout/radial6"/>
    <dgm:cxn modelId="{4B538DDA-050B-4FDD-AC80-AAFCCE80F349}" type="presParOf" srcId="{3FCF236E-6825-D84C-9EF8-D4D7D8D728FB}" destId="{C7994206-4070-DA4B-B034-9F8C6B635C63}" srcOrd="5" destOrd="0" presId="urn:microsoft.com/office/officeart/2005/8/layout/radial6"/>
    <dgm:cxn modelId="{09BF2469-25DF-4D4C-99F7-E677FCBA2D07}" type="presParOf" srcId="{3FCF236E-6825-D84C-9EF8-D4D7D8D728FB}" destId="{47D1220C-E251-8143-B1F3-3B4D03C9A593}" srcOrd="6" destOrd="0" presId="urn:microsoft.com/office/officeart/2005/8/layout/radial6"/>
    <dgm:cxn modelId="{59684931-FF44-4BE2-BF47-7FFF9D51D332}" type="presParOf" srcId="{3FCF236E-6825-D84C-9EF8-D4D7D8D728FB}" destId="{9CFC8C08-A8A4-024F-9760-80636B2859DF}" srcOrd="7" destOrd="0" presId="urn:microsoft.com/office/officeart/2005/8/layout/radial6"/>
    <dgm:cxn modelId="{96C883C3-1EF7-4688-B5A5-09C7441FA634}" type="presParOf" srcId="{3FCF236E-6825-D84C-9EF8-D4D7D8D728FB}" destId="{51F9A2A7-2289-C043-A4E0-796741F2CF9A}" srcOrd="8" destOrd="0" presId="urn:microsoft.com/office/officeart/2005/8/layout/radial6"/>
    <dgm:cxn modelId="{B27363DF-5029-4F06-9DCB-281A56419D86}" type="presParOf" srcId="{3FCF236E-6825-D84C-9EF8-D4D7D8D728FB}" destId="{D169244A-8C29-1349-B203-67047A9D1B93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DA253F-E4CF-4FDC-8D7A-0C8DE161C39A}" type="doc">
      <dgm:prSet loTypeId="urn:microsoft.com/office/officeart/2005/8/layout/venn1" loCatId="relationship" qsTypeId="urn:microsoft.com/office/officeart/2005/8/quickstyle/simple5" qsCatId="simple" csTypeId="urn:microsoft.com/office/officeart/2005/8/colors/accent0_3" csCatId="mainScheme" phldr="1"/>
      <dgm:spPr/>
    </dgm:pt>
    <dgm:pt modelId="{016D1D66-390C-4429-810F-B453543B810C}">
      <dgm:prSet phldrT="[Texte]" custT="1"/>
      <dgm:spPr>
        <a:solidFill>
          <a:srgbClr val="CCCC00">
            <a:alpha val="50196"/>
          </a:srgbClr>
        </a:solidFill>
      </dgm:spPr>
      <dgm:t>
        <a:bodyPr/>
        <a:lstStyle/>
        <a:p>
          <a:r>
            <a:rPr lang="fr-FR" sz="2000" dirty="0" smtClean="0">
              <a:latin typeface="Calibri" pitchFamily="34" charset="0"/>
            </a:rPr>
            <a:t>Intérêt pour votre activité/vos offres</a:t>
          </a:r>
          <a:endParaRPr lang="fr-FR" sz="2000" dirty="0">
            <a:latin typeface="Calibri" pitchFamily="34" charset="0"/>
          </a:endParaRPr>
        </a:p>
      </dgm:t>
    </dgm:pt>
    <dgm:pt modelId="{43E2C5E7-85E1-41C1-89DA-143C71C688CF}" type="parTrans" cxnId="{AB4C92A7-2695-4BF6-B676-637ECFCBD095}">
      <dgm:prSet/>
      <dgm:spPr/>
      <dgm:t>
        <a:bodyPr/>
        <a:lstStyle/>
        <a:p>
          <a:endParaRPr lang="fr-FR"/>
        </a:p>
      </dgm:t>
    </dgm:pt>
    <dgm:pt modelId="{B292BDE8-0A61-42D1-A98F-E95EB599F32E}" type="sibTrans" cxnId="{AB4C92A7-2695-4BF6-B676-637ECFCBD095}">
      <dgm:prSet/>
      <dgm:spPr/>
      <dgm:t>
        <a:bodyPr/>
        <a:lstStyle/>
        <a:p>
          <a:endParaRPr lang="fr-FR"/>
        </a:p>
      </dgm:t>
    </dgm:pt>
    <dgm:pt modelId="{B397E7ED-B900-46F6-8A6E-47DC1ACBD17E}">
      <dgm:prSet phldrT="[Texte]" custT="1"/>
      <dgm:spPr>
        <a:solidFill>
          <a:srgbClr val="CCCC00">
            <a:alpha val="50196"/>
          </a:srgbClr>
        </a:solidFill>
      </dgm:spPr>
      <dgm:t>
        <a:bodyPr/>
        <a:lstStyle/>
        <a:p>
          <a:r>
            <a:rPr lang="fr-FR" sz="2000" dirty="0" smtClean="0">
              <a:latin typeface="Calibri" pitchFamily="34" charset="0"/>
            </a:rPr>
            <a:t>Concurrence  </a:t>
          </a:r>
          <a:endParaRPr lang="fr-FR" sz="2000" dirty="0">
            <a:latin typeface="Calibri" pitchFamily="34" charset="0"/>
          </a:endParaRPr>
        </a:p>
      </dgm:t>
    </dgm:pt>
    <dgm:pt modelId="{88B80AE7-2D5D-49A8-AEED-3939A7393550}" type="parTrans" cxnId="{4B213E87-4689-44C4-812E-FCB47C5418EF}">
      <dgm:prSet/>
      <dgm:spPr/>
      <dgm:t>
        <a:bodyPr/>
        <a:lstStyle/>
        <a:p>
          <a:endParaRPr lang="fr-FR"/>
        </a:p>
      </dgm:t>
    </dgm:pt>
    <dgm:pt modelId="{FC80AD9F-89C0-49F0-AE2F-0E8952CE5C77}" type="sibTrans" cxnId="{4B213E87-4689-44C4-812E-FCB47C5418EF}">
      <dgm:prSet/>
      <dgm:spPr/>
      <dgm:t>
        <a:bodyPr/>
        <a:lstStyle/>
        <a:p>
          <a:endParaRPr lang="fr-FR"/>
        </a:p>
      </dgm:t>
    </dgm:pt>
    <dgm:pt modelId="{436B4C4A-E875-47D0-8417-E3BF63AA2FB8}">
      <dgm:prSet phldrT="[Texte]" custT="1"/>
      <dgm:spPr>
        <a:solidFill>
          <a:srgbClr val="CCCC00">
            <a:alpha val="50196"/>
          </a:srgbClr>
        </a:solidFill>
      </dgm:spPr>
      <dgm:t>
        <a:bodyPr/>
        <a:lstStyle/>
        <a:p>
          <a:r>
            <a:rPr lang="fr-FR" sz="2000" dirty="0" smtClean="0">
              <a:latin typeface="Calibri" pitchFamily="34" charset="0"/>
            </a:rPr>
            <a:t>Volume de recherche dans les moteurs de recherche</a:t>
          </a:r>
          <a:endParaRPr lang="fr-FR" sz="2000" dirty="0">
            <a:latin typeface="Calibri" pitchFamily="34" charset="0"/>
          </a:endParaRPr>
        </a:p>
      </dgm:t>
    </dgm:pt>
    <dgm:pt modelId="{86F5C404-C932-4F79-8A9C-D4B0BE9DCCD6}" type="parTrans" cxnId="{DCA97F15-CA3E-4170-928A-0FD0D34A838E}">
      <dgm:prSet/>
      <dgm:spPr/>
      <dgm:t>
        <a:bodyPr/>
        <a:lstStyle/>
        <a:p>
          <a:endParaRPr lang="fr-FR"/>
        </a:p>
      </dgm:t>
    </dgm:pt>
    <dgm:pt modelId="{8696D785-87A6-475A-8C5A-980EDDA5766F}" type="sibTrans" cxnId="{DCA97F15-CA3E-4170-928A-0FD0D34A838E}">
      <dgm:prSet/>
      <dgm:spPr/>
      <dgm:t>
        <a:bodyPr/>
        <a:lstStyle/>
        <a:p>
          <a:endParaRPr lang="fr-FR"/>
        </a:p>
      </dgm:t>
    </dgm:pt>
    <dgm:pt modelId="{F0387AC8-DC9C-4BF5-A7F2-2D656CFBB2E0}" type="pres">
      <dgm:prSet presAssocID="{45DA253F-E4CF-4FDC-8D7A-0C8DE161C39A}" presName="compositeShape" presStyleCnt="0">
        <dgm:presLayoutVars>
          <dgm:chMax val="7"/>
          <dgm:dir/>
          <dgm:resizeHandles val="exact"/>
        </dgm:presLayoutVars>
      </dgm:prSet>
      <dgm:spPr/>
    </dgm:pt>
    <dgm:pt modelId="{269CFC09-20A0-4701-BF20-0A32C26870A1}" type="pres">
      <dgm:prSet presAssocID="{016D1D66-390C-4429-810F-B453543B810C}" presName="circ1" presStyleLbl="vennNode1" presStyleIdx="0" presStyleCnt="3" custLinFactNeighborY="1452"/>
      <dgm:spPr/>
      <dgm:t>
        <a:bodyPr/>
        <a:lstStyle/>
        <a:p>
          <a:endParaRPr lang="fr-FR"/>
        </a:p>
      </dgm:t>
    </dgm:pt>
    <dgm:pt modelId="{1358B78F-3C99-4DB2-AECE-A8395D8F2266}" type="pres">
      <dgm:prSet presAssocID="{016D1D66-390C-4429-810F-B453543B810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E00B84-3D98-4BA3-B65B-84EA7B294783}" type="pres">
      <dgm:prSet presAssocID="{B397E7ED-B900-46F6-8A6E-47DC1ACBD17E}" presName="circ2" presStyleLbl="vennNode1" presStyleIdx="1" presStyleCnt="3" custLinFactNeighborY="-6250"/>
      <dgm:spPr/>
      <dgm:t>
        <a:bodyPr/>
        <a:lstStyle/>
        <a:p>
          <a:endParaRPr lang="fr-FR"/>
        </a:p>
      </dgm:t>
    </dgm:pt>
    <dgm:pt modelId="{58DC78CA-408B-44F7-BC28-1075ADBAD030}" type="pres">
      <dgm:prSet presAssocID="{B397E7ED-B900-46F6-8A6E-47DC1ACBD17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C4C72D5-7A10-45AB-96DE-628274FB7747}" type="pres">
      <dgm:prSet presAssocID="{436B4C4A-E875-47D0-8417-E3BF63AA2FB8}" presName="circ3" presStyleLbl="vennNode1" presStyleIdx="2" presStyleCnt="3" custLinFactNeighborX="9000" custLinFactNeighborY="-6250"/>
      <dgm:spPr/>
      <dgm:t>
        <a:bodyPr/>
        <a:lstStyle/>
        <a:p>
          <a:endParaRPr lang="fr-FR"/>
        </a:p>
      </dgm:t>
    </dgm:pt>
    <dgm:pt modelId="{88234A5E-00ED-4560-B6F1-7CAC60945334}" type="pres">
      <dgm:prSet presAssocID="{436B4C4A-E875-47D0-8417-E3BF63AA2FB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01FAF9E-295C-4092-A19D-B9BFD88AD583}" type="presOf" srcId="{B397E7ED-B900-46F6-8A6E-47DC1ACBD17E}" destId="{58DC78CA-408B-44F7-BC28-1075ADBAD030}" srcOrd="1" destOrd="0" presId="urn:microsoft.com/office/officeart/2005/8/layout/venn1"/>
    <dgm:cxn modelId="{E70C44A8-753B-4D50-950D-ED4DCDCCB2BA}" type="presOf" srcId="{436B4C4A-E875-47D0-8417-E3BF63AA2FB8}" destId="{88234A5E-00ED-4560-B6F1-7CAC60945334}" srcOrd="1" destOrd="0" presId="urn:microsoft.com/office/officeart/2005/8/layout/venn1"/>
    <dgm:cxn modelId="{E7EE45D3-12B7-4424-A85F-000E9EE4B26C}" type="presOf" srcId="{B397E7ED-B900-46F6-8A6E-47DC1ACBD17E}" destId="{EEE00B84-3D98-4BA3-B65B-84EA7B294783}" srcOrd="0" destOrd="0" presId="urn:microsoft.com/office/officeart/2005/8/layout/venn1"/>
    <dgm:cxn modelId="{D8375327-B9F7-4D8A-B125-38D65A7B0D79}" type="presOf" srcId="{45DA253F-E4CF-4FDC-8D7A-0C8DE161C39A}" destId="{F0387AC8-DC9C-4BF5-A7F2-2D656CFBB2E0}" srcOrd="0" destOrd="0" presId="urn:microsoft.com/office/officeart/2005/8/layout/venn1"/>
    <dgm:cxn modelId="{490CE57C-F4D2-430A-A39F-527F594E1494}" type="presOf" srcId="{016D1D66-390C-4429-810F-B453543B810C}" destId="{1358B78F-3C99-4DB2-AECE-A8395D8F2266}" srcOrd="1" destOrd="0" presId="urn:microsoft.com/office/officeart/2005/8/layout/venn1"/>
    <dgm:cxn modelId="{AB4C92A7-2695-4BF6-B676-637ECFCBD095}" srcId="{45DA253F-E4CF-4FDC-8D7A-0C8DE161C39A}" destId="{016D1D66-390C-4429-810F-B453543B810C}" srcOrd="0" destOrd="0" parTransId="{43E2C5E7-85E1-41C1-89DA-143C71C688CF}" sibTransId="{B292BDE8-0A61-42D1-A98F-E95EB599F32E}"/>
    <dgm:cxn modelId="{72111C9A-EE67-4FB4-9DBD-D23574E229EE}" type="presOf" srcId="{436B4C4A-E875-47D0-8417-E3BF63AA2FB8}" destId="{8C4C72D5-7A10-45AB-96DE-628274FB7747}" srcOrd="0" destOrd="0" presId="urn:microsoft.com/office/officeart/2005/8/layout/venn1"/>
    <dgm:cxn modelId="{DCA97F15-CA3E-4170-928A-0FD0D34A838E}" srcId="{45DA253F-E4CF-4FDC-8D7A-0C8DE161C39A}" destId="{436B4C4A-E875-47D0-8417-E3BF63AA2FB8}" srcOrd="2" destOrd="0" parTransId="{86F5C404-C932-4F79-8A9C-D4B0BE9DCCD6}" sibTransId="{8696D785-87A6-475A-8C5A-980EDDA5766F}"/>
    <dgm:cxn modelId="{4B213E87-4689-44C4-812E-FCB47C5418EF}" srcId="{45DA253F-E4CF-4FDC-8D7A-0C8DE161C39A}" destId="{B397E7ED-B900-46F6-8A6E-47DC1ACBD17E}" srcOrd="1" destOrd="0" parTransId="{88B80AE7-2D5D-49A8-AEED-3939A7393550}" sibTransId="{FC80AD9F-89C0-49F0-AE2F-0E8952CE5C77}"/>
    <dgm:cxn modelId="{ED881B2E-CC4B-43E0-8914-87EB1D50E0BB}" type="presOf" srcId="{016D1D66-390C-4429-810F-B453543B810C}" destId="{269CFC09-20A0-4701-BF20-0A32C26870A1}" srcOrd="0" destOrd="0" presId="urn:microsoft.com/office/officeart/2005/8/layout/venn1"/>
    <dgm:cxn modelId="{29041782-6D36-4679-9B67-3DFA8BE96DAC}" type="presParOf" srcId="{F0387AC8-DC9C-4BF5-A7F2-2D656CFBB2E0}" destId="{269CFC09-20A0-4701-BF20-0A32C26870A1}" srcOrd="0" destOrd="0" presId="urn:microsoft.com/office/officeart/2005/8/layout/venn1"/>
    <dgm:cxn modelId="{84D6E409-ACD6-4E6D-9244-A156EE0A6EEF}" type="presParOf" srcId="{F0387AC8-DC9C-4BF5-A7F2-2D656CFBB2E0}" destId="{1358B78F-3C99-4DB2-AECE-A8395D8F2266}" srcOrd="1" destOrd="0" presId="urn:microsoft.com/office/officeart/2005/8/layout/venn1"/>
    <dgm:cxn modelId="{73050A31-0D84-407A-A90D-08B1DA1EBAAD}" type="presParOf" srcId="{F0387AC8-DC9C-4BF5-A7F2-2D656CFBB2E0}" destId="{EEE00B84-3D98-4BA3-B65B-84EA7B294783}" srcOrd="2" destOrd="0" presId="urn:microsoft.com/office/officeart/2005/8/layout/venn1"/>
    <dgm:cxn modelId="{68CCC3DF-7B67-4238-9554-9A15D1EE6F40}" type="presParOf" srcId="{F0387AC8-DC9C-4BF5-A7F2-2D656CFBB2E0}" destId="{58DC78CA-408B-44F7-BC28-1075ADBAD030}" srcOrd="3" destOrd="0" presId="urn:microsoft.com/office/officeart/2005/8/layout/venn1"/>
    <dgm:cxn modelId="{E4D72C67-346B-47D6-82C9-10D34F6138DD}" type="presParOf" srcId="{F0387AC8-DC9C-4BF5-A7F2-2D656CFBB2E0}" destId="{8C4C72D5-7A10-45AB-96DE-628274FB7747}" srcOrd="4" destOrd="0" presId="urn:microsoft.com/office/officeart/2005/8/layout/venn1"/>
    <dgm:cxn modelId="{A8487355-B653-45EC-9C3C-A92493B35B20}" type="presParOf" srcId="{F0387AC8-DC9C-4BF5-A7F2-2D656CFBB2E0}" destId="{88234A5E-00ED-4560-B6F1-7CAC6094533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05404D-48DC-42A0-A21A-C61B38B6ADFD}">
      <dsp:nvSpPr>
        <dsp:cNvPr id="0" name=""/>
        <dsp:cNvSpPr/>
      </dsp:nvSpPr>
      <dsp:spPr>
        <a:xfrm>
          <a:off x="540323" y="1033880"/>
          <a:ext cx="4734307" cy="4367433"/>
        </a:xfrm>
        <a:prstGeom prst="ellipse">
          <a:avLst/>
        </a:prstGeom>
        <a:solidFill>
          <a:srgbClr val="CCCC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65F3313-CECB-4A5F-8166-0A1611384251}">
      <dsp:nvSpPr>
        <dsp:cNvPr id="0" name=""/>
        <dsp:cNvSpPr/>
      </dsp:nvSpPr>
      <dsp:spPr>
        <a:xfrm>
          <a:off x="1708544" y="2018663"/>
          <a:ext cx="2397866" cy="2397866"/>
        </a:xfrm>
        <a:prstGeom prst="ellipse">
          <a:avLst/>
        </a:prstGeom>
        <a:solidFill>
          <a:srgbClr val="CCCC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3BCE5AD-6469-4DE0-B4B0-E121461F1202}">
      <dsp:nvSpPr>
        <dsp:cNvPr id="0" name=""/>
        <dsp:cNvSpPr/>
      </dsp:nvSpPr>
      <dsp:spPr>
        <a:xfrm>
          <a:off x="2428939" y="2770734"/>
          <a:ext cx="957076" cy="893724"/>
        </a:xfrm>
        <a:prstGeom prst="ellipse">
          <a:avLst/>
        </a:prstGeom>
        <a:solidFill>
          <a:srgbClr val="CCCC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363A40E-4366-4246-A65A-31494B7E7D0D}">
      <dsp:nvSpPr>
        <dsp:cNvPr id="0" name=""/>
        <dsp:cNvSpPr/>
      </dsp:nvSpPr>
      <dsp:spPr>
        <a:xfrm>
          <a:off x="5582783" y="1"/>
          <a:ext cx="2513243" cy="1085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latin typeface="Calibri" pitchFamily="34" charset="0"/>
            </a:rPr>
            <a:t>Les requêtes de notoriété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kern="1200" dirty="0" smtClean="0">
              <a:latin typeface="Calibri" pitchFamily="34" charset="0"/>
            </a:rPr>
            <a:t>Expressions </a:t>
          </a:r>
          <a:r>
            <a:rPr lang="fr-FR" sz="1400" kern="1200" dirty="0" smtClean="0">
              <a:latin typeface="Calibri" pitchFamily="34" charset="0"/>
            </a:rPr>
            <a:t>associées aux noms de vos marques.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i="1" u="sng" kern="1200" dirty="0" smtClean="0">
              <a:latin typeface="Calibri" pitchFamily="34" charset="0"/>
            </a:rPr>
            <a:t>Exemple :</a:t>
          </a:r>
          <a:r>
            <a:rPr lang="fr-FR" sz="1400" i="1" u="none" kern="1200" dirty="0" smtClean="0">
              <a:latin typeface="Calibri" pitchFamily="34" charset="0"/>
            </a:rPr>
            <a:t> « </a:t>
          </a:r>
          <a:r>
            <a:rPr lang="fr-FR" sz="1400" i="1" kern="1200" dirty="0" smtClean="0">
              <a:latin typeface="Calibri" pitchFamily="34" charset="0"/>
            </a:rPr>
            <a:t>Check </a:t>
          </a:r>
          <a:r>
            <a:rPr lang="fr-FR" sz="1400" i="1" kern="1200" dirty="0" err="1" smtClean="0">
              <a:latin typeface="Calibri" pitchFamily="34" charset="0"/>
            </a:rPr>
            <a:t>your</a:t>
          </a:r>
          <a:r>
            <a:rPr lang="fr-FR" sz="1400" i="1" kern="1200" dirty="0" smtClean="0">
              <a:latin typeface="Calibri" pitchFamily="34" charset="0"/>
            </a:rPr>
            <a:t> room »</a:t>
          </a:r>
          <a:endParaRPr lang="fr-FR" sz="1800" i="1" kern="1200" dirty="0" smtClean="0">
            <a:latin typeface="Calibri" pitchFamily="34" charset="0"/>
          </a:endParaRPr>
        </a:p>
      </dsp:txBody>
      <dsp:txXfrm>
        <a:off x="5582783" y="1"/>
        <a:ext cx="2513243" cy="1085527"/>
      </dsp:txXfrm>
    </dsp:sp>
    <dsp:sp modelId="{8D3FBF84-B3D6-40B5-9C82-27F9D78BF38F}">
      <dsp:nvSpPr>
        <dsp:cNvPr id="0" name=""/>
        <dsp:cNvSpPr/>
      </dsp:nvSpPr>
      <dsp:spPr>
        <a:xfrm>
          <a:off x="5072217" y="470041"/>
          <a:ext cx="499555" cy="0"/>
        </a:xfrm>
        <a:prstGeom prst="line">
          <a:avLst/>
        </a:prstGeom>
        <a:noFill/>
        <a:ln w="28575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33AAB4EB-48E4-4EC3-B291-AEAE29FE2CFD}">
      <dsp:nvSpPr>
        <dsp:cNvPr id="0" name=""/>
        <dsp:cNvSpPr/>
      </dsp:nvSpPr>
      <dsp:spPr>
        <a:xfrm rot="5400000">
          <a:off x="2615403" y="762781"/>
          <a:ext cx="2746889" cy="2162742"/>
        </a:xfrm>
        <a:prstGeom prst="line">
          <a:avLst/>
        </a:prstGeom>
        <a:noFill/>
        <a:ln w="28575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81EFB76-C58A-4741-B61F-E8733C4D1776}">
      <dsp:nvSpPr>
        <dsp:cNvPr id="0" name=""/>
        <dsp:cNvSpPr/>
      </dsp:nvSpPr>
      <dsp:spPr>
        <a:xfrm>
          <a:off x="5618811" y="1440160"/>
          <a:ext cx="2521436" cy="1259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latin typeface="Calibri" pitchFamily="34" charset="0"/>
            </a:rPr>
            <a:t>Les requêtes concurrentielles </a:t>
          </a:r>
          <a:endParaRPr lang="fr-FR" sz="1800" kern="1200" dirty="0" smtClean="0">
            <a:latin typeface="Calibri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Calibri" pitchFamily="34" charset="0"/>
            </a:rPr>
            <a:t>Expressions clés utilisées par les internautes sur votre secteur.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i="1" u="sng" kern="1200" dirty="0" smtClean="0">
              <a:latin typeface="Calibri" pitchFamily="34" charset="0"/>
            </a:rPr>
            <a:t>Exemple :</a:t>
          </a:r>
          <a:r>
            <a:rPr lang="fr-FR" sz="1400" i="1" u="none" kern="1200" dirty="0" smtClean="0">
              <a:latin typeface="Calibri" pitchFamily="34" charset="0"/>
            </a:rPr>
            <a:t> </a:t>
          </a:r>
          <a:r>
            <a:rPr lang="fr-FR" sz="1400" i="1" kern="1200" dirty="0" smtClean="0">
              <a:latin typeface="Calibri" pitchFamily="34" charset="0"/>
            </a:rPr>
            <a:t>« Hôtel insolite »</a:t>
          </a:r>
          <a:endParaRPr lang="fr-FR" sz="1400" i="1" kern="1200" dirty="0">
            <a:latin typeface="Calibri" pitchFamily="34" charset="0"/>
          </a:endParaRPr>
        </a:p>
      </dsp:txBody>
      <dsp:txXfrm>
        <a:off x="5618811" y="1440160"/>
        <a:ext cx="2521436" cy="1259043"/>
      </dsp:txXfrm>
    </dsp:sp>
    <dsp:sp modelId="{9876BCD0-F063-4623-A53E-E36F244BC564}">
      <dsp:nvSpPr>
        <dsp:cNvPr id="0" name=""/>
        <dsp:cNvSpPr/>
      </dsp:nvSpPr>
      <dsp:spPr>
        <a:xfrm>
          <a:off x="5072217" y="1685052"/>
          <a:ext cx="499555" cy="0"/>
        </a:xfrm>
        <a:prstGeom prst="line">
          <a:avLst/>
        </a:prstGeom>
        <a:noFill/>
        <a:ln w="28575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00C7684A-54A5-4C38-A94A-AD461244A460}">
      <dsp:nvSpPr>
        <dsp:cNvPr id="0" name=""/>
        <dsp:cNvSpPr/>
      </dsp:nvSpPr>
      <dsp:spPr>
        <a:xfrm rot="5400000">
          <a:off x="3205012" y="1952458"/>
          <a:ext cx="2140495" cy="1589918"/>
        </a:xfrm>
        <a:prstGeom prst="line">
          <a:avLst/>
        </a:prstGeom>
        <a:noFill/>
        <a:ln w="28575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4C6D9CF0-2CF5-4C49-B7E1-E0192CEA5F1B}">
      <dsp:nvSpPr>
        <dsp:cNvPr id="0" name=""/>
        <dsp:cNvSpPr/>
      </dsp:nvSpPr>
      <dsp:spPr>
        <a:xfrm>
          <a:off x="5618801" y="2906615"/>
          <a:ext cx="2648143" cy="1485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latin typeface="Calibri" pitchFamily="34" charset="0"/>
            </a:rPr>
            <a:t>Les requêtes longue traine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kern="1200" dirty="0" smtClean="0">
              <a:latin typeface="Calibri" pitchFamily="34" charset="0"/>
            </a:rPr>
            <a:t>Expressions associées directement à un produit.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i="1" u="sng" kern="1200" dirty="0" smtClean="0">
              <a:latin typeface="Calibri" pitchFamily="34" charset="0"/>
            </a:rPr>
            <a:t>Exemple : </a:t>
          </a:r>
          <a:r>
            <a:rPr lang="fr-FR" sz="1400" b="0" i="1" kern="1200" dirty="0" smtClean="0">
              <a:latin typeface="Calibri" pitchFamily="34" charset="0"/>
            </a:rPr>
            <a:t>« Chambre hôtel insolite pour demande de mariage »</a:t>
          </a:r>
          <a:endParaRPr lang="fr-FR" sz="1400" b="0" i="1" kern="1200" dirty="0">
            <a:latin typeface="Calibri" pitchFamily="34" charset="0"/>
          </a:endParaRPr>
        </a:p>
      </dsp:txBody>
      <dsp:txXfrm>
        <a:off x="5618801" y="2906615"/>
        <a:ext cx="2648143" cy="1485874"/>
      </dsp:txXfrm>
    </dsp:sp>
    <dsp:sp modelId="{18303C5B-2BDB-4D0C-A929-A1976F510811}">
      <dsp:nvSpPr>
        <dsp:cNvPr id="0" name=""/>
        <dsp:cNvSpPr/>
      </dsp:nvSpPr>
      <dsp:spPr>
        <a:xfrm>
          <a:off x="5061662" y="3011819"/>
          <a:ext cx="499555" cy="0"/>
        </a:xfrm>
        <a:prstGeom prst="line">
          <a:avLst/>
        </a:prstGeom>
        <a:noFill/>
        <a:ln w="28575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C6BE7A27-B47A-4A2C-868C-56C3415E8072}">
      <dsp:nvSpPr>
        <dsp:cNvPr id="0" name=""/>
        <dsp:cNvSpPr/>
      </dsp:nvSpPr>
      <dsp:spPr>
        <a:xfrm rot="5400000">
          <a:off x="3795354" y="3266790"/>
          <a:ext cx="1529305" cy="1017094"/>
        </a:xfrm>
        <a:prstGeom prst="line">
          <a:avLst/>
        </a:prstGeom>
        <a:noFill/>
        <a:ln w="28575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3712B4-84CA-4A78-9864-5263C091A5DB}">
      <dsp:nvSpPr>
        <dsp:cNvPr id="0" name=""/>
        <dsp:cNvSpPr/>
      </dsp:nvSpPr>
      <dsp:spPr>
        <a:xfrm>
          <a:off x="4151" y="305"/>
          <a:ext cx="4194117" cy="567973"/>
        </a:xfrm>
        <a:prstGeom prst="roundRect">
          <a:avLst>
            <a:gd name="adj" fmla="val 10000"/>
          </a:avLst>
        </a:prstGeom>
        <a:solidFill>
          <a:srgbClr val="CCCC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2000" b="1" i="0" u="none" strike="noStrike" kern="1200" cap="none" normalizeH="0" baseline="0" dirty="0" smtClean="0">
              <a:ln/>
              <a:effectLst/>
              <a:latin typeface="Calibri" pitchFamily="34" charset="0"/>
              <a:cs typeface="Arial" pitchFamily="34" charset="0"/>
            </a:rPr>
            <a:t>Internes au site</a:t>
          </a:r>
          <a:endParaRPr lang="fr-FR" sz="2000" kern="1200" dirty="0">
            <a:effectLst/>
            <a:latin typeface="Calibri" pitchFamily="34" charset="0"/>
          </a:endParaRPr>
        </a:p>
      </dsp:txBody>
      <dsp:txXfrm>
        <a:off x="4151" y="305"/>
        <a:ext cx="4194117" cy="567973"/>
      </dsp:txXfrm>
    </dsp:sp>
    <dsp:sp modelId="{B65BF9A4-C831-429B-95E8-EA69275E255F}">
      <dsp:nvSpPr>
        <dsp:cNvPr id="0" name=""/>
        <dsp:cNvSpPr/>
      </dsp:nvSpPr>
      <dsp:spPr>
        <a:xfrm>
          <a:off x="8245" y="682055"/>
          <a:ext cx="2008603" cy="581842"/>
        </a:xfrm>
        <a:prstGeom prst="roundRect">
          <a:avLst>
            <a:gd name="adj" fmla="val 10000"/>
          </a:avLst>
        </a:prstGeom>
        <a:solidFill>
          <a:srgbClr val="CCCC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600" b="1" i="0" u="none" strike="noStrike" kern="1200" cap="none" normalizeH="0" baseline="0" dirty="0" smtClean="0">
              <a:ln/>
              <a:effectLst/>
              <a:latin typeface="Calibri" pitchFamily="34" charset="0"/>
              <a:cs typeface="Arial" pitchFamily="34" charset="0"/>
            </a:rPr>
            <a:t>Techniques</a:t>
          </a:r>
          <a:endParaRPr lang="fr-FR" sz="1600" kern="1200" dirty="0">
            <a:effectLst/>
            <a:latin typeface="Calibri" pitchFamily="34" charset="0"/>
          </a:endParaRPr>
        </a:p>
      </dsp:txBody>
      <dsp:txXfrm>
        <a:off x="8245" y="682055"/>
        <a:ext cx="2008603" cy="581842"/>
      </dsp:txXfrm>
    </dsp:sp>
    <dsp:sp modelId="{B8F4E014-FD1D-468B-B107-2867ABA1B226}">
      <dsp:nvSpPr>
        <dsp:cNvPr id="0" name=""/>
        <dsp:cNvSpPr/>
      </dsp:nvSpPr>
      <dsp:spPr>
        <a:xfrm>
          <a:off x="12162" y="1377675"/>
          <a:ext cx="2000768" cy="3086292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>
              <a:solidFill>
                <a:schemeClr val="tx1"/>
              </a:solidFill>
              <a:latin typeface="Calibri" pitchFamily="34" charset="0"/>
            </a:rPr>
            <a:t>- Ancienneté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>
              <a:solidFill>
                <a:schemeClr val="tx1"/>
              </a:solidFill>
              <a:latin typeface="Calibri" pitchFamily="34" charset="0"/>
            </a:rPr>
            <a:t/>
          </a:r>
          <a:br>
            <a:rPr lang="fr-FR" sz="1500" kern="1200" dirty="0" smtClean="0">
              <a:solidFill>
                <a:schemeClr val="tx1"/>
              </a:solidFill>
              <a:latin typeface="Calibri" pitchFamily="34" charset="0"/>
            </a:rPr>
          </a:br>
          <a:r>
            <a:rPr lang="fr-FR" sz="1500" kern="1200" dirty="0" smtClean="0">
              <a:solidFill>
                <a:schemeClr val="tx1"/>
              </a:solidFill>
              <a:latin typeface="Calibri" pitchFamily="34" charset="0"/>
            </a:rPr>
            <a:t>- Respect des standards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>
              <a:solidFill>
                <a:schemeClr val="tx1"/>
              </a:solidFill>
              <a:latin typeface="Calibri" pitchFamily="34" charset="0"/>
            </a:rPr>
            <a:t/>
          </a:r>
          <a:br>
            <a:rPr lang="fr-FR" sz="1500" kern="1200" dirty="0" smtClean="0">
              <a:solidFill>
                <a:schemeClr val="tx1"/>
              </a:solidFill>
              <a:latin typeface="Calibri" pitchFamily="34" charset="0"/>
            </a:rPr>
          </a:br>
          <a:r>
            <a:rPr lang="fr-FR" sz="1500" kern="1200" dirty="0" smtClean="0">
              <a:solidFill>
                <a:schemeClr val="tx1"/>
              </a:solidFill>
              <a:latin typeface="Calibri" pitchFamily="34" charset="0"/>
            </a:rPr>
            <a:t>- </a:t>
          </a:r>
          <a:r>
            <a:rPr lang="fr-FR" sz="1500" kern="1200" dirty="0" err="1" smtClean="0">
              <a:solidFill>
                <a:schemeClr val="tx1"/>
              </a:solidFill>
              <a:latin typeface="Calibri" pitchFamily="34" charset="0"/>
            </a:rPr>
            <a:t>URLs</a:t>
          </a:r>
          <a:r>
            <a:rPr lang="fr-FR" sz="1500" kern="1200" dirty="0" smtClean="0">
              <a:solidFill>
                <a:schemeClr val="tx1"/>
              </a:solidFill>
              <a:latin typeface="Calibri" pitchFamily="34" charset="0"/>
            </a:rPr>
            <a:t> explicites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>
              <a:solidFill>
                <a:schemeClr val="tx1"/>
              </a:solidFill>
              <a:latin typeface="Calibri" pitchFamily="34" charset="0"/>
            </a:rPr>
            <a:t/>
          </a:r>
          <a:br>
            <a:rPr lang="fr-FR" sz="1500" kern="1200" dirty="0" smtClean="0">
              <a:solidFill>
                <a:schemeClr val="tx1"/>
              </a:solidFill>
              <a:latin typeface="Calibri" pitchFamily="34" charset="0"/>
            </a:rPr>
          </a:br>
          <a:r>
            <a:rPr lang="fr-FR" sz="1500" kern="1200" dirty="0" smtClean="0">
              <a:solidFill>
                <a:schemeClr val="tx1"/>
              </a:solidFill>
              <a:latin typeface="Calibri" pitchFamily="34" charset="0"/>
            </a:rPr>
            <a:t>- Utilisation correcte des entêtes HTTP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>
              <a:solidFill>
                <a:schemeClr val="tx1"/>
              </a:solidFill>
              <a:latin typeface="Calibri" pitchFamily="34" charset="0"/>
            </a:rPr>
            <a:t/>
          </a:r>
          <a:br>
            <a:rPr lang="fr-FR" sz="1500" kern="1200" dirty="0" smtClean="0">
              <a:solidFill>
                <a:schemeClr val="tx1"/>
              </a:solidFill>
              <a:latin typeface="Calibri" pitchFamily="34" charset="0"/>
            </a:rPr>
          </a:br>
          <a:r>
            <a:rPr lang="fr-FR" sz="1500" kern="1200" dirty="0" smtClean="0">
              <a:solidFill>
                <a:schemeClr val="tx1"/>
              </a:solidFill>
              <a:latin typeface="Calibri" pitchFamily="34" charset="0"/>
            </a:rPr>
            <a:t>- Structure interne</a:t>
          </a:r>
          <a:endParaRPr lang="fr-FR" sz="1500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12162" y="1377675"/>
        <a:ext cx="2000768" cy="3086292"/>
      </dsp:txXfrm>
    </dsp:sp>
    <dsp:sp modelId="{0F598701-7F5A-4E6E-A005-38A434E05967}">
      <dsp:nvSpPr>
        <dsp:cNvPr id="0" name=""/>
        <dsp:cNvSpPr/>
      </dsp:nvSpPr>
      <dsp:spPr>
        <a:xfrm>
          <a:off x="2185571" y="682055"/>
          <a:ext cx="2008603" cy="581842"/>
        </a:xfrm>
        <a:prstGeom prst="roundRect">
          <a:avLst>
            <a:gd name="adj" fmla="val 10000"/>
          </a:avLst>
        </a:prstGeom>
        <a:solidFill>
          <a:srgbClr val="CCCC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600" b="1" i="0" u="none" strike="noStrike" kern="1200" cap="none" normalizeH="0" baseline="0" dirty="0" smtClean="0">
              <a:ln/>
              <a:effectLst/>
              <a:latin typeface="Calibri" pitchFamily="34" charset="0"/>
              <a:cs typeface="Arial" pitchFamily="34" charset="0"/>
            </a:rPr>
            <a:t>Editoriaux</a:t>
          </a:r>
          <a:endParaRPr lang="fr-FR" sz="1600" kern="1200" dirty="0">
            <a:effectLst/>
            <a:latin typeface="Calibri" pitchFamily="34" charset="0"/>
          </a:endParaRPr>
        </a:p>
      </dsp:txBody>
      <dsp:txXfrm>
        <a:off x="2185571" y="682055"/>
        <a:ext cx="2008603" cy="581842"/>
      </dsp:txXfrm>
    </dsp:sp>
    <dsp:sp modelId="{B914E2D4-0FFA-4A15-9180-1F852A0A00C4}">
      <dsp:nvSpPr>
        <dsp:cNvPr id="0" name=""/>
        <dsp:cNvSpPr/>
      </dsp:nvSpPr>
      <dsp:spPr>
        <a:xfrm>
          <a:off x="2189488" y="1377675"/>
          <a:ext cx="2000768" cy="3086292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5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- Volume de contenu</a:t>
          </a:r>
          <a:br>
            <a:rPr kumimoji="0" lang="fr-FR" sz="15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</a:br>
          <a:endParaRPr kumimoji="0" lang="fr-FR" sz="15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Calibri" pitchFamily="34" charset="0"/>
            <a:cs typeface="Arial" pitchFamily="34" charset="0"/>
          </a:endParaRP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5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- Densités des mots</a:t>
          </a: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fr-FR" sz="15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Calibri" pitchFamily="34" charset="0"/>
            <a:cs typeface="Arial" pitchFamily="34" charset="0"/>
          </a:endParaRP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5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- Optimisations des images, vidéos, </a:t>
          </a:r>
          <a:r>
            <a:rPr kumimoji="0" lang="fr-FR" sz="15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pdf</a:t>
          </a:r>
          <a:r>
            <a:rPr kumimoji="0" lang="fr-FR" sz="15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…</a:t>
          </a:r>
          <a:br>
            <a:rPr kumimoji="0" lang="fr-FR" sz="15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</a:br>
          <a:endParaRPr kumimoji="0" lang="fr-FR" sz="15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Calibri" pitchFamily="34" charset="0"/>
            <a:cs typeface="Arial" pitchFamily="34" charset="0"/>
          </a:endParaRP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5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- Mises à jour régulières</a:t>
          </a:r>
          <a:endParaRPr lang="fr-FR" sz="1500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2189488" y="1377675"/>
        <a:ext cx="2000768" cy="3086292"/>
      </dsp:txXfrm>
    </dsp:sp>
    <dsp:sp modelId="{15839407-EF68-4358-9792-479EE4D424B3}">
      <dsp:nvSpPr>
        <dsp:cNvPr id="0" name=""/>
        <dsp:cNvSpPr/>
      </dsp:nvSpPr>
      <dsp:spPr>
        <a:xfrm>
          <a:off x="4536044" y="305"/>
          <a:ext cx="2012532" cy="567973"/>
        </a:xfrm>
        <a:prstGeom prst="roundRect">
          <a:avLst>
            <a:gd name="adj" fmla="val 10000"/>
          </a:avLst>
        </a:prstGeom>
        <a:solidFill>
          <a:srgbClr val="CCCC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2000" b="1" i="0" u="none" strike="noStrike" kern="1200" cap="none" normalizeH="0" baseline="0" dirty="0" smtClean="0">
              <a:ln/>
              <a:effectLst/>
              <a:latin typeface="Calibri" pitchFamily="34" charset="0"/>
              <a:cs typeface="Arial" pitchFamily="34" charset="0"/>
            </a:rPr>
            <a:t>Externe au site</a:t>
          </a:r>
          <a:endParaRPr lang="fr-FR" sz="2000" kern="1200" dirty="0">
            <a:effectLst/>
            <a:latin typeface="Calibri" pitchFamily="34" charset="0"/>
          </a:endParaRPr>
        </a:p>
      </dsp:txBody>
      <dsp:txXfrm>
        <a:off x="4536044" y="305"/>
        <a:ext cx="2012532" cy="567973"/>
      </dsp:txXfrm>
    </dsp:sp>
    <dsp:sp modelId="{F14B9F20-3EC7-4EA7-86B9-26482719E4F9}">
      <dsp:nvSpPr>
        <dsp:cNvPr id="0" name=""/>
        <dsp:cNvSpPr/>
      </dsp:nvSpPr>
      <dsp:spPr>
        <a:xfrm>
          <a:off x="4537026" y="682055"/>
          <a:ext cx="2010566" cy="581842"/>
        </a:xfrm>
        <a:prstGeom prst="roundRect">
          <a:avLst>
            <a:gd name="adj" fmla="val 10000"/>
          </a:avLst>
        </a:prstGeom>
        <a:solidFill>
          <a:srgbClr val="CCCC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600" b="1" i="0" u="none" strike="noStrike" kern="1200" cap="none" normalizeH="0" baseline="0" dirty="0" smtClean="0">
              <a:ln/>
              <a:effectLst/>
              <a:latin typeface="Calibri" pitchFamily="34" charset="0"/>
              <a:cs typeface="Arial" pitchFamily="34" charset="0"/>
            </a:rPr>
            <a:t>Popularité</a:t>
          </a:r>
          <a:endParaRPr lang="fr-FR" sz="1600" kern="1200" dirty="0">
            <a:effectLst/>
            <a:latin typeface="Calibri" pitchFamily="34" charset="0"/>
          </a:endParaRPr>
        </a:p>
      </dsp:txBody>
      <dsp:txXfrm>
        <a:off x="4537026" y="682055"/>
        <a:ext cx="2010566" cy="581842"/>
      </dsp:txXfrm>
    </dsp:sp>
    <dsp:sp modelId="{A2F8124A-CD0B-4330-BBD3-3C91B374FD6D}">
      <dsp:nvSpPr>
        <dsp:cNvPr id="0" name=""/>
        <dsp:cNvSpPr/>
      </dsp:nvSpPr>
      <dsp:spPr>
        <a:xfrm>
          <a:off x="4510173" y="1375626"/>
          <a:ext cx="2006641" cy="3086292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5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- Notoriété et image de marque</a:t>
          </a:r>
          <a:br>
            <a:rPr kumimoji="0" lang="fr-FR" sz="15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</a:br>
          <a:endParaRPr kumimoji="0" lang="fr-FR" sz="15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Calibri" pitchFamily="34" charset="0"/>
            <a:cs typeface="Arial" pitchFamily="34" charset="0"/>
          </a:endParaRP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5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- Contenu pertinent = liens spontanés</a:t>
          </a:r>
          <a:br>
            <a:rPr kumimoji="0" lang="fr-FR" sz="15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</a:br>
          <a:endParaRPr kumimoji="0" lang="fr-FR" sz="15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Calibri" pitchFamily="34" charset="0"/>
            <a:cs typeface="Arial" pitchFamily="34" charset="0"/>
          </a:endParaRP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5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- Diffusion dans les réseaux sociaux</a:t>
          </a:r>
          <a:br>
            <a:rPr kumimoji="0" lang="fr-FR" sz="15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</a:br>
          <a:endParaRPr kumimoji="0" lang="fr-FR" sz="15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Calibri" pitchFamily="34" charset="0"/>
            <a:cs typeface="Arial" pitchFamily="34" charset="0"/>
          </a:endParaRP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5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- Jeux concours</a:t>
          </a:r>
          <a:br>
            <a:rPr kumimoji="0" lang="fr-FR" sz="15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</a:br>
          <a:endParaRPr kumimoji="0" lang="fr-FR" sz="15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Calibri" pitchFamily="34" charset="0"/>
            <a:cs typeface="Arial" pitchFamily="34" charset="0"/>
          </a:endParaRP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5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- Marketing viral</a:t>
          </a:r>
          <a:endParaRPr lang="fr-FR" sz="1500" kern="1200" dirty="0">
            <a:solidFill>
              <a:schemeClr val="tx1"/>
            </a:solidFill>
            <a:effectLst/>
            <a:latin typeface="Calibri" pitchFamily="34" charset="0"/>
          </a:endParaRPr>
        </a:p>
      </dsp:txBody>
      <dsp:txXfrm>
        <a:off x="4510173" y="1375626"/>
        <a:ext cx="2006641" cy="308629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69244A-8C29-1349-B203-67047A9D1B93}">
      <dsp:nvSpPr>
        <dsp:cNvPr id="0" name=""/>
        <dsp:cNvSpPr/>
      </dsp:nvSpPr>
      <dsp:spPr>
        <a:xfrm>
          <a:off x="1186384" y="629095"/>
          <a:ext cx="3723230" cy="3723230"/>
        </a:xfrm>
        <a:prstGeom prst="blockArc">
          <a:avLst>
            <a:gd name="adj1" fmla="val 9000000"/>
            <a:gd name="adj2" fmla="val 16200000"/>
            <a:gd name="adj3" fmla="val 4642"/>
          </a:avLst>
        </a:prstGeom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D1220C-E251-8143-B1F3-3B4D03C9A593}">
      <dsp:nvSpPr>
        <dsp:cNvPr id="0" name=""/>
        <dsp:cNvSpPr/>
      </dsp:nvSpPr>
      <dsp:spPr>
        <a:xfrm>
          <a:off x="1186384" y="629095"/>
          <a:ext cx="3723230" cy="3723230"/>
        </a:xfrm>
        <a:prstGeom prst="blockArc">
          <a:avLst>
            <a:gd name="adj1" fmla="val 1800000"/>
            <a:gd name="adj2" fmla="val 9000000"/>
            <a:gd name="adj3" fmla="val 4642"/>
          </a:avLst>
        </a:prstGeom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4B21B9-7EBA-7545-9D8D-437CBC549750}">
      <dsp:nvSpPr>
        <dsp:cNvPr id="0" name=""/>
        <dsp:cNvSpPr/>
      </dsp:nvSpPr>
      <dsp:spPr>
        <a:xfrm>
          <a:off x="1186384" y="629095"/>
          <a:ext cx="3723230" cy="3723230"/>
        </a:xfrm>
        <a:prstGeom prst="blockArc">
          <a:avLst>
            <a:gd name="adj1" fmla="val 16200000"/>
            <a:gd name="adj2" fmla="val 1800000"/>
            <a:gd name="adj3" fmla="val 4642"/>
          </a:avLst>
        </a:prstGeom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714793-6DA5-1649-AC46-607107AD7CEA}">
      <dsp:nvSpPr>
        <dsp:cNvPr id="0" name=""/>
        <dsp:cNvSpPr/>
      </dsp:nvSpPr>
      <dsp:spPr>
        <a:xfrm>
          <a:off x="3195051" y="356490"/>
          <a:ext cx="201813" cy="157888"/>
        </a:xfrm>
        <a:prstGeom prst="flowChartSor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effectLst/>
              <a:latin typeface="Calibri" pitchFamily="34" charset="0"/>
              <a:cs typeface="Handwriting - Dakota"/>
            </a:rPr>
            <a:t> </a:t>
          </a:r>
          <a:endParaRPr lang="fr-FR" sz="2000" b="1" kern="1200" dirty="0">
            <a:effectLst/>
            <a:latin typeface="Calibri" pitchFamily="34" charset="0"/>
            <a:cs typeface="Handwriting - Dakota"/>
          </a:endParaRPr>
        </a:p>
      </dsp:txBody>
      <dsp:txXfrm>
        <a:off x="3195051" y="356490"/>
        <a:ext cx="201813" cy="157888"/>
      </dsp:txXfrm>
    </dsp:sp>
    <dsp:sp modelId="{B6E91D4F-7EA7-4C4F-A41C-94D46D30995A}">
      <dsp:nvSpPr>
        <dsp:cNvPr id="0" name=""/>
        <dsp:cNvSpPr/>
      </dsp:nvSpPr>
      <dsp:spPr>
        <a:xfrm>
          <a:off x="2286750" y="-70868"/>
          <a:ext cx="1522498" cy="1486337"/>
        </a:xfrm>
        <a:prstGeom prst="ellipse">
          <a:avLst/>
        </a:prstGeom>
        <a:solidFill>
          <a:srgbClr val="CCCC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bg1"/>
              </a:solidFill>
              <a:latin typeface="Calibri" pitchFamily="34" charset="0"/>
            </a:rPr>
            <a:t>1.</a:t>
          </a:r>
          <a:r>
            <a:rPr lang="fr-FR" sz="1800" b="1" kern="1200" dirty="0" smtClean="0">
              <a:latin typeface="Calibri" pitchFamily="34" charset="0"/>
            </a:rPr>
            <a:t/>
          </a:r>
          <a:br>
            <a:rPr lang="fr-FR" sz="1800" b="1" kern="1200" dirty="0" smtClean="0">
              <a:latin typeface="Calibri" pitchFamily="34" charset="0"/>
            </a:rPr>
          </a:br>
          <a:r>
            <a:rPr lang="fr-FR" sz="1800" b="1" kern="1200" dirty="0" smtClean="0">
              <a:latin typeface="Calibri" pitchFamily="34" charset="0"/>
            </a:rPr>
            <a:t>Technique</a:t>
          </a:r>
          <a:endParaRPr lang="fr-FR" sz="1800" b="1" kern="1200" dirty="0">
            <a:latin typeface="Calibri" pitchFamily="34" charset="0"/>
          </a:endParaRPr>
        </a:p>
      </dsp:txBody>
      <dsp:txXfrm>
        <a:off x="2286750" y="-70868"/>
        <a:ext cx="1522498" cy="1486337"/>
      </dsp:txXfrm>
    </dsp:sp>
    <dsp:sp modelId="{3060181B-6B45-9E48-AC88-8C1231129C10}">
      <dsp:nvSpPr>
        <dsp:cNvPr id="0" name=""/>
        <dsp:cNvSpPr/>
      </dsp:nvSpPr>
      <dsp:spPr>
        <a:xfrm>
          <a:off x="3861539" y="2656746"/>
          <a:ext cx="1522498" cy="1486337"/>
        </a:xfrm>
        <a:prstGeom prst="ellipse">
          <a:avLst/>
        </a:prstGeom>
        <a:solidFill>
          <a:srgbClr val="CCCC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0" kern="1200" dirty="0" smtClean="0">
              <a:solidFill>
                <a:schemeClr val="bg1"/>
              </a:solidFill>
              <a:latin typeface="Calibri" pitchFamily="34" charset="0"/>
            </a:rPr>
            <a:t>3.</a:t>
          </a:r>
          <a:r>
            <a:rPr lang="fr-FR" sz="2000" b="1" kern="1200" dirty="0" smtClean="0">
              <a:latin typeface="Calibri" pitchFamily="34" charset="0"/>
            </a:rPr>
            <a:t/>
          </a:r>
          <a:br>
            <a:rPr lang="fr-FR" sz="2000" b="1" kern="1200" dirty="0" smtClean="0">
              <a:latin typeface="Calibri" pitchFamily="34" charset="0"/>
            </a:rPr>
          </a:br>
          <a:r>
            <a:rPr lang="fr-FR" sz="1800" b="1" kern="1200" dirty="0" smtClean="0">
              <a:latin typeface="Calibri" pitchFamily="34" charset="0"/>
            </a:rPr>
            <a:t>Popularité</a:t>
          </a:r>
          <a:endParaRPr lang="fr-FR" sz="1800" b="1" kern="1200" dirty="0">
            <a:latin typeface="Calibri" pitchFamily="34" charset="0"/>
          </a:endParaRPr>
        </a:p>
      </dsp:txBody>
      <dsp:txXfrm>
        <a:off x="3861539" y="2656746"/>
        <a:ext cx="1522498" cy="1486337"/>
      </dsp:txXfrm>
    </dsp:sp>
    <dsp:sp modelId="{9CFC8C08-A8A4-024F-9760-80636B2859DF}">
      <dsp:nvSpPr>
        <dsp:cNvPr id="0" name=""/>
        <dsp:cNvSpPr/>
      </dsp:nvSpPr>
      <dsp:spPr>
        <a:xfrm>
          <a:off x="711961" y="2656746"/>
          <a:ext cx="1522498" cy="1486337"/>
        </a:xfrm>
        <a:prstGeom prst="ellipse">
          <a:avLst/>
        </a:prstGeom>
        <a:solidFill>
          <a:srgbClr val="CCCC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solidFill>
                <a:schemeClr val="bg1"/>
              </a:solidFill>
              <a:latin typeface="Calibri" pitchFamily="34" charset="0"/>
            </a:rPr>
            <a:t>2.</a:t>
          </a:r>
          <a:r>
            <a:rPr lang="fr-FR" sz="2000" kern="1200" dirty="0" smtClean="0">
              <a:latin typeface="Calibri" pitchFamily="34" charset="0"/>
            </a:rPr>
            <a:t/>
          </a:r>
          <a:br>
            <a:rPr lang="fr-FR" sz="2000" kern="1200" dirty="0" smtClean="0">
              <a:latin typeface="Calibri" pitchFamily="34" charset="0"/>
            </a:rPr>
          </a:br>
          <a:r>
            <a:rPr lang="fr-FR" sz="1800" b="1" kern="1200" dirty="0" smtClean="0">
              <a:latin typeface="Calibri" pitchFamily="34" charset="0"/>
            </a:rPr>
            <a:t>Lexical</a:t>
          </a:r>
          <a:endParaRPr lang="fr-FR" sz="1800" b="1" kern="1200" dirty="0">
            <a:latin typeface="Calibri" pitchFamily="34" charset="0"/>
          </a:endParaRPr>
        </a:p>
      </dsp:txBody>
      <dsp:txXfrm>
        <a:off x="711961" y="2656746"/>
        <a:ext cx="1522498" cy="148633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9CFC09-20A0-4701-BF20-0A32C26870A1}">
      <dsp:nvSpPr>
        <dsp:cNvPr id="0" name=""/>
        <dsp:cNvSpPr/>
      </dsp:nvSpPr>
      <dsp:spPr>
        <a:xfrm>
          <a:off x="2189043" y="94700"/>
          <a:ext cx="2678697" cy="2678697"/>
        </a:xfrm>
        <a:prstGeom prst="ellipse">
          <a:avLst/>
        </a:prstGeom>
        <a:solidFill>
          <a:srgbClr val="CCCC00">
            <a:alpha val="50196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latin typeface="Calibri" pitchFamily="34" charset="0"/>
            </a:rPr>
            <a:t>Intérêt pour votre activité/vos offres</a:t>
          </a:r>
          <a:endParaRPr lang="fr-FR" sz="2000" kern="1200" dirty="0">
            <a:latin typeface="Calibri" pitchFamily="34" charset="0"/>
          </a:endParaRPr>
        </a:p>
      </dsp:txBody>
      <dsp:txXfrm>
        <a:off x="2546202" y="563472"/>
        <a:ext cx="1964378" cy="1205413"/>
      </dsp:txXfrm>
    </dsp:sp>
    <dsp:sp modelId="{EEE00B84-3D98-4BA3-B65B-84EA7B294783}">
      <dsp:nvSpPr>
        <dsp:cNvPr id="0" name=""/>
        <dsp:cNvSpPr/>
      </dsp:nvSpPr>
      <dsp:spPr>
        <a:xfrm>
          <a:off x="3155606" y="1562573"/>
          <a:ext cx="2678697" cy="2678697"/>
        </a:xfrm>
        <a:prstGeom prst="ellipse">
          <a:avLst/>
        </a:prstGeom>
        <a:solidFill>
          <a:srgbClr val="CCCC00">
            <a:alpha val="50196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latin typeface="Calibri" pitchFamily="34" charset="0"/>
            </a:rPr>
            <a:t>Concurrence  </a:t>
          </a:r>
          <a:endParaRPr lang="fr-FR" sz="2000" kern="1200" dirty="0">
            <a:latin typeface="Calibri" pitchFamily="34" charset="0"/>
          </a:endParaRPr>
        </a:p>
      </dsp:txBody>
      <dsp:txXfrm>
        <a:off x="3974841" y="2254570"/>
        <a:ext cx="1607218" cy="1473283"/>
      </dsp:txXfrm>
    </dsp:sp>
    <dsp:sp modelId="{8C4C72D5-7A10-45AB-96DE-628274FB7747}">
      <dsp:nvSpPr>
        <dsp:cNvPr id="0" name=""/>
        <dsp:cNvSpPr/>
      </dsp:nvSpPr>
      <dsp:spPr>
        <a:xfrm>
          <a:off x="1463562" y="1562573"/>
          <a:ext cx="2678697" cy="2678697"/>
        </a:xfrm>
        <a:prstGeom prst="ellipse">
          <a:avLst/>
        </a:prstGeom>
        <a:solidFill>
          <a:srgbClr val="CCCC00">
            <a:alpha val="50196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latin typeface="Calibri" pitchFamily="34" charset="0"/>
            </a:rPr>
            <a:t>Volume de recherche dans les moteurs de recherche</a:t>
          </a:r>
          <a:endParaRPr lang="fr-FR" sz="2000" kern="1200" dirty="0">
            <a:latin typeface="Calibri" pitchFamily="34" charset="0"/>
          </a:endParaRPr>
        </a:p>
      </dsp:txBody>
      <dsp:txXfrm>
        <a:off x="1715806" y="2254570"/>
        <a:ext cx="1607218" cy="14732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89425" cy="331788"/>
          </a:xfrm>
          <a:prstGeom prst="rect">
            <a:avLst/>
          </a:prstGeom>
        </p:spPr>
        <p:txBody>
          <a:bodyPr vert="horz" lIns="91260" tIns="45630" rIns="91260" bIns="45630" rtlCol="0"/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05463" y="0"/>
            <a:ext cx="4289425" cy="331788"/>
          </a:xfrm>
          <a:prstGeom prst="rect">
            <a:avLst/>
          </a:prstGeom>
        </p:spPr>
        <p:txBody>
          <a:bodyPr vert="horz" lIns="91260" tIns="45630" rIns="91260" bIns="45630" rtlCol="0"/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F2A5BF9B-5FF9-4952-B1CB-DEC3E29384AA}" type="datetimeFigureOut">
              <a:rPr lang="fr-FR"/>
              <a:pPr>
                <a:defRPr/>
              </a:pPr>
              <a:t>05/04/2012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315075"/>
            <a:ext cx="4289425" cy="331788"/>
          </a:xfrm>
          <a:prstGeom prst="rect">
            <a:avLst/>
          </a:prstGeom>
        </p:spPr>
        <p:txBody>
          <a:bodyPr vert="horz" lIns="91260" tIns="45630" rIns="91260" bIns="45630" rtlCol="0" anchor="b"/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05463" y="6315075"/>
            <a:ext cx="4289425" cy="331788"/>
          </a:xfrm>
          <a:prstGeom prst="rect">
            <a:avLst/>
          </a:prstGeom>
        </p:spPr>
        <p:txBody>
          <a:bodyPr vert="horz" lIns="91260" tIns="45630" rIns="91260" bIns="45630" rtlCol="0" anchor="b"/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0D49AC0D-C990-4D71-96F8-B5F1FEF122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89425" cy="331788"/>
          </a:xfrm>
          <a:prstGeom prst="rect">
            <a:avLst/>
          </a:prstGeom>
        </p:spPr>
        <p:txBody>
          <a:bodyPr vert="horz" lIns="91260" tIns="45630" rIns="91260" bIns="4563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05463" y="0"/>
            <a:ext cx="4289425" cy="331788"/>
          </a:xfrm>
          <a:prstGeom prst="rect">
            <a:avLst/>
          </a:prstGeom>
        </p:spPr>
        <p:txBody>
          <a:bodyPr vert="horz" lIns="91260" tIns="45630" rIns="91260" bIns="4563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2B3A9A42-8D1A-478F-8F0F-FEFE7AEEDAF4}" type="datetimeFigureOut">
              <a:rPr lang="fr-FR"/>
              <a:pPr>
                <a:defRPr/>
              </a:pPr>
              <a:t>05/04/2012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86125" y="498475"/>
            <a:ext cx="3324225" cy="2493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0" tIns="45630" rIns="91260" bIns="4563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0600" y="3157538"/>
            <a:ext cx="7915275" cy="2992437"/>
          </a:xfrm>
          <a:prstGeom prst="rect">
            <a:avLst/>
          </a:prstGeom>
        </p:spPr>
        <p:txBody>
          <a:bodyPr vert="horz" lIns="91260" tIns="45630" rIns="91260" bIns="4563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315075"/>
            <a:ext cx="4289425" cy="331788"/>
          </a:xfrm>
          <a:prstGeom prst="rect">
            <a:avLst/>
          </a:prstGeom>
        </p:spPr>
        <p:txBody>
          <a:bodyPr vert="horz" lIns="91260" tIns="45630" rIns="91260" bIns="4563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05463" y="6315075"/>
            <a:ext cx="4289425" cy="331788"/>
          </a:xfrm>
          <a:prstGeom prst="rect">
            <a:avLst/>
          </a:prstGeom>
        </p:spPr>
        <p:txBody>
          <a:bodyPr vert="horz" lIns="91260" tIns="45630" rIns="91260" bIns="4563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1464B77C-031B-4BEE-A2C4-4B537767CEB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- Très schématisé.</a:t>
            </a:r>
            <a:br>
              <a:rPr lang="fr-FR" dirty="0" smtClean="0"/>
            </a:br>
            <a:r>
              <a:rPr lang="fr-FR" dirty="0" smtClean="0"/>
              <a:t>- Les moteurs de recherche ont un rôle extrêmement important puisqu’ils représentent 45% du trafic.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64B77C-031B-4BEE-A2C4-4B537767CEB1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0" fontAlgn="base" hangingPunct="0"/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Google ultra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dominant et c’est pour cela que l’on s’attarde surtout sur lui-même si on reste à l’écoute du reste.</a:t>
            </a:r>
            <a:b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Google est les autres s’en inspirent. Cependant des navigateurs comme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Baidu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chine sont très spécifiques.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64B77C-031B-4BEE-A2C4-4B537767CEB1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64B77C-031B-4BEE-A2C4-4B537767CEB1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64B77C-031B-4BEE-A2C4-4B537767CEB1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64B77C-031B-4BEE-A2C4-4B537767CEB1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0" lang="fr-FR" sz="1200" b="0" i="0" u="none" strike="noStrike" kern="1200" cap="none" normalizeH="0" baseline="0" dirty="0" smtClean="0">
                <a:ln/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Des critères comportementaux sont également prit en compte :</a:t>
            </a:r>
            <a:br>
              <a:rPr kumimoji="0" lang="fr-FR" sz="1200" b="0" i="0" u="none" strike="noStrike" kern="1200" cap="none" normalizeH="0" baseline="0" dirty="0" smtClean="0">
                <a:ln/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fr-FR" sz="1200" b="0" i="0" u="none" strike="noStrike" kern="1200" cap="none" normalizeH="0" baseline="0" dirty="0" smtClean="0">
                <a:ln/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 Taux de clics</a:t>
            </a:r>
            <a:br>
              <a:rPr kumimoji="0" lang="fr-FR" sz="1200" b="0" i="0" u="none" strike="noStrike" kern="1200" cap="none" normalizeH="0" baseline="0" dirty="0" smtClean="0">
                <a:ln/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fr-FR" sz="1200" b="0" i="0" u="none" strike="noStrike" kern="1200" cap="none" normalizeH="0" baseline="0" dirty="0" smtClean="0">
                <a:ln/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 Taux de rebond</a:t>
            </a:r>
            <a:br>
              <a:rPr kumimoji="0" lang="fr-FR" sz="1200" b="0" i="0" u="none" strike="noStrike" kern="1200" cap="none" normalizeH="0" baseline="0" dirty="0" smtClean="0">
                <a:ln/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fr-FR" sz="1200" b="0" i="0" u="none" strike="noStrike" kern="1200" cap="none" normalizeH="0" baseline="0" dirty="0" smtClean="0">
                <a:ln/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 Parcours du visiteur</a:t>
            </a:r>
            <a:endParaRPr lang="fr-FR" sz="1200" kern="1200" dirty="0" smtClean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64B77C-031B-4BEE-A2C4-4B537767CEB1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64B77C-031B-4BEE-A2C4-4B537767CEB1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b="0">
                <a:latin typeface="Calibri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>
                <a:latin typeface="Calibri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 sz="1400">
                <a:latin typeface="Calibri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200">
                <a:latin typeface="Calibri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1100">
                <a:latin typeface="Calibri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180000" bIns="45720" numCol="1" anchor="ctr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pPr lvl="0"/>
            <a:r>
              <a:rPr lang="fr-FR" dirty="0" smtClean="0"/>
              <a:t>Cliquez et modifiez le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fr-FR" dirty="0" smtClean="0"/>
              <a:t>Recommandation référencement | Check </a:t>
            </a:r>
            <a:r>
              <a:rPr lang="fr-FR" dirty="0" err="1" smtClean="0"/>
              <a:t>Your</a:t>
            </a:r>
            <a:r>
              <a:rPr lang="fr-FR" dirty="0" smtClean="0"/>
              <a:t> Room</a:t>
            </a:r>
            <a:endParaRPr lang="fr-FR" dirty="0"/>
          </a:p>
        </p:txBody>
      </p:sp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4263" y="6435725"/>
            <a:ext cx="39687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6"/>
          <p:cNvCxnSpPr/>
          <p:nvPr userDrawn="1"/>
        </p:nvCxnSpPr>
        <p:spPr>
          <a:xfrm>
            <a:off x="0" y="476672"/>
            <a:ext cx="914400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88375" y="5540375"/>
            <a:ext cx="568325" cy="252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7006B-9A5E-4C6C-A33B-ABBAB2AA00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pied de page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fr-FR" dirty="0" smtClean="0"/>
              <a:t>Recommandation référencement | Check </a:t>
            </a:r>
            <a:r>
              <a:rPr lang="fr-FR" dirty="0" err="1" smtClean="0"/>
              <a:t>Your</a:t>
            </a:r>
            <a:r>
              <a:rPr lang="fr-FR" dirty="0" smtClean="0"/>
              <a:t> Room</a:t>
            </a:r>
            <a:endParaRPr lang="fr-FR" dirty="0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4263" y="6435725"/>
            <a:ext cx="39687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55165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D63E8BB-0B31-491C-9CE8-C6055BEC7BDF}" type="datetime1">
              <a:rPr lang="fr-FR"/>
              <a:pPr>
                <a:defRPr/>
              </a:pPr>
              <a:t>05/04/2012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91275"/>
            <a:ext cx="5343525" cy="4667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AF3AE-D184-48A0-959A-9FEF26C755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88375" y="5540375"/>
            <a:ext cx="568325" cy="252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A1B92-CCAF-46D0-8A10-3AB6A62E274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pied de page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fr-FR" dirty="0" smtClean="0"/>
              <a:t>Recommandation référencement | Check </a:t>
            </a:r>
            <a:r>
              <a:rPr lang="fr-FR" dirty="0" err="1" smtClean="0"/>
              <a:t>Your</a:t>
            </a:r>
            <a:r>
              <a:rPr lang="fr-FR" dirty="0" smtClean="0"/>
              <a:t> Room</a:t>
            </a:r>
            <a:endParaRPr lang="fr-FR" dirty="0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4263" y="6435725"/>
            <a:ext cx="39687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88375" y="5540375"/>
            <a:ext cx="568325" cy="252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0E875-1A90-4899-A76E-29BB3CC6DED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fr-FR" dirty="0" smtClean="0"/>
              <a:t>Recommandation référencement | Check </a:t>
            </a:r>
            <a:r>
              <a:rPr lang="fr-FR" dirty="0" err="1" smtClean="0"/>
              <a:t>Your</a:t>
            </a:r>
            <a:r>
              <a:rPr lang="fr-FR" dirty="0" smtClean="0"/>
              <a:t> Room</a:t>
            </a:r>
            <a:endParaRPr lang="fr-FR" dirty="0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4263" y="6435725"/>
            <a:ext cx="39687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88375" y="5540375"/>
            <a:ext cx="568325" cy="252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04CFE-4D26-4EAA-9607-09FC653F1E8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space réservé du pied de page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fr-FR" dirty="0" smtClean="0"/>
              <a:t>Recommandation référencement | Check </a:t>
            </a:r>
            <a:r>
              <a:rPr lang="fr-FR" dirty="0" err="1" smtClean="0"/>
              <a:t>Your</a:t>
            </a:r>
            <a:r>
              <a:rPr lang="fr-FR" dirty="0" smtClean="0"/>
              <a:t> Room</a:t>
            </a:r>
            <a:endParaRPr lang="fr-FR" dirty="0"/>
          </a:p>
        </p:txBody>
      </p:sp>
      <p:pic>
        <p:nvPicPr>
          <p:cNvPr id="10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4263" y="6435725"/>
            <a:ext cx="39687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88375" y="5540375"/>
            <a:ext cx="568325" cy="252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91B60-70E4-45F0-B216-5B9EE5F0CB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fr-FR" dirty="0" smtClean="0"/>
              <a:t>Recommandation référencement | Check </a:t>
            </a:r>
            <a:r>
              <a:rPr lang="fr-FR" dirty="0" err="1" smtClean="0"/>
              <a:t>Your</a:t>
            </a:r>
            <a:r>
              <a:rPr lang="fr-FR" dirty="0" smtClean="0"/>
              <a:t> Room</a:t>
            </a:r>
            <a:endParaRPr lang="fr-FR" dirty="0"/>
          </a:p>
        </p:txBody>
      </p:sp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4263" y="6435725"/>
            <a:ext cx="39687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88375" y="5540375"/>
            <a:ext cx="568325" cy="252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AEA8F-14DD-43F7-AA63-95A540BC553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fr-FR" dirty="0" smtClean="0"/>
              <a:t>Recommandation référencement | Check </a:t>
            </a:r>
            <a:r>
              <a:rPr lang="fr-FR" dirty="0" err="1" smtClean="0"/>
              <a:t>Your</a:t>
            </a:r>
            <a:r>
              <a:rPr lang="fr-FR" dirty="0" smtClean="0"/>
              <a:t> Room</a:t>
            </a:r>
            <a:endParaRPr lang="fr-FR" dirty="0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4263" y="6435725"/>
            <a:ext cx="39687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88375" y="5540375"/>
            <a:ext cx="568325" cy="252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654B2-B517-41D1-93CA-9AA611C9F5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fr-FR" dirty="0" smtClean="0"/>
              <a:t>Recommandation référencement | Check </a:t>
            </a:r>
            <a:r>
              <a:rPr lang="fr-FR" dirty="0" err="1" smtClean="0"/>
              <a:t>Your</a:t>
            </a:r>
            <a:r>
              <a:rPr lang="fr-FR" dirty="0" smtClean="0"/>
              <a:t> Room</a:t>
            </a:r>
            <a:endParaRPr lang="fr-FR" dirty="0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4263" y="6435725"/>
            <a:ext cx="39687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88375" y="5540375"/>
            <a:ext cx="568325" cy="252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9507A-3D8E-47D9-ADB7-0F0314F416E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pied de page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fr-FR" dirty="0" smtClean="0"/>
              <a:t>Recommandation référencement | Check </a:t>
            </a:r>
            <a:r>
              <a:rPr lang="fr-FR" dirty="0" err="1" smtClean="0"/>
              <a:t>Your</a:t>
            </a:r>
            <a:r>
              <a:rPr lang="fr-FR" dirty="0" smtClean="0"/>
              <a:t> Room</a:t>
            </a:r>
            <a:endParaRPr lang="fr-FR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9" descr="ombre_horz_06"/>
          <p:cNvPicPr>
            <a:picLocks noChangeAspect="1" noChangeArrowheads="1"/>
          </p:cNvPicPr>
          <p:nvPr/>
        </p:nvPicPr>
        <p:blipFill>
          <a:blip r:embed="rId13" cstate="print">
            <a:lum bright="-54000"/>
          </a:blip>
          <a:srcRect/>
          <a:stretch>
            <a:fillRect/>
          </a:stretch>
        </p:blipFill>
        <p:spPr bwMode="auto">
          <a:xfrm>
            <a:off x="0" y="6365875"/>
            <a:ext cx="9144000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1" descr="L'Enchanteur-blanc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3875" y="6505575"/>
            <a:ext cx="9620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286250" y="6513513"/>
            <a:ext cx="671513" cy="344487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fld id="{E761487C-388D-4598-8092-6563F14528D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124200" y="6391275"/>
            <a:ext cx="5343525" cy="466725"/>
          </a:xfrm>
          <a:prstGeom prst="rect">
            <a:avLst/>
          </a:prstGeom>
        </p:spPr>
        <p:txBody>
          <a:bodyPr/>
          <a:lstStyle>
            <a:lvl1pPr algn="r">
              <a:defRPr spc="-15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fr-FR" dirty="0" smtClean="0"/>
              <a:t>Recommandation référencement | Check </a:t>
            </a:r>
            <a:r>
              <a:rPr lang="fr-FR" dirty="0" err="1" smtClean="0"/>
              <a:t>Your</a:t>
            </a:r>
            <a:r>
              <a:rPr lang="fr-FR" dirty="0" smtClean="0"/>
              <a:t> Room</a:t>
            </a:r>
            <a:endParaRPr lang="fr-FR" dirty="0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704263" y="6435725"/>
            <a:ext cx="39687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08" r:id="rId1"/>
    <p:sldLayoutId id="2147485009" r:id="rId2"/>
    <p:sldLayoutId id="2147485010" r:id="rId3"/>
    <p:sldLayoutId id="2147485011" r:id="rId4"/>
    <p:sldLayoutId id="2147485012" r:id="rId5"/>
    <p:sldLayoutId id="2147485013" r:id="rId6"/>
    <p:sldLayoutId id="2147485014" r:id="rId7"/>
    <p:sldLayoutId id="2147485015" r:id="rId8"/>
    <p:sldLayoutId id="2147485016" r:id="rId9"/>
    <p:sldLayoutId id="2147485017" r:id="rId10"/>
    <p:sldLayoutId id="2147485018" r:id="rId11"/>
  </p:sldLayoutIdLst>
  <p:transition>
    <p:cover dir="d"/>
  </p:transition>
  <p:timing>
    <p:tnLst>
      <p:par>
        <p:cTn id="1" dur="indefinite" restart="never" nodeType="tmRoot"/>
      </p:par>
    </p:tnLst>
  </p:timing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333333"/>
          </a:solidFill>
          <a:latin typeface="Trebuchet MS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333333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333333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333333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333333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b="1">
          <a:solidFill>
            <a:srgbClr val="333333"/>
          </a:solidFill>
          <a:latin typeface="Trebuchet MS" pitchFamily="34" charset="0"/>
          <a:ea typeface="+mn-ea"/>
          <a:cs typeface="+mn-cs"/>
        </a:defRPr>
      </a:lvl1pPr>
      <a:lvl2pPr marL="723900" indent="-2667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333333"/>
          </a:solidFill>
          <a:latin typeface="Trebuchet MS" pitchFamily="34" charset="0"/>
        </a:defRPr>
      </a:lvl2pPr>
      <a:lvl3pPr marL="1160463" indent="-242888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333333"/>
          </a:solidFill>
          <a:latin typeface="Trebuchet MS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333333"/>
          </a:solidFill>
          <a:latin typeface="Trebuchet MS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333333"/>
          </a:solidFill>
          <a:latin typeface="Trebuchet MS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diagramQuickStyle" Target="../diagrams/quickStyle2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diagramLayout" Target="../diagrams/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diagramData" Target="../diagrams/data2.xml"/><Relationship Id="rId5" Type="http://schemas.openxmlformats.org/officeDocument/2006/relationships/tags" Target="../tags/tag40.xml"/><Relationship Id="rId15" Type="http://schemas.microsoft.com/office/2007/relationships/diagramDrawing" Target="../diagrams/drawing2.xml"/><Relationship Id="rId10" Type="http://schemas.openxmlformats.org/officeDocument/2006/relationships/notesSlide" Target="../notesSlides/notesSlide6.xml"/><Relationship Id="rId4" Type="http://schemas.openxmlformats.org/officeDocument/2006/relationships/tags" Target="../tags/tag39.xml"/><Relationship Id="rId9" Type="http://schemas.openxmlformats.org/officeDocument/2006/relationships/slideLayout" Target="../slideLayouts/slideLayout1.xml"/><Relationship Id="rId14" Type="http://schemas.openxmlformats.org/officeDocument/2006/relationships/diagramColors" Target="../diagrams/colors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slideLayout" Target="../slideLayouts/slideLayout1.xml"/><Relationship Id="rId18" Type="http://schemas.microsoft.com/office/2007/relationships/diagramDrawing" Target="../diagrams/drawing3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diagramColors" Target="../diagrams/colors3.xml"/><Relationship Id="rId2" Type="http://schemas.openxmlformats.org/officeDocument/2006/relationships/tags" Target="../tags/tag45.xml"/><Relationship Id="rId16" Type="http://schemas.openxmlformats.org/officeDocument/2006/relationships/diagramQuickStyle" Target="../diagrams/quickStyle3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5" Type="http://schemas.openxmlformats.org/officeDocument/2006/relationships/tags" Target="../tags/tag48.xml"/><Relationship Id="rId15" Type="http://schemas.openxmlformats.org/officeDocument/2006/relationships/diagramLayout" Target="../diagrams/layout3.xml"/><Relationship Id="rId10" Type="http://schemas.openxmlformats.org/officeDocument/2006/relationships/tags" Target="../tags/tag53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image" Target="../media/image6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image" Target="../media/image10.png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image" Target="../media/image9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image" Target="../media/image8.png"/><Relationship Id="rId5" Type="http://schemas.openxmlformats.org/officeDocument/2006/relationships/tags" Target="../tags/tag70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69.xml"/><Relationship Id="rId9" Type="http://schemas.openxmlformats.org/officeDocument/2006/relationships/tags" Target="../tags/tag7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image" Target="../media/image11.png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5" Type="http://schemas.openxmlformats.org/officeDocument/2006/relationships/tags" Target="../tags/tag79.xml"/><Relationship Id="rId15" Type="http://schemas.openxmlformats.org/officeDocument/2006/relationships/image" Target="../media/image13.png"/><Relationship Id="rId10" Type="http://schemas.openxmlformats.org/officeDocument/2006/relationships/tags" Target="../tags/tag84.xml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image" Target="../media/image14.png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5" Type="http://schemas.openxmlformats.org/officeDocument/2006/relationships/tags" Target="../tags/tag90.xml"/><Relationship Id="rId10" Type="http://schemas.openxmlformats.org/officeDocument/2006/relationships/tags" Target="../tags/tag95.xml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7" Type="http://schemas.openxmlformats.org/officeDocument/2006/relationships/image" Target="../media/image15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01.xml"/><Relationship Id="rId4" Type="http://schemas.openxmlformats.org/officeDocument/2006/relationships/tags" Target="../tags/tag10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tags" Target="../tags/tag118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108.xml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17" Type="http://schemas.openxmlformats.org/officeDocument/2006/relationships/tags" Target="../tags/tag122.xml"/><Relationship Id="rId2" Type="http://schemas.openxmlformats.org/officeDocument/2006/relationships/tags" Target="../tags/tag107.xml"/><Relationship Id="rId16" Type="http://schemas.openxmlformats.org/officeDocument/2006/relationships/tags" Target="../tags/tag121.xml"/><Relationship Id="rId20" Type="http://schemas.openxmlformats.org/officeDocument/2006/relationships/image" Target="../media/image16.png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5" Type="http://schemas.openxmlformats.org/officeDocument/2006/relationships/tags" Target="../tags/tag110.xml"/><Relationship Id="rId15" Type="http://schemas.openxmlformats.org/officeDocument/2006/relationships/tags" Target="../tags/tag120.xml"/><Relationship Id="rId10" Type="http://schemas.openxmlformats.org/officeDocument/2006/relationships/tags" Target="../tags/tag115.xml"/><Relationship Id="rId19" Type="http://schemas.openxmlformats.org/officeDocument/2006/relationships/image" Target="../media/image3.png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tags" Target="../tags/tag1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25.xml"/><Relationship Id="rId7" Type="http://schemas.openxmlformats.org/officeDocument/2006/relationships/tags" Target="../tags/tag129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10" Type="http://schemas.openxmlformats.org/officeDocument/2006/relationships/image" Target="../media/image18.png"/><Relationship Id="rId4" Type="http://schemas.openxmlformats.org/officeDocument/2006/relationships/tags" Target="../tags/tag126.xml"/><Relationship Id="rId9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tags" Target="../tags/tag132.xml"/><Relationship Id="rId7" Type="http://schemas.openxmlformats.org/officeDocument/2006/relationships/diagramLayout" Target="../diagrams/layout4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diagramData" Target="../diagrams/data4.xml"/><Relationship Id="rId5" Type="http://schemas.openxmlformats.org/officeDocument/2006/relationships/slideLayout" Target="../slideLayouts/slideLayout1.xml"/><Relationship Id="rId10" Type="http://schemas.microsoft.com/office/2007/relationships/diagramDrawing" Target="../diagrams/drawing4.xml"/><Relationship Id="rId4" Type="http://schemas.openxmlformats.org/officeDocument/2006/relationships/tags" Target="../tags/tag133.xml"/><Relationship Id="rId9" Type="http://schemas.openxmlformats.org/officeDocument/2006/relationships/diagramColors" Target="../diagrams/colors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38.xml"/><Relationship Id="rId4" Type="http://schemas.openxmlformats.org/officeDocument/2006/relationships/tags" Target="../tags/tag1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7" Type="http://schemas.openxmlformats.org/officeDocument/2006/relationships/image" Target="../media/image19.gif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43.xml"/><Relationship Id="rId4" Type="http://schemas.openxmlformats.org/officeDocument/2006/relationships/tags" Target="../tags/tag14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tags" Target="../tags/tag159.xml"/><Relationship Id="rId18" Type="http://schemas.openxmlformats.org/officeDocument/2006/relationships/tags" Target="../tags/tag164.xml"/><Relationship Id="rId26" Type="http://schemas.openxmlformats.org/officeDocument/2006/relationships/tags" Target="../tags/tag172.xml"/><Relationship Id="rId39" Type="http://schemas.openxmlformats.org/officeDocument/2006/relationships/image" Target="../media/image30.png"/><Relationship Id="rId3" Type="http://schemas.openxmlformats.org/officeDocument/2006/relationships/tags" Target="../tags/tag149.xml"/><Relationship Id="rId21" Type="http://schemas.openxmlformats.org/officeDocument/2006/relationships/tags" Target="../tags/tag167.xml"/><Relationship Id="rId34" Type="http://schemas.openxmlformats.org/officeDocument/2006/relationships/image" Target="../media/image25.png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17" Type="http://schemas.openxmlformats.org/officeDocument/2006/relationships/tags" Target="../tags/tag163.xml"/><Relationship Id="rId25" Type="http://schemas.openxmlformats.org/officeDocument/2006/relationships/tags" Target="../tags/tag171.xml"/><Relationship Id="rId33" Type="http://schemas.openxmlformats.org/officeDocument/2006/relationships/image" Target="../media/image24.png"/><Relationship Id="rId38" Type="http://schemas.openxmlformats.org/officeDocument/2006/relationships/image" Target="../media/image29.png"/><Relationship Id="rId2" Type="http://schemas.openxmlformats.org/officeDocument/2006/relationships/tags" Target="../tags/tag148.xml"/><Relationship Id="rId16" Type="http://schemas.openxmlformats.org/officeDocument/2006/relationships/tags" Target="../tags/tag162.xml"/><Relationship Id="rId20" Type="http://schemas.openxmlformats.org/officeDocument/2006/relationships/tags" Target="../tags/tag166.xml"/><Relationship Id="rId29" Type="http://schemas.openxmlformats.org/officeDocument/2006/relationships/image" Target="../media/image20.png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24" Type="http://schemas.openxmlformats.org/officeDocument/2006/relationships/tags" Target="../tags/tag170.xml"/><Relationship Id="rId32" Type="http://schemas.openxmlformats.org/officeDocument/2006/relationships/image" Target="../media/image23.png"/><Relationship Id="rId37" Type="http://schemas.openxmlformats.org/officeDocument/2006/relationships/image" Target="../media/image28.png"/><Relationship Id="rId40" Type="http://schemas.openxmlformats.org/officeDocument/2006/relationships/image" Target="../media/image31.png"/><Relationship Id="rId5" Type="http://schemas.openxmlformats.org/officeDocument/2006/relationships/tags" Target="../tags/tag151.xml"/><Relationship Id="rId15" Type="http://schemas.openxmlformats.org/officeDocument/2006/relationships/tags" Target="../tags/tag161.xml"/><Relationship Id="rId23" Type="http://schemas.openxmlformats.org/officeDocument/2006/relationships/tags" Target="../tags/tag169.xml"/><Relationship Id="rId28" Type="http://schemas.openxmlformats.org/officeDocument/2006/relationships/slideLayout" Target="../slideLayouts/slideLayout1.xml"/><Relationship Id="rId36" Type="http://schemas.openxmlformats.org/officeDocument/2006/relationships/image" Target="../media/image27.png"/><Relationship Id="rId10" Type="http://schemas.openxmlformats.org/officeDocument/2006/relationships/tags" Target="../tags/tag156.xml"/><Relationship Id="rId19" Type="http://schemas.openxmlformats.org/officeDocument/2006/relationships/tags" Target="../tags/tag165.xml"/><Relationship Id="rId31" Type="http://schemas.openxmlformats.org/officeDocument/2006/relationships/image" Target="../media/image22.png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tags" Target="../tags/tag160.xml"/><Relationship Id="rId22" Type="http://schemas.openxmlformats.org/officeDocument/2006/relationships/tags" Target="../tags/tag168.xml"/><Relationship Id="rId27" Type="http://schemas.openxmlformats.org/officeDocument/2006/relationships/tags" Target="../tags/tag173.xml"/><Relationship Id="rId30" Type="http://schemas.openxmlformats.org/officeDocument/2006/relationships/image" Target="../media/image21.png"/><Relationship Id="rId35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chart" Target="../charts/char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10" Type="http://schemas.openxmlformats.org/officeDocument/2006/relationships/image" Target="../media/image6.png"/><Relationship Id="rId4" Type="http://schemas.openxmlformats.org/officeDocument/2006/relationships/tags" Target="../tags/tag17.xml"/><Relationship Id="rId9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tags" Target="../tags/tag23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slideLayout" Target="../slideLayouts/slideLayout1.xml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2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6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20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6" name="Groupe 5"/>
          <p:cNvGrpSpPr/>
          <p:nvPr>
            <p:custDataLst>
              <p:tags r:id="rId2"/>
            </p:custDataLst>
          </p:nvPr>
        </p:nvGrpSpPr>
        <p:grpSpPr>
          <a:xfrm>
            <a:off x="0" y="2262982"/>
            <a:ext cx="9144000" cy="2332037"/>
            <a:chOff x="0" y="1763713"/>
            <a:chExt cx="9144000" cy="2332037"/>
          </a:xfrm>
        </p:grpSpPr>
        <p:sp>
          <p:nvSpPr>
            <p:cNvPr id="13314" name="ZoneTexte 22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0" y="2895600"/>
              <a:ext cx="91440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4400" b="1" dirty="0">
                  <a:latin typeface="Georgia" pitchFamily="18" charset="0"/>
                </a:rPr>
                <a:t>Check </a:t>
              </a:r>
              <a:r>
                <a:rPr lang="fr-FR" sz="4400" b="1" dirty="0" err="1">
                  <a:latin typeface="Georgia" pitchFamily="18" charset="0"/>
                </a:rPr>
                <a:t>Your</a:t>
              </a:r>
              <a:r>
                <a:rPr lang="fr-FR" sz="4400" b="1" dirty="0">
                  <a:latin typeface="Georgia" pitchFamily="18" charset="0"/>
                </a:rPr>
                <a:t> Room</a:t>
              </a:r>
            </a:p>
            <a:p>
              <a:pPr algn="ctr"/>
              <a:r>
                <a:rPr lang="fr-FR" sz="2800" dirty="0" smtClean="0">
                  <a:latin typeface="Georgia" pitchFamily="18" charset="0"/>
                </a:rPr>
                <a:t>‘Référencement’</a:t>
              </a:r>
              <a:endParaRPr lang="fr-FR" sz="2800" dirty="0">
                <a:latin typeface="Georgia" pitchFamily="18" charset="0"/>
              </a:endParaRPr>
            </a:p>
          </p:txBody>
        </p:sp>
        <p:pic>
          <p:nvPicPr>
            <p:cNvPr id="13316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37013" y="1763713"/>
              <a:ext cx="1069975" cy="107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317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04263" y="6435725"/>
            <a:ext cx="39687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1295636" y="836712"/>
          <a:ext cx="6552728" cy="4464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52227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fr-FR" dirty="0" smtClean="0"/>
              <a:t>Les critères du Référencement naturel </a:t>
            </a:r>
          </a:p>
        </p:txBody>
      </p:sp>
      <p:sp>
        <p:nvSpPr>
          <p:cNvPr id="52228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5288" y="5661025"/>
            <a:ext cx="828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fr-FR" b="1" dirty="0" smtClean="0">
                <a:latin typeface="Calibri" pitchFamily="34" charset="0"/>
                <a:cs typeface="Arial" pitchFamily="34" charset="0"/>
              </a:rPr>
              <a:t>Plus de 250 </a:t>
            </a:r>
            <a:r>
              <a:rPr lang="fr-FR" b="1" dirty="0">
                <a:latin typeface="Calibri" pitchFamily="34" charset="0"/>
                <a:cs typeface="Arial" pitchFamily="34" charset="0"/>
              </a:rPr>
              <a:t>critères </a:t>
            </a:r>
            <a:r>
              <a:rPr lang="fr-FR" b="1" dirty="0" smtClean="0">
                <a:latin typeface="Calibri" pitchFamily="34" charset="0"/>
                <a:cs typeface="Arial" pitchFamily="34" charset="0"/>
              </a:rPr>
              <a:t>utilisés </a:t>
            </a:r>
            <a:r>
              <a:rPr lang="fr-FR" b="1" dirty="0">
                <a:latin typeface="Calibri" pitchFamily="34" charset="0"/>
                <a:cs typeface="Arial" pitchFamily="34" charset="0"/>
              </a:rPr>
              <a:t>pour indexer et ordonner le web.</a:t>
            </a:r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4294967295"/>
            <p:custDataLst>
              <p:tags r:id="rId4"/>
            </p:custDataLst>
          </p:nvPr>
        </p:nvSpPr>
        <p:spPr>
          <a:xfrm>
            <a:off x="3124200" y="6391275"/>
            <a:ext cx="5343525" cy="4667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fr-FR" dirty="0" smtClean="0"/>
              <a:t>Recommandation référencement | Check </a:t>
            </a:r>
            <a:r>
              <a:rPr lang="fr-FR" dirty="0" err="1" smtClean="0"/>
              <a:t>Your</a:t>
            </a:r>
            <a:r>
              <a:rPr lang="fr-FR" dirty="0" smtClean="0"/>
              <a:t> Room</a:t>
            </a:r>
            <a:endParaRPr lang="fr-FR" dirty="0"/>
          </a:p>
        </p:txBody>
      </p:sp>
      <p:sp>
        <p:nvSpPr>
          <p:cNvPr id="7" name="Flèche droite 6"/>
          <p:cNvSpPr/>
          <p:nvPr>
            <p:custDataLst>
              <p:tags r:id="rId5"/>
            </p:custDataLst>
          </p:nvPr>
        </p:nvSpPr>
        <p:spPr>
          <a:xfrm>
            <a:off x="1187624" y="5703439"/>
            <a:ext cx="395536" cy="288032"/>
          </a:xfrm>
          <a:prstGeom prst="rightArrow">
            <a:avLst/>
          </a:prstGeom>
          <a:solidFill>
            <a:srgbClr val="CCCC00"/>
          </a:solidFill>
          <a:ln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>
            <p:custDataLst>
              <p:tags r:id="rId6"/>
            </p:custDataLst>
          </p:nvPr>
        </p:nvSpPr>
        <p:spPr>
          <a:xfrm>
            <a:off x="1309327" y="2204864"/>
            <a:ext cx="2016000" cy="3096000"/>
          </a:xfrm>
          <a:prstGeom prst="roundRect">
            <a:avLst>
              <a:gd name="adj" fmla="val 10956"/>
            </a:avLst>
          </a:prstGeom>
          <a:solidFill>
            <a:srgbClr val="CCCC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dirty="0" smtClean="0">
                <a:latin typeface="Calibri" pitchFamily="34" charset="0"/>
              </a:rPr>
              <a:t>10%</a:t>
            </a:r>
            <a:endParaRPr lang="fr-FR" sz="6600" dirty="0">
              <a:latin typeface="Calibri" pitchFamily="34" charset="0"/>
            </a:endParaRPr>
          </a:p>
        </p:txBody>
      </p:sp>
      <p:sp>
        <p:nvSpPr>
          <p:cNvPr id="17" name="Rectangle à coins arrondis 16"/>
          <p:cNvSpPr/>
          <p:nvPr>
            <p:custDataLst>
              <p:tags r:id="rId7"/>
            </p:custDataLst>
          </p:nvPr>
        </p:nvSpPr>
        <p:spPr>
          <a:xfrm>
            <a:off x="3491880" y="2204864"/>
            <a:ext cx="2016000" cy="3096000"/>
          </a:xfrm>
          <a:prstGeom prst="roundRect">
            <a:avLst>
              <a:gd name="adj" fmla="val 10956"/>
            </a:avLst>
          </a:prstGeom>
          <a:solidFill>
            <a:srgbClr val="CCCC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dirty="0" smtClean="0">
                <a:latin typeface="Calibri" pitchFamily="34" charset="0"/>
              </a:rPr>
              <a:t>30%</a:t>
            </a:r>
            <a:endParaRPr lang="fr-FR" sz="6600" dirty="0">
              <a:latin typeface="Calibri" pitchFamily="34" charset="0"/>
            </a:endParaRPr>
          </a:p>
        </p:txBody>
      </p:sp>
      <p:sp>
        <p:nvSpPr>
          <p:cNvPr id="18" name="Rectangle à coins arrondis 17"/>
          <p:cNvSpPr/>
          <p:nvPr>
            <p:custDataLst>
              <p:tags r:id="rId8"/>
            </p:custDataLst>
          </p:nvPr>
        </p:nvSpPr>
        <p:spPr>
          <a:xfrm>
            <a:off x="5796136" y="2204864"/>
            <a:ext cx="2016000" cy="3096000"/>
          </a:xfrm>
          <a:prstGeom prst="roundRect">
            <a:avLst>
              <a:gd name="adj" fmla="val 10956"/>
            </a:avLst>
          </a:prstGeom>
          <a:solidFill>
            <a:srgbClr val="CCCC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dirty="0" smtClean="0">
                <a:latin typeface="Calibri" pitchFamily="34" charset="0"/>
              </a:rPr>
              <a:t>60%</a:t>
            </a:r>
            <a:endParaRPr lang="fr-FR" sz="6600" dirty="0">
              <a:latin typeface="Calibri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hevron 6"/>
          <p:cNvSpPr/>
          <p:nvPr>
            <p:custDataLst>
              <p:tags r:id="rId1"/>
            </p:custDataLst>
          </p:nvPr>
        </p:nvSpPr>
        <p:spPr>
          <a:xfrm>
            <a:off x="5248275" y="1735138"/>
            <a:ext cx="2247900" cy="16557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0010" tIns="26670" rIns="26670" bIns="26670" spcCol="1270" anchor="ctr"/>
          <a:lstStyle/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fr-FR" sz="2000" dirty="0">
                <a:solidFill>
                  <a:schemeClr val="bg1"/>
                </a:solidFill>
                <a:latin typeface="Calibri" pitchFamily="34" charset="0"/>
              </a:rPr>
              <a:t>Suivi et amélioration</a:t>
            </a:r>
          </a:p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fr-FR" sz="2000" dirty="0">
                <a:solidFill>
                  <a:schemeClr val="bg1"/>
                </a:solidFill>
                <a:latin typeface="Calibri" pitchFamily="34" charset="0"/>
              </a:rPr>
              <a:t>Développement de la popularité</a:t>
            </a:r>
          </a:p>
        </p:txBody>
      </p:sp>
      <p:sp>
        <p:nvSpPr>
          <p:cNvPr id="53251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fr-FR" smtClean="0"/>
              <a:t>Les 3 piliers du référencement</a:t>
            </a:r>
            <a:endParaRPr lang="fr-FR" dirty="0" smtClean="0"/>
          </a:p>
        </p:txBody>
      </p:sp>
      <p:sp>
        <p:nvSpPr>
          <p:cNvPr id="53252" name="ZoneTexte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71775" y="5407025"/>
            <a:ext cx="1014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Principal</a:t>
            </a:r>
          </a:p>
        </p:txBody>
      </p:sp>
      <p:graphicFrame>
        <p:nvGraphicFramePr>
          <p:cNvPr id="12" name="Diagramme 1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24000" y="1168388"/>
          <a:ext cx="6096000" cy="452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6" name="ZoneTexte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9388" y="4221163"/>
            <a:ext cx="18716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1421" tIns="45710" rIns="91421" bIns="4571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Travailler le contenu du site.</a:t>
            </a:r>
          </a:p>
          <a:p>
            <a:pPr>
              <a:defRPr/>
            </a:pPr>
            <a:r>
              <a:rPr lang="fr-FR" sz="16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 S</a:t>
            </a:r>
            <a:r>
              <a:rPr lang="fr-FR" sz="16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e positionner sur des requêtes stratégiques pour votre activité.</a:t>
            </a:r>
            <a:endParaRPr lang="fr-FR" sz="1600" b="1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7" name="Chevron 16"/>
          <p:cNvSpPr/>
          <p:nvPr>
            <p:custDataLst>
              <p:tags r:id="rId6"/>
            </p:custDataLst>
          </p:nvPr>
        </p:nvSpPr>
        <p:spPr>
          <a:xfrm rot="7102849">
            <a:off x="2839389" y="2560638"/>
            <a:ext cx="431800" cy="431800"/>
          </a:xfrm>
          <a:prstGeom prst="chevron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>
            <p:custDataLst>
              <p:tags r:id="rId7"/>
            </p:custDataLst>
          </p:nvPr>
        </p:nvSpPr>
        <p:spPr>
          <a:xfrm rot="14231378">
            <a:off x="5857187" y="2537619"/>
            <a:ext cx="431800" cy="433388"/>
          </a:xfrm>
          <a:prstGeom prst="chevron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53257" name="Rectangle 1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924300" y="2814638"/>
            <a:ext cx="15113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>
                <a:solidFill>
                  <a:schemeClr val="tx2"/>
                </a:solidFill>
                <a:latin typeface="Calibri" pitchFamily="34" charset="0"/>
                <a:ea typeface="Handwriting - Dakota"/>
                <a:cs typeface="Handwriting - Dakota"/>
              </a:rPr>
              <a:t>3 axes clés pour améliorer la visibilité de votre site</a:t>
            </a:r>
          </a:p>
        </p:txBody>
      </p:sp>
      <p:sp>
        <p:nvSpPr>
          <p:cNvPr id="20" name="Chevron 19"/>
          <p:cNvSpPr/>
          <p:nvPr>
            <p:custDataLst>
              <p:tags r:id="rId9"/>
            </p:custDataLst>
          </p:nvPr>
        </p:nvSpPr>
        <p:spPr>
          <a:xfrm>
            <a:off x="4378325" y="5213350"/>
            <a:ext cx="431800" cy="431800"/>
          </a:xfrm>
          <a:prstGeom prst="chevron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>
            <p:custDataLst>
              <p:tags r:id="rId10"/>
            </p:custDataLst>
          </p:nvPr>
        </p:nvSpPr>
        <p:spPr>
          <a:xfrm>
            <a:off x="304800" y="765175"/>
            <a:ext cx="2233613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Éviter </a:t>
            </a:r>
            <a:r>
              <a:rPr lang="fr-FR" sz="16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les facteurs bloquants et  construire un site optimisé pour les  moteurs de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recherche.</a:t>
            </a:r>
            <a:endParaRPr lang="fr-FR" sz="1600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 Bien indexer vos pages et faciliter la visite des moteurs de recherche sur </a:t>
            </a:r>
            <a:r>
              <a:rPr lang="fr-FR" sz="16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celles-ci.</a:t>
            </a:r>
            <a:endParaRPr lang="fr-FR" sz="1600" b="1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>
            <p:custDataLst>
              <p:tags r:id="rId11"/>
            </p:custDataLst>
          </p:nvPr>
        </p:nvSpPr>
        <p:spPr>
          <a:xfrm>
            <a:off x="7218363" y="3319463"/>
            <a:ext cx="1925637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Travailler la popularité de son site (nombre et qualité des liens pointant vers votre site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).</a:t>
            </a:r>
          </a:p>
          <a:p>
            <a:pPr>
              <a:defRPr/>
            </a:pPr>
            <a:r>
              <a:rPr lang="fr-FR" sz="16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 O</a:t>
            </a:r>
            <a:r>
              <a:rPr lang="fr-FR" sz="16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btenir 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de </a:t>
            </a:r>
            <a:r>
              <a:rPr lang="fr-FR" sz="16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meilleures 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positions sur vos requêtes </a:t>
            </a:r>
            <a:r>
              <a:rPr lang="fr-FR" sz="16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stratégiques.</a:t>
            </a:r>
            <a:endParaRPr lang="fr-FR" sz="1600" b="1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6" name="Espace réservé du pied de page 3"/>
          <p:cNvSpPr>
            <a:spLocks noGrp="1"/>
          </p:cNvSpPr>
          <p:nvPr>
            <p:ph type="ftr" sz="quarter" idx="4294967295"/>
            <p:custDataLst>
              <p:tags r:id="rId12"/>
            </p:custDataLst>
          </p:nvPr>
        </p:nvSpPr>
        <p:spPr>
          <a:xfrm>
            <a:off x="3124200" y="6391275"/>
            <a:ext cx="5343525" cy="4667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fr-FR" dirty="0" smtClean="0"/>
              <a:t>Recommandation référencement | Check </a:t>
            </a:r>
            <a:r>
              <a:rPr lang="fr-FR" dirty="0" err="1" smtClean="0"/>
              <a:t>Your</a:t>
            </a:r>
            <a:r>
              <a:rPr lang="fr-FR" dirty="0" smtClean="0"/>
              <a:t> Room</a:t>
            </a:r>
            <a:endParaRPr lang="fr-FR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 anchor="ctr" anchorCtr="0"/>
          <a:lstStyle/>
          <a:p>
            <a:pPr>
              <a:buFont typeface="Courier New" pitchFamily="49" charset="0"/>
              <a:buChar char="o"/>
            </a:pPr>
            <a:r>
              <a:rPr lang="fr-FR" b="1" dirty="0" smtClean="0"/>
              <a:t>Une réflexion et des actions à mener par pays !</a:t>
            </a:r>
          </a:p>
          <a:p>
            <a:pPr lvl="1">
              <a:buFont typeface="Courier New" pitchFamily="49" charset="0"/>
              <a:buChar char="o"/>
            </a:pPr>
            <a:r>
              <a:rPr lang="fr-FR" dirty="0" smtClean="0"/>
              <a:t>Mode de vie et façon de naviguer très différents :</a:t>
            </a:r>
          </a:p>
          <a:p>
            <a:pPr lvl="2">
              <a:spcBef>
                <a:spcPts val="0"/>
              </a:spcBef>
            </a:pPr>
            <a:r>
              <a:rPr lang="fr-FR" i="1" u="sng" dirty="0" smtClean="0"/>
              <a:t>Exemple :</a:t>
            </a:r>
            <a:r>
              <a:rPr lang="fr-FR" i="1" dirty="0" smtClean="0"/>
              <a:t> Si « chambre hôtel insolite » semble pertinent, « </a:t>
            </a:r>
            <a:r>
              <a:rPr lang="fr-FR" i="1" dirty="0" err="1" smtClean="0"/>
              <a:t>unusual</a:t>
            </a:r>
            <a:r>
              <a:rPr lang="fr-FR" i="1" dirty="0" smtClean="0"/>
              <a:t> </a:t>
            </a:r>
            <a:r>
              <a:rPr lang="fr-FR" i="1" dirty="0" err="1" smtClean="0"/>
              <a:t>hotel</a:t>
            </a:r>
            <a:r>
              <a:rPr lang="fr-FR" i="1" dirty="0" smtClean="0"/>
              <a:t> room » ne l’ait pas obligatoirement.</a:t>
            </a:r>
          </a:p>
          <a:p>
            <a:pPr lvl="1">
              <a:buFont typeface="Courier New" pitchFamily="49" charset="0"/>
              <a:buChar char="o"/>
            </a:pPr>
            <a:r>
              <a:rPr lang="fr-FR" dirty="0" smtClean="0"/>
              <a:t>Concurrence différente</a:t>
            </a:r>
          </a:p>
          <a:p>
            <a:pPr lvl="2">
              <a:spcBef>
                <a:spcPts val="0"/>
              </a:spcBef>
            </a:pPr>
            <a:r>
              <a:rPr lang="fr-FR" i="1" dirty="0" smtClean="0"/>
              <a:t>Face à de gros acteurs, il faut identifier les viviers les plus rentables à exploiter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Le référencement naturel à l’international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smtClean="0"/>
              <a:t>Recommandation référencement | Check Your Room</a:t>
            </a:r>
            <a:endParaRPr lang="fr-FR" dirty="0"/>
          </a:p>
        </p:txBody>
      </p:sp>
      <p:sp>
        <p:nvSpPr>
          <p:cNvPr id="7" name="Flèche droite 6"/>
          <p:cNvSpPr/>
          <p:nvPr>
            <p:custDataLst>
              <p:tags r:id="rId4"/>
            </p:custDataLst>
          </p:nvPr>
        </p:nvSpPr>
        <p:spPr>
          <a:xfrm>
            <a:off x="312228" y="2542602"/>
            <a:ext cx="395536" cy="288032"/>
          </a:xfrm>
          <a:prstGeom prst="rightArrow">
            <a:avLst/>
          </a:prstGeom>
          <a:solidFill>
            <a:srgbClr val="CCCC00"/>
          </a:solidFill>
          <a:ln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Le référencement payant</a:t>
            </a:r>
            <a:endParaRPr lang="fr-FR" dirty="0"/>
          </a:p>
        </p:txBody>
      </p:sp>
      <p:sp>
        <p:nvSpPr>
          <p:cNvPr id="50179" name="Espace réservé du texte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z="3600" dirty="0" smtClean="0">
                <a:solidFill>
                  <a:srgbClr val="CCCC00"/>
                </a:solidFill>
              </a:rPr>
              <a:t>Référencement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/>
              <a:t>Le référencement payant sur Google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Recommandation référencement | Check Your Room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3570" y="584684"/>
            <a:ext cx="639300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21"/>
          <p:cNvGrpSpPr/>
          <p:nvPr>
            <p:custDataLst>
              <p:tags r:id="rId4"/>
            </p:custDataLst>
          </p:nvPr>
        </p:nvGrpSpPr>
        <p:grpSpPr>
          <a:xfrm>
            <a:off x="2617844" y="1484784"/>
            <a:ext cx="5172587" cy="4752528"/>
            <a:chOff x="2617844" y="1484784"/>
            <a:chExt cx="5172587" cy="4752528"/>
          </a:xfrm>
        </p:grpSpPr>
        <p:sp>
          <p:nvSpPr>
            <p:cNvPr id="7" name="Rectangle 6"/>
            <p:cNvSpPr/>
            <p:nvPr/>
          </p:nvSpPr>
          <p:spPr>
            <a:xfrm>
              <a:off x="2617844" y="1484784"/>
              <a:ext cx="3384000" cy="1728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62239" y="1484784"/>
              <a:ext cx="1728192" cy="475252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785794"/>
            <a:ext cx="5915000" cy="5340369"/>
          </a:xfrm>
        </p:spPr>
        <p:txBody>
          <a:bodyPr/>
          <a:lstStyle/>
          <a:p>
            <a:r>
              <a:rPr lang="fr-FR" b="1" dirty="0" smtClean="0"/>
              <a:t>Qu'est-ce que Google </a:t>
            </a:r>
            <a:r>
              <a:rPr lang="fr-FR" b="1" dirty="0" err="1" smtClean="0"/>
              <a:t>Adwords</a:t>
            </a:r>
            <a:r>
              <a:rPr lang="fr-FR" b="1" dirty="0" smtClean="0"/>
              <a:t> ?</a:t>
            </a:r>
          </a:p>
          <a:p>
            <a:pPr lvl="1"/>
            <a:r>
              <a:rPr lang="fr-FR" dirty="0" smtClean="0"/>
              <a:t>C’est un service qui permet d’être présent sur le moteur de recherche Google dans les zones « Annonces » sur un certain nombre de mots clefs sélectionnés.</a:t>
            </a:r>
          </a:p>
          <a:p>
            <a:endParaRPr lang="fr-FR" dirty="0" smtClean="0"/>
          </a:p>
          <a:p>
            <a:r>
              <a:rPr lang="fr-FR" b="1" dirty="0" smtClean="0"/>
              <a:t>Pourquoi cela fonctionne ?</a:t>
            </a:r>
          </a:p>
          <a:p>
            <a:pPr lvl="1"/>
            <a:r>
              <a:rPr lang="fr-FR" dirty="0" smtClean="0"/>
              <a:t>L’audience est ciblée (zone géographique, heure,…).</a:t>
            </a:r>
          </a:p>
          <a:p>
            <a:pPr lvl="1"/>
            <a:r>
              <a:rPr lang="fr-FR" dirty="0" smtClean="0"/>
              <a:t>C’est un service très réactif : le contrôle sur la campagne est total.</a:t>
            </a:r>
          </a:p>
          <a:p>
            <a:pPr lvl="1"/>
            <a:r>
              <a:rPr lang="fr-FR" dirty="0" smtClean="0"/>
              <a:t>Tout est mesurable et paramétrable.</a:t>
            </a:r>
          </a:p>
          <a:p>
            <a:pPr lvl="1"/>
            <a:endParaRPr lang="fr-FR" dirty="0" smtClean="0"/>
          </a:p>
          <a:p>
            <a:r>
              <a:rPr lang="fr-FR" b="1" dirty="0" smtClean="0"/>
              <a:t>Comment sont fixées les dépenses ?</a:t>
            </a:r>
          </a:p>
          <a:p>
            <a:pPr lvl="1"/>
            <a:r>
              <a:rPr lang="fr-FR" dirty="0" smtClean="0"/>
              <a:t>Les dépenses sont uniquement basées sur le cout par clic (CPC). Nous pouvons définir des couts par clic maximum en fonction des mots clefs.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Présentation Google </a:t>
            </a:r>
            <a:r>
              <a:rPr lang="fr-FR" dirty="0" err="1" smtClean="0"/>
              <a:t>Adwords</a:t>
            </a:r>
            <a:endParaRPr lang="fr-F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04248" y="3140968"/>
            <a:ext cx="1989051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95129" y="1052736"/>
            <a:ext cx="251337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72605" y="5013176"/>
            <a:ext cx="1631843" cy="122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èche droite 6"/>
          <p:cNvSpPr/>
          <p:nvPr>
            <p:custDataLst>
              <p:tags r:id="rId6"/>
            </p:custDataLst>
          </p:nvPr>
        </p:nvSpPr>
        <p:spPr>
          <a:xfrm>
            <a:off x="323528" y="836712"/>
            <a:ext cx="395536" cy="288032"/>
          </a:xfrm>
          <a:prstGeom prst="rightArrow">
            <a:avLst/>
          </a:prstGeom>
          <a:solidFill>
            <a:srgbClr val="CCCC00"/>
          </a:solidFill>
          <a:ln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>
            <p:custDataLst>
              <p:tags r:id="rId7"/>
            </p:custDataLst>
          </p:nvPr>
        </p:nvSpPr>
        <p:spPr>
          <a:xfrm>
            <a:off x="323528" y="2564904"/>
            <a:ext cx="395536" cy="288032"/>
          </a:xfrm>
          <a:prstGeom prst="rightArrow">
            <a:avLst/>
          </a:prstGeom>
          <a:solidFill>
            <a:srgbClr val="CCCC00"/>
          </a:solidFill>
          <a:ln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>
            <p:custDataLst>
              <p:tags r:id="rId8"/>
            </p:custDataLst>
          </p:nvPr>
        </p:nvSpPr>
        <p:spPr>
          <a:xfrm>
            <a:off x="323528" y="4869160"/>
            <a:ext cx="395536" cy="288032"/>
          </a:xfrm>
          <a:prstGeom prst="rightArrow">
            <a:avLst/>
          </a:prstGeom>
          <a:solidFill>
            <a:srgbClr val="CCCC00"/>
          </a:solidFill>
          <a:ln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pied de page 3"/>
          <p:cNvSpPr>
            <a:spLocks noGrp="1"/>
          </p:cNvSpPr>
          <p:nvPr>
            <p:ph type="ftr" sz="quarter" idx="4294967295"/>
            <p:custDataLst>
              <p:tags r:id="rId9"/>
            </p:custDataLst>
          </p:nvPr>
        </p:nvSpPr>
        <p:spPr>
          <a:xfrm>
            <a:off x="3124200" y="6391275"/>
            <a:ext cx="5343525" cy="4667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fr-FR" dirty="0" smtClean="0"/>
              <a:t>Recommandation référencement | Check </a:t>
            </a:r>
            <a:r>
              <a:rPr lang="fr-FR" dirty="0" err="1" smtClean="0"/>
              <a:t>Your</a:t>
            </a:r>
            <a:r>
              <a:rPr lang="fr-FR" dirty="0" smtClean="0"/>
              <a:t> Room</a:t>
            </a:r>
            <a:endParaRPr lang="fr-FR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58525" y="4653136"/>
            <a:ext cx="1980000" cy="1274763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90173" y="4653136"/>
            <a:ext cx="1980000" cy="914403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605" y="4653136"/>
            <a:ext cx="2340000" cy="291325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pic>
      <p:grpSp>
        <p:nvGrpSpPr>
          <p:cNvPr id="2" name="Groupe 32"/>
          <p:cNvGrpSpPr/>
          <p:nvPr>
            <p:custDataLst>
              <p:tags r:id="rId4"/>
            </p:custDataLst>
          </p:nvPr>
        </p:nvGrpSpPr>
        <p:grpSpPr>
          <a:xfrm>
            <a:off x="4499992" y="3978248"/>
            <a:ext cx="144016" cy="720080"/>
            <a:chOff x="1619672" y="4293096"/>
            <a:chExt cx="144016" cy="720080"/>
          </a:xfrm>
        </p:grpSpPr>
        <p:cxnSp>
          <p:nvCxnSpPr>
            <p:cNvPr id="34" name="Connecteur droit 33"/>
            <p:cNvCxnSpPr/>
            <p:nvPr/>
          </p:nvCxnSpPr>
          <p:spPr>
            <a:xfrm rot="5400000">
              <a:off x="1367644" y="4617132"/>
              <a:ext cx="648072" cy="0"/>
            </a:xfrm>
            <a:prstGeom prst="line">
              <a:avLst/>
            </a:prstGeom>
            <a:ln w="28575">
              <a:solidFill>
                <a:srgbClr val="CC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Ellipse 34"/>
            <p:cNvSpPr/>
            <p:nvPr/>
          </p:nvSpPr>
          <p:spPr>
            <a:xfrm>
              <a:off x="1619672" y="4869160"/>
              <a:ext cx="144016" cy="144016"/>
            </a:xfrm>
            <a:prstGeom prst="ellipse">
              <a:avLst/>
            </a:prstGeom>
            <a:solidFill>
              <a:srgbClr val="CCCC00"/>
            </a:solidFill>
            <a:ln>
              <a:solidFill>
                <a:srgbClr val="CC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du contenu 21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457200" y="980729"/>
            <a:ext cx="8229600" cy="360040"/>
          </a:xfrm>
        </p:spPr>
        <p:txBody>
          <a:bodyPr/>
          <a:lstStyle/>
          <a:p>
            <a:r>
              <a:rPr lang="fr-FR" b="1" dirty="0" smtClean="0"/>
              <a:t>Une campagne AdWords est composée de 3 éléments :</a:t>
            </a:r>
            <a:endParaRPr lang="fr-FR" b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fr-FR" dirty="0" smtClean="0"/>
              <a:t>Éléments d’une campagne AdWords</a:t>
            </a:r>
            <a:endParaRPr lang="fr-FR" dirty="0"/>
          </a:p>
        </p:txBody>
      </p:sp>
      <p:grpSp>
        <p:nvGrpSpPr>
          <p:cNvPr id="4" name="Groupe 30"/>
          <p:cNvGrpSpPr/>
          <p:nvPr>
            <p:custDataLst>
              <p:tags r:id="rId7"/>
            </p:custDataLst>
          </p:nvPr>
        </p:nvGrpSpPr>
        <p:grpSpPr>
          <a:xfrm>
            <a:off x="1547664" y="3978248"/>
            <a:ext cx="144016" cy="720080"/>
            <a:chOff x="1619672" y="4293096"/>
            <a:chExt cx="144016" cy="720080"/>
          </a:xfrm>
        </p:grpSpPr>
        <p:cxnSp>
          <p:nvCxnSpPr>
            <p:cNvPr id="28" name="Connecteur droit 27"/>
            <p:cNvCxnSpPr/>
            <p:nvPr/>
          </p:nvCxnSpPr>
          <p:spPr>
            <a:xfrm rot="5400000">
              <a:off x="1367644" y="4617132"/>
              <a:ext cx="648072" cy="0"/>
            </a:xfrm>
            <a:prstGeom prst="line">
              <a:avLst/>
            </a:prstGeom>
            <a:ln w="28575">
              <a:solidFill>
                <a:srgbClr val="CC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Ellipse 29"/>
            <p:cNvSpPr/>
            <p:nvPr/>
          </p:nvSpPr>
          <p:spPr>
            <a:xfrm>
              <a:off x="1619672" y="4869160"/>
              <a:ext cx="144016" cy="144016"/>
            </a:xfrm>
            <a:prstGeom prst="ellipse">
              <a:avLst/>
            </a:prstGeom>
            <a:solidFill>
              <a:srgbClr val="CCCC00"/>
            </a:solidFill>
            <a:ln>
              <a:solidFill>
                <a:srgbClr val="CC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" name="Groupe 36"/>
          <p:cNvGrpSpPr/>
          <p:nvPr>
            <p:custDataLst>
              <p:tags r:id="rId8"/>
            </p:custDataLst>
          </p:nvPr>
        </p:nvGrpSpPr>
        <p:grpSpPr>
          <a:xfrm>
            <a:off x="7668344" y="3978248"/>
            <a:ext cx="144016" cy="720080"/>
            <a:chOff x="1619672" y="4293096"/>
            <a:chExt cx="144016" cy="720080"/>
          </a:xfrm>
        </p:grpSpPr>
        <p:cxnSp>
          <p:nvCxnSpPr>
            <p:cNvPr id="38" name="Connecteur droit 37"/>
            <p:cNvCxnSpPr/>
            <p:nvPr/>
          </p:nvCxnSpPr>
          <p:spPr>
            <a:xfrm rot="5400000">
              <a:off x="1367644" y="4617132"/>
              <a:ext cx="648072" cy="0"/>
            </a:xfrm>
            <a:prstGeom prst="line">
              <a:avLst/>
            </a:prstGeom>
            <a:ln w="28575">
              <a:solidFill>
                <a:srgbClr val="CC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Ellipse 38"/>
            <p:cNvSpPr/>
            <p:nvPr/>
          </p:nvSpPr>
          <p:spPr>
            <a:xfrm>
              <a:off x="1619672" y="4869160"/>
              <a:ext cx="144016" cy="144016"/>
            </a:xfrm>
            <a:prstGeom prst="ellipse">
              <a:avLst/>
            </a:prstGeom>
            <a:solidFill>
              <a:srgbClr val="CCCC00"/>
            </a:solidFill>
            <a:ln>
              <a:solidFill>
                <a:srgbClr val="CC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" name="Groupe 24"/>
          <p:cNvGrpSpPr/>
          <p:nvPr>
            <p:custDataLst>
              <p:tags r:id="rId9"/>
            </p:custDataLst>
          </p:nvPr>
        </p:nvGrpSpPr>
        <p:grpSpPr>
          <a:xfrm>
            <a:off x="467544" y="1529976"/>
            <a:ext cx="8208912" cy="2736304"/>
            <a:chOff x="467544" y="1700808"/>
            <a:chExt cx="8208912" cy="2736304"/>
          </a:xfrm>
        </p:grpSpPr>
        <p:sp>
          <p:nvSpPr>
            <p:cNvPr id="11" name="ZoneTexte 10"/>
            <p:cNvSpPr txBox="1"/>
            <p:nvPr/>
          </p:nvSpPr>
          <p:spPr>
            <a:xfrm>
              <a:off x="541995" y="1700808"/>
              <a:ext cx="429605" cy="1015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6600" b="1" dirty="0" smtClean="0">
                  <a:solidFill>
                    <a:srgbClr val="CCCC00"/>
                  </a:solidFill>
                  <a:latin typeface="Calibri" pitchFamily="34" charset="0"/>
                </a:rPr>
                <a:t>1</a:t>
              </a:r>
              <a:endParaRPr lang="fr-FR" sz="6600" b="1" dirty="0">
                <a:solidFill>
                  <a:srgbClr val="CCCC00"/>
                </a:solidFill>
                <a:latin typeface="Calibri" pitchFamily="34" charset="0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3566331" y="1700808"/>
              <a:ext cx="429605" cy="1015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6600" b="1" dirty="0" smtClean="0">
                  <a:solidFill>
                    <a:srgbClr val="CCCC00"/>
                  </a:solidFill>
                  <a:latin typeface="Calibri" pitchFamily="34" charset="0"/>
                </a:rPr>
                <a:t>2</a:t>
              </a:r>
              <a:endParaRPr lang="fr-FR" sz="6600" b="1" dirty="0">
                <a:solidFill>
                  <a:srgbClr val="CCCC00"/>
                </a:solidFill>
                <a:latin typeface="Calibri" pitchFamily="34" charset="0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6590667" y="1700808"/>
              <a:ext cx="429605" cy="1015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6600" b="1" dirty="0" smtClean="0">
                  <a:solidFill>
                    <a:srgbClr val="CCCC00"/>
                  </a:solidFill>
                  <a:latin typeface="Calibri" pitchFamily="34" charset="0"/>
                </a:rPr>
                <a:t>3</a:t>
              </a:r>
              <a:endParaRPr lang="fr-FR" sz="6600" b="1" dirty="0">
                <a:solidFill>
                  <a:srgbClr val="CCCC00"/>
                </a:solidFill>
                <a:latin typeface="Calibri" pitchFamily="34" charset="0"/>
              </a:endParaRPr>
            </a:p>
          </p:txBody>
        </p:sp>
        <p:sp>
          <p:nvSpPr>
            <p:cNvPr id="16" name="Rectangle à coins arrondis 15"/>
            <p:cNvSpPr/>
            <p:nvPr/>
          </p:nvSpPr>
          <p:spPr>
            <a:xfrm>
              <a:off x="467544" y="2492896"/>
              <a:ext cx="1841889" cy="1260000"/>
            </a:xfrm>
            <a:prstGeom prst="roundRect">
              <a:avLst>
                <a:gd name="adj" fmla="val 9682"/>
              </a:avLst>
            </a:prstGeom>
            <a:solidFill>
              <a:srgbClr val="CCCC00"/>
            </a:solidFill>
            <a:ln>
              <a:solidFill>
                <a:srgbClr val="CC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t" anchorCtr="0"/>
            <a:lstStyle/>
            <a:p>
              <a:r>
                <a:rPr lang="fr-FR" sz="2400" b="1" dirty="0" smtClean="0">
                  <a:latin typeface="Calibri" pitchFamily="34" charset="0"/>
                </a:rPr>
                <a:t>Mots clefs</a:t>
              </a:r>
              <a:endParaRPr lang="fr-FR" sz="2400" b="1" dirty="0">
                <a:latin typeface="Calibri" pitchFamily="34" charset="0"/>
              </a:endParaRPr>
            </a:p>
          </p:txBody>
        </p:sp>
        <p:sp>
          <p:nvSpPr>
            <p:cNvPr id="17" name="Rectangle à coins arrondis 16"/>
            <p:cNvSpPr/>
            <p:nvPr/>
          </p:nvSpPr>
          <p:spPr>
            <a:xfrm>
              <a:off x="3450191" y="2492896"/>
              <a:ext cx="1841889" cy="1260000"/>
            </a:xfrm>
            <a:prstGeom prst="roundRect">
              <a:avLst>
                <a:gd name="adj" fmla="val 9682"/>
              </a:avLst>
            </a:prstGeom>
            <a:solidFill>
              <a:srgbClr val="CCCC00"/>
            </a:solidFill>
            <a:ln>
              <a:solidFill>
                <a:srgbClr val="CC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t" anchorCtr="0"/>
            <a:lstStyle/>
            <a:p>
              <a:r>
                <a:rPr lang="fr-FR" sz="2400" b="1" dirty="0" smtClean="0">
                  <a:latin typeface="Calibri" pitchFamily="34" charset="0"/>
                </a:rPr>
                <a:t>Annonces</a:t>
              </a:r>
              <a:endParaRPr lang="fr-FR" sz="2400" b="1" dirty="0">
                <a:latin typeface="Calibri" pitchFamily="34" charset="0"/>
              </a:endParaRPr>
            </a:p>
          </p:txBody>
        </p:sp>
        <p:sp>
          <p:nvSpPr>
            <p:cNvPr id="18" name="Rectangle à coins arrondis 17"/>
            <p:cNvSpPr/>
            <p:nvPr/>
          </p:nvSpPr>
          <p:spPr>
            <a:xfrm>
              <a:off x="6516216" y="2492896"/>
              <a:ext cx="1841889" cy="1260000"/>
            </a:xfrm>
            <a:prstGeom prst="roundRect">
              <a:avLst>
                <a:gd name="adj" fmla="val 9682"/>
              </a:avLst>
            </a:prstGeom>
            <a:solidFill>
              <a:srgbClr val="CCCC00"/>
            </a:solidFill>
            <a:ln>
              <a:solidFill>
                <a:srgbClr val="CC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t" anchorCtr="0"/>
            <a:lstStyle/>
            <a:p>
              <a:r>
                <a:rPr lang="fr-FR" sz="2400" b="1" dirty="0" smtClean="0">
                  <a:latin typeface="Calibri" pitchFamily="34" charset="0"/>
                </a:rPr>
                <a:t>Pages de destination</a:t>
              </a:r>
              <a:endParaRPr lang="fr-FR" sz="2400" b="1" dirty="0">
                <a:latin typeface="Calibri" pitchFamily="34" charset="0"/>
              </a:endParaRPr>
            </a:p>
          </p:txBody>
        </p:sp>
        <p:sp>
          <p:nvSpPr>
            <p:cNvPr id="19" name="Rectangle à coins arrondis 18"/>
            <p:cNvSpPr/>
            <p:nvPr/>
          </p:nvSpPr>
          <p:spPr>
            <a:xfrm>
              <a:off x="683568" y="3465144"/>
              <a:ext cx="1944216" cy="971968"/>
            </a:xfrm>
            <a:prstGeom prst="roundRect">
              <a:avLst>
                <a:gd name="adj" fmla="val 9682"/>
              </a:avLst>
            </a:prstGeom>
            <a:solidFill>
              <a:schemeClr val="bg1"/>
            </a:solidFill>
            <a:ln>
              <a:solidFill>
                <a:srgbClr val="CC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0"/>
            <a:lstStyle/>
            <a:p>
              <a:r>
                <a:rPr lang="fr-FR" sz="1200" dirty="0" smtClean="0">
                  <a:solidFill>
                    <a:schemeClr val="tx1"/>
                  </a:solidFill>
                  <a:latin typeface="Calibri" pitchFamily="34" charset="0"/>
                </a:rPr>
                <a:t>Requêtes des internautes sur lesquels se positionner pour communiquer.</a:t>
              </a:r>
            </a:p>
          </p:txBody>
        </p:sp>
        <p:sp>
          <p:nvSpPr>
            <p:cNvPr id="20" name="Rectangle à coins arrondis 19"/>
            <p:cNvSpPr/>
            <p:nvPr/>
          </p:nvSpPr>
          <p:spPr>
            <a:xfrm>
              <a:off x="3635896" y="3465144"/>
              <a:ext cx="1944216" cy="971968"/>
            </a:xfrm>
            <a:prstGeom prst="roundRect">
              <a:avLst>
                <a:gd name="adj" fmla="val 9682"/>
              </a:avLst>
            </a:prstGeom>
            <a:solidFill>
              <a:schemeClr val="bg1"/>
            </a:solidFill>
            <a:ln>
              <a:solidFill>
                <a:srgbClr val="CC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0"/>
            <a:lstStyle/>
            <a:p>
              <a:r>
                <a:rPr lang="fr-FR" sz="1200" dirty="0" smtClean="0">
                  <a:solidFill>
                    <a:schemeClr val="tx1"/>
                  </a:solidFill>
                  <a:latin typeface="Calibri" pitchFamily="34" charset="0"/>
                </a:rPr>
                <a:t>Textes qui seront affichés sur les mots clefs sélectionnés.</a:t>
              </a:r>
            </a:p>
          </p:txBody>
        </p:sp>
        <p:sp>
          <p:nvSpPr>
            <p:cNvPr id="21" name="Rectangle à coins arrondis 20"/>
            <p:cNvSpPr/>
            <p:nvPr/>
          </p:nvSpPr>
          <p:spPr>
            <a:xfrm>
              <a:off x="6732240" y="3465144"/>
              <a:ext cx="1944216" cy="971968"/>
            </a:xfrm>
            <a:prstGeom prst="roundRect">
              <a:avLst>
                <a:gd name="adj" fmla="val 9682"/>
              </a:avLst>
            </a:prstGeom>
            <a:solidFill>
              <a:schemeClr val="bg1"/>
            </a:solidFill>
            <a:ln>
              <a:solidFill>
                <a:srgbClr val="CC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0"/>
            <a:lstStyle/>
            <a:p>
              <a:r>
                <a:rPr lang="fr-FR" sz="1200" dirty="0" smtClean="0">
                  <a:solidFill>
                    <a:schemeClr val="tx1"/>
                  </a:solidFill>
                  <a:latin typeface="Calibri" pitchFamily="34" charset="0"/>
                </a:rPr>
                <a:t>Pages internet sur lesquelles seront redirigés les internautes après avoir cliqués sur les annonces.</a:t>
              </a:r>
            </a:p>
          </p:txBody>
        </p:sp>
        <p:sp>
          <p:nvSpPr>
            <p:cNvPr id="23" name="Flèche droite 22"/>
            <p:cNvSpPr/>
            <p:nvPr/>
          </p:nvSpPr>
          <p:spPr>
            <a:xfrm>
              <a:off x="2483768" y="2780928"/>
              <a:ext cx="864096" cy="648072"/>
            </a:xfrm>
            <a:prstGeom prst="rightArrow">
              <a:avLst/>
            </a:prstGeom>
            <a:solidFill>
              <a:srgbClr val="CCCC00"/>
            </a:solidFill>
            <a:ln>
              <a:solidFill>
                <a:srgbClr val="CC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Flèche droite 23"/>
            <p:cNvSpPr/>
            <p:nvPr/>
          </p:nvSpPr>
          <p:spPr>
            <a:xfrm>
              <a:off x="5508104" y="2780928"/>
              <a:ext cx="864096" cy="648072"/>
            </a:xfrm>
            <a:prstGeom prst="rightArrow">
              <a:avLst/>
            </a:prstGeom>
            <a:solidFill>
              <a:srgbClr val="CCCC00"/>
            </a:solidFill>
            <a:ln>
              <a:solidFill>
                <a:srgbClr val="CC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9" name="Flèche droite 28"/>
          <p:cNvSpPr/>
          <p:nvPr>
            <p:custDataLst>
              <p:tags r:id="rId10"/>
            </p:custDataLst>
          </p:nvPr>
        </p:nvSpPr>
        <p:spPr>
          <a:xfrm>
            <a:off x="323528" y="1016733"/>
            <a:ext cx="395536" cy="288032"/>
          </a:xfrm>
          <a:prstGeom prst="rightArrow">
            <a:avLst/>
          </a:prstGeom>
          <a:solidFill>
            <a:srgbClr val="CCCC00"/>
          </a:solidFill>
          <a:ln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space réservé du pied de page 3"/>
          <p:cNvSpPr>
            <a:spLocks noGrp="1"/>
          </p:cNvSpPr>
          <p:nvPr>
            <p:ph type="ftr" sz="quarter" idx="4294967295"/>
            <p:custDataLst>
              <p:tags r:id="rId11"/>
            </p:custDataLst>
          </p:nvPr>
        </p:nvSpPr>
        <p:spPr>
          <a:xfrm>
            <a:off x="3124200" y="6391275"/>
            <a:ext cx="5343525" cy="4667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fr-FR" dirty="0" smtClean="0"/>
              <a:t>Recommandation référencement | Check </a:t>
            </a:r>
            <a:r>
              <a:rPr lang="fr-FR" dirty="0" err="1" smtClean="0"/>
              <a:t>Your</a:t>
            </a:r>
            <a:r>
              <a:rPr lang="fr-FR" dirty="0" smtClean="0"/>
              <a:t> Room</a:t>
            </a:r>
            <a:endParaRPr lang="fr-FR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1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3356992"/>
            <a:ext cx="8229600" cy="2664296"/>
          </a:xfrm>
        </p:spPr>
        <p:txBody>
          <a:bodyPr/>
          <a:lstStyle/>
          <a:p>
            <a:pPr lvl="0">
              <a:buFont typeface="Courier New" pitchFamily="49" charset="0"/>
              <a:buChar char="o"/>
            </a:pPr>
            <a:r>
              <a:rPr lang="fr-FR" b="1" dirty="0" smtClean="0"/>
              <a:t>Un outil flexible</a:t>
            </a:r>
          </a:p>
          <a:p>
            <a:pPr lvl="1">
              <a:buFont typeface="Courier New" pitchFamily="49" charset="0"/>
              <a:buChar char="o"/>
            </a:pPr>
            <a:r>
              <a:rPr lang="fr-FR" dirty="0" smtClean="0"/>
              <a:t>Possibilité de suivre la saisonnalité </a:t>
            </a:r>
          </a:p>
          <a:p>
            <a:pPr lvl="1">
              <a:buFont typeface="Courier New" pitchFamily="49" charset="0"/>
              <a:buChar char="o"/>
            </a:pPr>
            <a:r>
              <a:rPr lang="fr-FR" dirty="0" smtClean="0"/>
              <a:t>Possibilité de s’adapter aux objectifs commerciaux</a:t>
            </a:r>
          </a:p>
          <a:p>
            <a:pPr lvl="1">
              <a:buFont typeface="Courier New" pitchFamily="49" charset="0"/>
              <a:buChar char="o"/>
            </a:pPr>
            <a:endParaRPr lang="fr-FR" dirty="0" smtClean="0"/>
          </a:p>
          <a:p>
            <a:pPr>
              <a:buFont typeface="Courier New" pitchFamily="49" charset="0"/>
              <a:buChar char="o"/>
            </a:pPr>
            <a:r>
              <a:rPr lang="fr-FR" b="1" dirty="0" smtClean="0"/>
              <a:t>Un outil réactif qui permet de faire des tests</a:t>
            </a:r>
          </a:p>
          <a:p>
            <a:pPr lvl="1">
              <a:buFont typeface="Courier New" pitchFamily="49" charset="0"/>
              <a:buChar char="o"/>
            </a:pPr>
            <a:r>
              <a:rPr lang="fr-FR" dirty="0" smtClean="0"/>
              <a:t>Possibilité de faire des tests pour optimiser la campagne et tester des marchés.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Flexibilité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smtClean="0"/>
              <a:t>Recommandation référencement | Check Your Room</a:t>
            </a:r>
            <a:endParaRPr lang="fr-FR" dirty="0"/>
          </a:p>
        </p:txBody>
      </p:sp>
      <p:grpSp>
        <p:nvGrpSpPr>
          <p:cNvPr id="13" name="Groupe 12"/>
          <p:cNvGrpSpPr/>
          <p:nvPr>
            <p:custDataLst>
              <p:tags r:id="rId4"/>
            </p:custDataLst>
          </p:nvPr>
        </p:nvGrpSpPr>
        <p:grpSpPr>
          <a:xfrm>
            <a:off x="101948" y="764704"/>
            <a:ext cx="8940105" cy="2365231"/>
            <a:chOff x="101948" y="3656057"/>
            <a:chExt cx="8940105" cy="2365231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01948" y="3656057"/>
              <a:ext cx="8940105" cy="213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ZoneTexte 6"/>
            <p:cNvSpPr txBox="1"/>
            <p:nvPr/>
          </p:nvSpPr>
          <p:spPr>
            <a:xfrm>
              <a:off x="3781639" y="5744289"/>
              <a:ext cx="52604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i="1" dirty="0" smtClean="0">
                  <a:latin typeface="Calibri" pitchFamily="34" charset="0"/>
                </a:rPr>
                <a:t>Evolution de requête sur le terme « hôtel » entre janvier 2010 et décembre 2011.</a:t>
              </a:r>
              <a:endParaRPr lang="fr-FR" sz="1200" i="1" dirty="0">
                <a:latin typeface="Calibri" pitchFamily="34" charset="0"/>
              </a:endParaRPr>
            </a:p>
          </p:txBody>
        </p:sp>
      </p:grpSp>
      <p:sp>
        <p:nvSpPr>
          <p:cNvPr id="8" name="Espace réservé du contenu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57200" y="785794"/>
            <a:ext cx="5915000" cy="5340369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Blip>
                <a:blip r:embed="rId14"/>
              </a:buBlip>
              <a:tabLst/>
              <a:defRPr/>
            </a:pP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9" name="Flèche droite 8"/>
          <p:cNvSpPr/>
          <p:nvPr>
            <p:custDataLst>
              <p:tags r:id="rId6"/>
            </p:custDataLst>
          </p:nvPr>
        </p:nvSpPr>
        <p:spPr>
          <a:xfrm>
            <a:off x="323528" y="3380506"/>
            <a:ext cx="395536" cy="288032"/>
          </a:xfrm>
          <a:prstGeom prst="rightArrow">
            <a:avLst/>
          </a:prstGeom>
          <a:solidFill>
            <a:srgbClr val="CCCC00"/>
          </a:solidFill>
          <a:ln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>
            <p:custDataLst>
              <p:tags r:id="rId7"/>
            </p:custDataLst>
          </p:nvPr>
        </p:nvSpPr>
        <p:spPr>
          <a:xfrm>
            <a:off x="2051720" y="1052736"/>
            <a:ext cx="1008112" cy="57606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>
            <p:custDataLst>
              <p:tags r:id="rId8"/>
            </p:custDataLst>
          </p:nvPr>
        </p:nvSpPr>
        <p:spPr>
          <a:xfrm>
            <a:off x="6372200" y="1124744"/>
            <a:ext cx="1008112" cy="57606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>
            <p:custDataLst>
              <p:tags r:id="rId9"/>
            </p:custDataLst>
          </p:nvPr>
        </p:nvSpPr>
        <p:spPr>
          <a:xfrm>
            <a:off x="3707904" y="1484784"/>
            <a:ext cx="720080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>
            <p:custDataLst>
              <p:tags r:id="rId10"/>
            </p:custDataLst>
          </p:nvPr>
        </p:nvSpPr>
        <p:spPr>
          <a:xfrm>
            <a:off x="8312410" y="1518237"/>
            <a:ext cx="720080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droite 20"/>
          <p:cNvSpPr/>
          <p:nvPr>
            <p:custDataLst>
              <p:tags r:id="rId11"/>
            </p:custDataLst>
          </p:nvPr>
        </p:nvSpPr>
        <p:spPr>
          <a:xfrm>
            <a:off x="323528" y="5013176"/>
            <a:ext cx="395536" cy="288032"/>
          </a:xfrm>
          <a:prstGeom prst="rightArrow">
            <a:avLst/>
          </a:prstGeom>
          <a:solidFill>
            <a:srgbClr val="CCCC00"/>
          </a:solidFill>
          <a:ln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331640" y="1124744"/>
            <a:ext cx="6336704" cy="2680729"/>
          </a:xfrm>
        </p:spPr>
        <p:txBody>
          <a:bodyPr/>
          <a:lstStyle/>
          <a:p>
            <a:pPr algn="ctr"/>
            <a:r>
              <a:rPr lang="fr-FR" b="1" dirty="0" smtClean="0"/>
              <a:t>Plusieurs thématiques peuvent être envisagées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Potentiels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smtClean="0"/>
              <a:t>Recommandation référencement | Check Your Room</a:t>
            </a:r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8388" y="1988840"/>
            <a:ext cx="44672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èche droite 6"/>
          <p:cNvSpPr/>
          <p:nvPr>
            <p:custDataLst>
              <p:tags r:id="rId5"/>
            </p:custDataLst>
          </p:nvPr>
        </p:nvSpPr>
        <p:spPr>
          <a:xfrm>
            <a:off x="1951772" y="1168812"/>
            <a:ext cx="395536" cy="288032"/>
          </a:xfrm>
          <a:prstGeom prst="rightArrow">
            <a:avLst/>
          </a:prstGeom>
          <a:solidFill>
            <a:srgbClr val="CCCC00"/>
          </a:solidFill>
          <a:ln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Nous vous accompagnons</a:t>
            </a:r>
            <a:endParaRPr lang="fr-FR" dirty="0"/>
          </a:p>
        </p:txBody>
      </p:sp>
      <p:sp>
        <p:nvSpPr>
          <p:cNvPr id="50179" name="Espace réservé du texte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z="3600" dirty="0" smtClean="0">
                <a:solidFill>
                  <a:srgbClr val="CCCC00"/>
                </a:solidFill>
              </a:rPr>
              <a:t>Référencement</a:t>
            </a: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4294967295"/>
            <p:custDataLst>
              <p:tags r:id="rId3"/>
            </p:custDataLst>
          </p:nvPr>
        </p:nvSpPr>
        <p:spPr>
          <a:xfrm>
            <a:off x="3124200" y="6391275"/>
            <a:ext cx="5343525" cy="4667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fr-FR" dirty="0" smtClean="0"/>
              <a:t>Recommandation référencement | Check </a:t>
            </a:r>
            <a:r>
              <a:rPr lang="fr-FR" dirty="0" err="1" smtClean="0"/>
              <a:t>Your</a:t>
            </a:r>
            <a:r>
              <a:rPr lang="fr-FR" dirty="0" smtClean="0"/>
              <a:t> Room</a:t>
            </a:r>
            <a:endParaRPr lang="fr-FR" dirty="0"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8675688" y="6453188"/>
            <a:ext cx="468312" cy="360362"/>
          </a:xfrm>
        </p:spPr>
        <p:txBody>
          <a:bodyPr/>
          <a:lstStyle/>
          <a:p>
            <a:fld id="{5F45EE44-EED3-4E37-8AD8-A8DF5948E5DA}" type="slidenum">
              <a:rPr lang="fr-FR" smtClean="0"/>
              <a:pPr/>
              <a:t>19</a:t>
            </a:fld>
            <a:endParaRPr lang="fr-FR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Qu'est-ce que le référencement ?</a:t>
            </a:r>
            <a:endParaRPr lang="fr-FR" dirty="0"/>
          </a:p>
        </p:txBody>
      </p:sp>
      <p:sp>
        <p:nvSpPr>
          <p:cNvPr id="50179" name="Espace réservé du texte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z="3600" dirty="0" smtClean="0">
                <a:solidFill>
                  <a:srgbClr val="CCCC00"/>
                </a:solidFill>
              </a:rPr>
              <a:t>Référencement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/>
              <a:t>Le dispositif global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Recommandation référencement | Check Your Room</a:t>
            </a:r>
            <a:endParaRPr lang="fr-FR" dirty="0"/>
          </a:p>
        </p:txBody>
      </p:sp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3582000" y="1413486"/>
            <a:ext cx="47383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SEO</a:t>
            </a:r>
          </a:p>
          <a:p>
            <a:pPr>
              <a:defRPr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SEA</a:t>
            </a:r>
          </a:p>
        </p:txBody>
      </p:sp>
      <p:sp>
        <p:nvSpPr>
          <p:cNvPr id="8" name="ZoneTexte 2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82000" y="980728"/>
            <a:ext cx="18557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 smtClean="0">
                <a:latin typeface="Calibri" pitchFamily="34" charset="0"/>
              </a:rPr>
              <a:t>Recruter</a:t>
            </a:r>
            <a:endParaRPr lang="fr-FR" dirty="0">
              <a:latin typeface="Calibri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5"/>
            </p:custDataLst>
          </p:nvPr>
        </p:nvCxnSpPr>
        <p:spPr>
          <a:xfrm>
            <a:off x="3582000" y="1339503"/>
            <a:ext cx="198000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èche droite 9"/>
          <p:cNvSpPr/>
          <p:nvPr>
            <p:custDataLst>
              <p:tags r:id="rId6"/>
            </p:custDataLst>
          </p:nvPr>
        </p:nvSpPr>
        <p:spPr>
          <a:xfrm rot="2199855">
            <a:off x="2591608" y="2385592"/>
            <a:ext cx="720000" cy="360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ZoneTexte 5"/>
          <p:cNvSpPr txBox="1"/>
          <p:nvPr>
            <p:custDataLst>
              <p:tags r:id="rId7"/>
            </p:custDataLst>
          </p:nvPr>
        </p:nvSpPr>
        <p:spPr>
          <a:xfrm>
            <a:off x="6370278" y="1339503"/>
            <a:ext cx="20901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Facebook</a:t>
            </a:r>
          </a:p>
          <a:p>
            <a:pPr>
              <a:defRPr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Pinterest</a:t>
            </a:r>
          </a:p>
          <a:p>
            <a:pPr>
              <a:defRPr/>
            </a:pP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Twitter</a:t>
            </a:r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endParaRPr lang="fr-FR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E-CRM - BDD clients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ZoneTexte 3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363000" y="980728"/>
            <a:ext cx="1980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latin typeface="Calibri" pitchFamily="34" charset="0"/>
              </a:rPr>
              <a:t>Maintenir le lien</a:t>
            </a:r>
          </a:p>
        </p:txBody>
      </p:sp>
      <p:cxnSp>
        <p:nvCxnSpPr>
          <p:cNvPr id="14" name="Connecteur droit 13"/>
          <p:cNvCxnSpPr/>
          <p:nvPr>
            <p:custDataLst>
              <p:tags r:id="rId9"/>
            </p:custDataLst>
          </p:nvPr>
        </p:nvCxnSpPr>
        <p:spPr>
          <a:xfrm>
            <a:off x="6394404" y="1339503"/>
            <a:ext cx="1777996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e 27"/>
          <p:cNvGrpSpPr/>
          <p:nvPr>
            <p:custDataLst>
              <p:tags r:id="rId10"/>
            </p:custDataLst>
          </p:nvPr>
        </p:nvGrpSpPr>
        <p:grpSpPr>
          <a:xfrm>
            <a:off x="3707321" y="2708920"/>
            <a:ext cx="1729358" cy="1510928"/>
            <a:chOff x="3779838" y="2133600"/>
            <a:chExt cx="1729358" cy="1510928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79838" y="2133600"/>
              <a:ext cx="1249362" cy="1246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" name="Groupe 29"/>
            <p:cNvGrpSpPr>
              <a:grpSpLocks/>
            </p:cNvGrpSpPr>
            <p:nvPr/>
          </p:nvGrpSpPr>
          <p:grpSpPr bwMode="auto">
            <a:xfrm>
              <a:off x="4644008" y="2780928"/>
              <a:ext cx="865188" cy="863600"/>
              <a:chOff x="5004048" y="2924944"/>
              <a:chExt cx="648072" cy="648072"/>
            </a:xfrm>
          </p:grpSpPr>
          <p:sp>
            <p:nvSpPr>
              <p:cNvPr id="19" name="Ellipse 18"/>
              <p:cNvSpPr/>
              <p:nvPr/>
            </p:nvSpPr>
            <p:spPr>
              <a:xfrm>
                <a:off x="5004048" y="2924944"/>
                <a:ext cx="648072" cy="64807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076080" y="2996952"/>
                <a:ext cx="504280" cy="504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5" name="Flèche droite 14"/>
          <p:cNvSpPr/>
          <p:nvPr>
            <p:custDataLst>
              <p:tags r:id="rId11"/>
            </p:custDataLst>
          </p:nvPr>
        </p:nvSpPr>
        <p:spPr>
          <a:xfrm rot="16200000">
            <a:off x="4338000" y="4167740"/>
            <a:ext cx="468000" cy="35877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ZoneTexte 2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26627" y="980728"/>
            <a:ext cx="19287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Calibri" pitchFamily="34" charset="0"/>
              </a:rPr>
              <a:t>Déclencher l’envie</a:t>
            </a:r>
          </a:p>
        </p:txBody>
      </p:sp>
      <p:cxnSp>
        <p:nvCxnSpPr>
          <p:cNvPr id="12" name="Connecteur droit 11"/>
          <p:cNvCxnSpPr/>
          <p:nvPr>
            <p:custDataLst>
              <p:tags r:id="rId13"/>
            </p:custDataLst>
          </p:nvPr>
        </p:nvCxnSpPr>
        <p:spPr>
          <a:xfrm>
            <a:off x="930906" y="1339503"/>
            <a:ext cx="1720188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>
            <p:custDataLst>
              <p:tags r:id="rId14"/>
            </p:custDataLst>
          </p:nvPr>
        </p:nvSpPr>
        <p:spPr>
          <a:xfrm>
            <a:off x="801000" y="1414115"/>
            <a:ext cx="1980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Influenceurs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Public de niche</a:t>
            </a:r>
          </a:p>
          <a:p>
            <a:pPr algn="ctr">
              <a:defRPr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Grand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public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9" name="Double flèche horizontale 28"/>
          <p:cNvSpPr/>
          <p:nvPr>
            <p:custDataLst>
              <p:tags r:id="rId15"/>
            </p:custDataLst>
          </p:nvPr>
        </p:nvSpPr>
        <p:spPr>
          <a:xfrm rot="19374696">
            <a:off x="5615835" y="2385548"/>
            <a:ext cx="720000" cy="3600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" name="Flèche droite 29"/>
          <p:cNvSpPr/>
          <p:nvPr>
            <p:custDataLst>
              <p:tags r:id="rId16"/>
            </p:custDataLst>
          </p:nvPr>
        </p:nvSpPr>
        <p:spPr>
          <a:xfrm rot="5400000">
            <a:off x="4266000" y="2150912"/>
            <a:ext cx="612000" cy="360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31" name="Groupe 30"/>
          <p:cNvGrpSpPr/>
          <p:nvPr>
            <p:custDataLst>
              <p:tags r:id="rId17"/>
            </p:custDataLst>
          </p:nvPr>
        </p:nvGrpSpPr>
        <p:grpSpPr>
          <a:xfrm>
            <a:off x="3150000" y="4653136"/>
            <a:ext cx="2844000" cy="1633716"/>
            <a:chOff x="3569704" y="4325938"/>
            <a:chExt cx="1944217" cy="1633716"/>
          </a:xfrm>
        </p:grpSpPr>
        <p:sp>
          <p:nvSpPr>
            <p:cNvPr id="32" name="ZoneTexte 29"/>
            <p:cNvSpPr txBox="1">
              <a:spLocks noChangeArrowheads="1"/>
            </p:cNvSpPr>
            <p:nvPr/>
          </p:nvSpPr>
          <p:spPr bwMode="auto">
            <a:xfrm>
              <a:off x="3594868" y="4325938"/>
              <a:ext cx="18938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dirty="0" smtClean="0">
                  <a:latin typeface="Calibri" pitchFamily="34" charset="0"/>
                </a:rPr>
                <a:t>Faire connaitre et recruter</a:t>
              </a:r>
              <a:endParaRPr lang="fr-FR" dirty="0">
                <a:latin typeface="Calibri" pitchFamily="34" charset="0"/>
              </a:endParaRPr>
            </a:p>
          </p:txBody>
        </p:sp>
        <p:cxnSp>
          <p:nvCxnSpPr>
            <p:cNvPr id="33" name="Connecteur droit 32"/>
            <p:cNvCxnSpPr/>
            <p:nvPr/>
          </p:nvCxnSpPr>
          <p:spPr>
            <a:xfrm>
              <a:off x="3697262" y="4686300"/>
              <a:ext cx="16891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3569704" y="4759325"/>
              <a:ext cx="194421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Bannières</a:t>
              </a:r>
            </a:p>
            <a:p>
              <a:pPr algn="ctr">
                <a:defRPr/>
              </a:pP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Affiliation</a:t>
              </a:r>
            </a:p>
            <a:p>
              <a:pPr algn="ctr">
                <a:defRPr/>
              </a:pPr>
              <a:r>
                <a:rPr lang="fr-FR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Retargeting</a:t>
              </a:r>
              <a:endPara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endParaRPr>
            </a:p>
            <a:p>
              <a:pPr algn="ctr">
                <a:defRPr/>
              </a:pP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…</a:t>
              </a:r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67544" y="1289850"/>
            <a:ext cx="5122912" cy="4155374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fr-FR" b="1" dirty="0" smtClean="0"/>
              <a:t>Deux sources de trafic indispensable</a:t>
            </a:r>
          </a:p>
          <a:p>
            <a:pPr lvl="1">
              <a:buFont typeface="Courier New" pitchFamily="49" charset="0"/>
              <a:buChar char="o"/>
            </a:pPr>
            <a:r>
              <a:rPr lang="fr-FR" u="sng" dirty="0" smtClean="0"/>
              <a:t>Naturel :</a:t>
            </a:r>
            <a:r>
              <a:rPr lang="fr-FR" dirty="0" smtClean="0"/>
              <a:t> Trafic « gratuit » sur le long terme</a:t>
            </a:r>
          </a:p>
          <a:p>
            <a:pPr lvl="1">
              <a:buFont typeface="Courier New" pitchFamily="49" charset="0"/>
              <a:buChar char="o"/>
            </a:pPr>
            <a:r>
              <a:rPr lang="fr-FR" u="sng" dirty="0" smtClean="0"/>
              <a:t>Payant :</a:t>
            </a:r>
            <a:r>
              <a:rPr lang="fr-FR" dirty="0" smtClean="0"/>
              <a:t> Génération de trafic rapide, flexible avec une efficacité maitrisée</a:t>
            </a:r>
          </a:p>
          <a:p>
            <a:pPr>
              <a:buFont typeface="Courier New" pitchFamily="49" charset="0"/>
              <a:buChar char="o"/>
            </a:pPr>
            <a:endParaRPr lang="fr-FR" dirty="0" smtClean="0"/>
          </a:p>
          <a:p>
            <a:pPr>
              <a:buFont typeface="Courier New" pitchFamily="49" charset="0"/>
              <a:buChar char="o"/>
            </a:pPr>
            <a:r>
              <a:rPr lang="fr-FR" b="1" dirty="0" smtClean="0"/>
              <a:t>Qui peuvent se compléter</a:t>
            </a:r>
          </a:p>
          <a:p>
            <a:pPr lvl="1">
              <a:buFont typeface="Courier New" pitchFamily="49" charset="0"/>
              <a:buChar char="o"/>
            </a:pPr>
            <a:r>
              <a:rPr lang="fr-FR" dirty="0" smtClean="0"/>
              <a:t>Test &amp; </a:t>
            </a:r>
            <a:r>
              <a:rPr lang="fr-FR" dirty="0" err="1" smtClean="0"/>
              <a:t>Learn</a:t>
            </a:r>
            <a:r>
              <a:rPr lang="fr-FR" dirty="0" smtClean="0"/>
              <a:t> grâce au payant</a:t>
            </a:r>
          </a:p>
          <a:p>
            <a:pPr>
              <a:buFont typeface="Courier New" pitchFamily="49" charset="0"/>
              <a:buChar char="o"/>
            </a:pPr>
            <a:endParaRPr lang="fr-FR" dirty="0" smtClean="0"/>
          </a:p>
          <a:p>
            <a:pPr>
              <a:buFont typeface="Courier New" pitchFamily="49" charset="0"/>
              <a:buChar char="o"/>
            </a:pPr>
            <a:r>
              <a:rPr lang="fr-FR" dirty="0" smtClean="0"/>
              <a:t>Mais qui nécessite une prise en compte stratégique globale pour éviter la </a:t>
            </a:r>
            <a:r>
              <a:rPr lang="fr-FR" dirty="0" err="1" smtClean="0"/>
              <a:t>cannabilisation</a:t>
            </a:r>
            <a:endParaRPr lang="fr-FR" dirty="0" smtClean="0"/>
          </a:p>
          <a:p>
            <a:pPr>
              <a:buFont typeface="Courier New" pitchFamily="49" charset="0"/>
              <a:buChar char="o"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SEO + SEA : un travail complémentaire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Recommandation référencement | Check Your Room</a:t>
            </a:r>
            <a:endParaRPr lang="fr-FR" dirty="0"/>
          </a:p>
        </p:txBody>
      </p:sp>
      <p:sp>
        <p:nvSpPr>
          <p:cNvPr id="5" name="Flèche droite 4"/>
          <p:cNvSpPr/>
          <p:nvPr>
            <p:custDataLst>
              <p:tags r:id="rId4"/>
            </p:custDataLst>
          </p:nvPr>
        </p:nvSpPr>
        <p:spPr>
          <a:xfrm>
            <a:off x="323528" y="1361858"/>
            <a:ext cx="395536" cy="288032"/>
          </a:xfrm>
          <a:prstGeom prst="rightArrow">
            <a:avLst/>
          </a:prstGeom>
          <a:solidFill>
            <a:srgbClr val="CCCC00"/>
          </a:solidFill>
          <a:ln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>
            <p:custDataLst>
              <p:tags r:id="rId5"/>
            </p:custDataLst>
          </p:nvPr>
        </p:nvSpPr>
        <p:spPr>
          <a:xfrm>
            <a:off x="323528" y="3272621"/>
            <a:ext cx="395536" cy="288032"/>
          </a:xfrm>
          <a:prstGeom prst="rightArrow">
            <a:avLst/>
          </a:prstGeom>
          <a:solidFill>
            <a:srgbClr val="CCCC00"/>
          </a:solidFill>
          <a:ln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Image1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79512" y="4588114"/>
            <a:ext cx="615696" cy="51816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74422" y="1392839"/>
            <a:ext cx="3456384" cy="407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/>
              <a:t>Étude lexicale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Recommandation référencement | Check </a:t>
            </a:r>
            <a:r>
              <a:rPr lang="fr-FR" dirty="0" err="1" smtClean="0"/>
              <a:t>Your</a:t>
            </a:r>
            <a:r>
              <a:rPr lang="fr-FR" dirty="0" smtClean="0"/>
              <a:t> Room</a:t>
            </a:r>
            <a:endParaRPr lang="fr-FR" dirty="0"/>
          </a:p>
        </p:txBody>
      </p:sp>
      <p:graphicFrame>
        <p:nvGraphicFramePr>
          <p:cNvPr id="5" name="Diagramme 4"/>
          <p:cNvGraphicFramePr/>
          <p:nvPr>
            <p:custDataLst>
              <p:tags r:id="rId3"/>
            </p:custDataLst>
          </p:nvPr>
        </p:nvGraphicFramePr>
        <p:xfrm>
          <a:off x="-900608" y="1196752"/>
          <a:ext cx="705678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5724128" y="2521059"/>
            <a:ext cx="30243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EN AMONT</a:t>
            </a:r>
          </a:p>
          <a:p>
            <a:pPr lvl="0"/>
            <a:r>
              <a:rPr lang="fr-FR" sz="28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Étude lexicale des expressions utilisées par les internautes dans votre secteur.</a:t>
            </a:r>
          </a:p>
          <a:p>
            <a:pPr lvl="0"/>
            <a:endParaRPr lang="fr-FR" sz="2800" baseline="-250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 bwMode="auto">
          <a:xfrm>
            <a:off x="457200" y="785813"/>
            <a:ext cx="8229600" cy="53403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>
              <a:spcAft>
                <a:spcPts val="300"/>
              </a:spcAft>
              <a:buFontTx/>
              <a:buAutoNum type="arabicPeriod"/>
            </a:pPr>
            <a:r>
              <a:rPr lang="fr-FR" b="1" dirty="0" smtClean="0">
                <a:solidFill>
                  <a:srgbClr val="CCCC00"/>
                </a:solidFill>
              </a:rPr>
              <a:t>Préambule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fr-FR" sz="1400" dirty="0" smtClean="0"/>
              <a:t>Analyse et visibilité : bilan complet et analyse de l’existant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fr-FR" sz="1400" dirty="0" smtClean="0"/>
              <a:t>Analyse de mots clés : étude sémantique pour définir les termes importants (</a:t>
            </a:r>
            <a:r>
              <a:rPr lang="fr-FR" sz="1400" dirty="0" err="1" smtClean="0"/>
              <a:t>cf</a:t>
            </a:r>
            <a:r>
              <a:rPr lang="fr-FR" sz="1400" dirty="0" smtClean="0"/>
              <a:t> </a:t>
            </a:r>
            <a:r>
              <a:rPr lang="fr-FR" sz="1400" dirty="0" err="1" smtClean="0"/>
              <a:t>slide</a:t>
            </a:r>
            <a:r>
              <a:rPr lang="fr-FR" sz="1400" dirty="0" smtClean="0"/>
              <a:t> 22)</a:t>
            </a:r>
          </a:p>
          <a:p>
            <a:pPr marL="342900" indent="-342900">
              <a:spcAft>
                <a:spcPts val="300"/>
              </a:spcAft>
              <a:buFontTx/>
              <a:buAutoNum type="arabicPeriod"/>
            </a:pPr>
            <a:r>
              <a:rPr lang="fr-FR" b="1" dirty="0" smtClean="0">
                <a:solidFill>
                  <a:srgbClr val="CCCC00"/>
                </a:solidFill>
              </a:rPr>
              <a:t>Optimisation du site</a:t>
            </a:r>
            <a:endParaRPr lang="fr-FR" dirty="0" smtClean="0">
              <a:solidFill>
                <a:srgbClr val="CCCC00"/>
              </a:solidFill>
            </a:endParaRP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fr-FR" sz="1400" dirty="0" smtClean="0"/>
              <a:t>Rédaction d’un cahier des charges techniques et lexicales</a:t>
            </a:r>
          </a:p>
          <a:p>
            <a:pPr lvl="2">
              <a:spcBef>
                <a:spcPct val="0"/>
              </a:spcBef>
              <a:spcAft>
                <a:spcPts val="300"/>
              </a:spcAft>
            </a:pPr>
            <a:r>
              <a:rPr lang="fr-FR" sz="1200" u="sng" dirty="0" smtClean="0"/>
              <a:t>Exemple :</a:t>
            </a:r>
            <a:r>
              <a:rPr lang="fr-FR" sz="1200" dirty="0" smtClean="0"/>
              <a:t> Charte de nommage, optimisations des médias</a:t>
            </a:r>
          </a:p>
          <a:p>
            <a:pPr marL="342900" indent="-342900">
              <a:spcAft>
                <a:spcPts val="300"/>
              </a:spcAft>
              <a:buFontTx/>
              <a:buAutoNum type="arabicPeriod"/>
            </a:pPr>
            <a:r>
              <a:rPr lang="fr-FR" b="1" dirty="0" smtClean="0">
                <a:solidFill>
                  <a:srgbClr val="CCCC00"/>
                </a:solidFill>
              </a:rPr>
              <a:t>Optimisation de la popularité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fr-FR" sz="1400" dirty="0" smtClean="0"/>
              <a:t>Analyse de l'existant et mise en place d'une stratégie</a:t>
            </a:r>
          </a:p>
          <a:p>
            <a:pPr lvl="1">
              <a:spcBef>
                <a:spcPct val="0"/>
              </a:spcBef>
            </a:pPr>
            <a:r>
              <a:rPr lang="fr-FR" sz="1400" dirty="0" err="1" smtClean="0"/>
              <a:t>Netlinking</a:t>
            </a:r>
            <a:r>
              <a:rPr lang="fr-FR" sz="1400" dirty="0" smtClean="0"/>
              <a:t> </a:t>
            </a:r>
            <a:r>
              <a:rPr lang="fr-FR" sz="1400" dirty="0" err="1" smtClean="0"/>
              <a:t>opérationel</a:t>
            </a:r>
            <a:r>
              <a:rPr lang="fr-FR" sz="1400" dirty="0" smtClean="0"/>
              <a:t> blogs/forums (liens et contenus)</a:t>
            </a:r>
          </a:p>
          <a:p>
            <a:pPr marL="342900" indent="-342900">
              <a:spcAft>
                <a:spcPts val="300"/>
              </a:spcAft>
              <a:buFontTx/>
              <a:buAutoNum type="arabicPeriod"/>
            </a:pPr>
            <a:r>
              <a:rPr lang="fr-FR" b="1" dirty="0" smtClean="0">
                <a:solidFill>
                  <a:srgbClr val="CCCC00"/>
                </a:solidFill>
              </a:rPr>
              <a:t>Mesure de performance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fr-FR" sz="1400" dirty="0" smtClean="0"/>
              <a:t>Paramétrage de l’outil statistique</a:t>
            </a:r>
          </a:p>
          <a:p>
            <a:pPr marL="342900" indent="-342900">
              <a:buFontTx/>
              <a:buAutoNum type="arabicPeriod"/>
            </a:pPr>
            <a:r>
              <a:rPr lang="fr-FR" b="1" dirty="0" smtClean="0">
                <a:solidFill>
                  <a:srgbClr val="CCCC00"/>
                </a:solidFill>
              </a:rPr>
              <a:t>Suivi et Accompagnement opérationnel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fr-FR" sz="1400" dirty="0" smtClean="0"/>
              <a:t>Analyse mensuel du trafic du site</a:t>
            </a:r>
          </a:p>
          <a:p>
            <a:pPr lvl="1">
              <a:spcBef>
                <a:spcPct val="0"/>
              </a:spcBef>
            </a:pPr>
            <a:r>
              <a:rPr lang="fr-FR" sz="1400" dirty="0" smtClean="0"/>
              <a:t>Rapport de performance SEO </a:t>
            </a:r>
            <a:r>
              <a:rPr lang="fr-FR" sz="1400" dirty="0" err="1" smtClean="0"/>
              <a:t>quadrisemestriels</a:t>
            </a:r>
            <a:endParaRPr lang="fr-FR" sz="1400" dirty="0" smtClean="0"/>
          </a:p>
          <a:p>
            <a:pPr marL="342900" indent="-342900">
              <a:buNone/>
            </a:pPr>
            <a:endParaRPr lang="fr-FR" b="1" i="1" dirty="0" smtClean="0">
              <a:solidFill>
                <a:srgbClr val="CCCC00"/>
              </a:solidFill>
            </a:endParaRPr>
          </a:p>
          <a:p>
            <a:pPr marL="342900" indent="-342900">
              <a:buNone/>
            </a:pPr>
            <a:r>
              <a:rPr lang="fr-FR" b="1" i="1" dirty="0" smtClean="0">
                <a:solidFill>
                  <a:srgbClr val="CCCC00"/>
                </a:solidFill>
              </a:rPr>
              <a:t>Optionnel: création des pages d’</a:t>
            </a:r>
            <a:r>
              <a:rPr lang="fr-FR" b="1" i="1" dirty="0" err="1" smtClean="0">
                <a:solidFill>
                  <a:srgbClr val="CCCC00"/>
                </a:solidFill>
              </a:rPr>
              <a:t>atterissage</a:t>
            </a:r>
            <a:endParaRPr lang="fr-FR" b="1" i="1" dirty="0" smtClean="0">
              <a:solidFill>
                <a:srgbClr val="CCCC00"/>
              </a:solidFill>
            </a:endParaRPr>
          </a:p>
        </p:txBody>
      </p:sp>
      <p:sp>
        <p:nvSpPr>
          <p:cNvPr id="58371" name="Titr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fr-FR" dirty="0" smtClean="0"/>
              <a:t>Référencement naturel</a:t>
            </a: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4294967295"/>
            <p:custDataLst>
              <p:tags r:id="rId3"/>
            </p:custDataLst>
          </p:nvPr>
        </p:nvSpPr>
        <p:spPr>
          <a:xfrm>
            <a:off x="3124200" y="6391275"/>
            <a:ext cx="5343525" cy="4667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fr-FR" dirty="0" smtClean="0"/>
              <a:t>Recommandation référencement | Check </a:t>
            </a:r>
            <a:r>
              <a:rPr lang="fr-FR" dirty="0" err="1" smtClean="0"/>
              <a:t>Your</a:t>
            </a:r>
            <a:r>
              <a:rPr lang="fr-FR" dirty="0" smtClean="0"/>
              <a:t> Room</a:t>
            </a:r>
            <a:endParaRPr lang="fr-FR" dirty="0"/>
          </a:p>
        </p:txBody>
      </p:sp>
      <p:sp>
        <p:nvSpPr>
          <p:cNvPr id="7" name="Espace réservé du numéro de diapositive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8675688" y="6453188"/>
            <a:ext cx="468312" cy="3603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45EE44-EED3-4E37-8AD8-A8DF5948E5D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Larme 7"/>
          <p:cNvSpPr/>
          <p:nvPr>
            <p:custDataLst>
              <p:tags r:id="rId5"/>
            </p:custDataLst>
          </p:nvPr>
        </p:nvSpPr>
        <p:spPr>
          <a:xfrm rot="5400000">
            <a:off x="7812186" y="5085010"/>
            <a:ext cx="1081087" cy="1079500"/>
          </a:xfrm>
          <a:prstGeom prst="teardrop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600" spc="-150" dirty="0" smtClean="0">
                <a:latin typeface="Calibri" pitchFamily="34" charset="0"/>
              </a:rPr>
              <a:t>À partir de </a:t>
            </a:r>
            <a:r>
              <a:rPr lang="fr-FR" sz="2000" spc="-150" dirty="0" smtClean="0">
                <a:latin typeface="Calibri" pitchFamily="34" charset="0"/>
              </a:rPr>
              <a:t>15k€</a:t>
            </a:r>
            <a:endParaRPr lang="fr-FR" sz="2000" spc="-150" dirty="0">
              <a:latin typeface="Calibri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pPr marL="342900" indent="-342900">
              <a:spcAft>
                <a:spcPts val="300"/>
              </a:spcAft>
              <a:buFontTx/>
              <a:buAutoNum type="arabicPeriod"/>
            </a:pPr>
            <a:r>
              <a:rPr lang="fr-FR" b="1" dirty="0" smtClean="0">
                <a:solidFill>
                  <a:srgbClr val="CCCC00"/>
                </a:solidFill>
              </a:rPr>
              <a:t>Définition de la stratégie</a:t>
            </a:r>
          </a:p>
          <a:p>
            <a:pPr lvl="1">
              <a:spcBef>
                <a:spcPts val="0"/>
              </a:spcBef>
            </a:pPr>
            <a:r>
              <a:rPr lang="fr-FR" dirty="0" smtClean="0"/>
              <a:t>Identification des mots clefs et groupes d’annonces adaptés (</a:t>
            </a:r>
            <a:r>
              <a:rPr lang="fr-FR" dirty="0" err="1" smtClean="0"/>
              <a:t>cf</a:t>
            </a:r>
            <a:r>
              <a:rPr lang="fr-FR" dirty="0" smtClean="0"/>
              <a:t> </a:t>
            </a:r>
            <a:r>
              <a:rPr lang="fr-FR" dirty="0" err="1" smtClean="0"/>
              <a:t>slide</a:t>
            </a:r>
            <a:r>
              <a:rPr lang="fr-FR" dirty="0" smtClean="0"/>
              <a:t> 22)</a:t>
            </a:r>
          </a:p>
          <a:p>
            <a:pPr marL="342900" indent="-342900">
              <a:spcAft>
                <a:spcPts val="300"/>
              </a:spcAft>
              <a:buFontTx/>
              <a:buAutoNum type="arabicPeriod"/>
            </a:pPr>
            <a:r>
              <a:rPr lang="fr-FR" b="1" dirty="0" smtClean="0">
                <a:solidFill>
                  <a:srgbClr val="CCCC00"/>
                </a:solidFill>
              </a:rPr>
              <a:t>Mise en place</a:t>
            </a:r>
          </a:p>
          <a:p>
            <a:pPr lvl="1">
              <a:spcBef>
                <a:spcPts val="0"/>
              </a:spcBef>
            </a:pPr>
            <a:r>
              <a:rPr lang="fr-FR" dirty="0" smtClean="0"/>
              <a:t>Mise en place de la campagne</a:t>
            </a:r>
          </a:p>
          <a:p>
            <a:pPr lvl="1">
              <a:spcBef>
                <a:spcPts val="0"/>
              </a:spcBef>
            </a:pPr>
            <a:r>
              <a:rPr lang="fr-FR" dirty="0" smtClean="0"/>
              <a:t>Mise en place des tags de conversions</a:t>
            </a:r>
          </a:p>
          <a:p>
            <a:pPr lvl="1">
              <a:spcBef>
                <a:spcPts val="0"/>
              </a:spcBef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Optionnel: création des pages d’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atterissage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Aft>
                <a:spcPts val="300"/>
              </a:spcAft>
              <a:buFontTx/>
              <a:buAutoNum type="arabicPeriod"/>
            </a:pPr>
            <a:r>
              <a:rPr lang="fr-FR" b="1" dirty="0" smtClean="0">
                <a:solidFill>
                  <a:srgbClr val="CCCC00"/>
                </a:solidFill>
              </a:rPr>
              <a:t>Suivi</a:t>
            </a:r>
          </a:p>
          <a:p>
            <a:pPr lvl="1">
              <a:spcBef>
                <a:spcPts val="0"/>
              </a:spcBef>
            </a:pPr>
            <a:r>
              <a:rPr lang="fr-FR" dirty="0" smtClean="0"/>
              <a:t>Gestion et optimisation quotidiennes de la campagne</a:t>
            </a:r>
          </a:p>
          <a:p>
            <a:pPr lvl="1">
              <a:spcBef>
                <a:spcPts val="0"/>
              </a:spcBef>
            </a:pPr>
            <a:r>
              <a:rPr lang="fr-FR" dirty="0" err="1" smtClean="0"/>
              <a:t>Reporting</a:t>
            </a:r>
            <a:r>
              <a:rPr lang="fr-FR" dirty="0" smtClean="0"/>
              <a:t> précis et régulier</a:t>
            </a:r>
          </a:p>
          <a:p>
            <a:pPr lvl="1">
              <a:spcBef>
                <a:spcPts val="0"/>
              </a:spcBef>
              <a:buNone/>
            </a:pPr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Référencement payant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Recommandation référencement | Check Your Room</a:t>
            </a:r>
            <a:endParaRPr lang="fr-FR" dirty="0"/>
          </a:p>
        </p:txBody>
      </p:sp>
      <p:sp>
        <p:nvSpPr>
          <p:cNvPr id="7" name="Larme 6"/>
          <p:cNvSpPr/>
          <p:nvPr>
            <p:custDataLst>
              <p:tags r:id="rId4"/>
            </p:custDataLst>
          </p:nvPr>
        </p:nvSpPr>
        <p:spPr>
          <a:xfrm rot="5400000">
            <a:off x="7956202" y="2853730"/>
            <a:ext cx="1081087" cy="1079500"/>
          </a:xfrm>
          <a:prstGeom prst="teardrop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1600" spc="-150" dirty="0" smtClean="0">
                <a:latin typeface="Calibri" pitchFamily="34" charset="0"/>
              </a:rPr>
              <a:t>À partir de </a:t>
            </a:r>
            <a:r>
              <a:rPr lang="fr-FR" sz="2000" spc="-150" dirty="0" smtClean="0">
                <a:latin typeface="Calibri" pitchFamily="34" charset="0"/>
              </a:rPr>
              <a:t>10k€</a:t>
            </a:r>
            <a:endParaRPr lang="fr-FR" sz="2000" spc="-150" dirty="0">
              <a:latin typeface="Calibri" pitchFamily="34" charset="0"/>
            </a:endParaRPr>
          </a:p>
        </p:txBody>
      </p:sp>
      <p:pic>
        <p:nvPicPr>
          <p:cNvPr id="8" name="Image 7" descr="adwords_certified_partner_web_FR.gi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7956376" y="582191"/>
            <a:ext cx="1046609" cy="10466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53704" y="4365104"/>
            <a:ext cx="6836593" cy="1872208"/>
          </a:xfrm>
          <a:prstGeom prst="rect">
            <a:avLst/>
          </a:prstGeom>
          <a:solidFill>
            <a:srgbClr val="CC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300"/>
              </a:spcAft>
              <a:defRPr/>
            </a:pPr>
            <a:r>
              <a:rPr lang="fr-FR" sz="1600" b="1" dirty="0" smtClean="0">
                <a:latin typeface="Calibri" pitchFamily="34" charset="0"/>
              </a:rPr>
              <a:t>Nous ne facturons nos honoraires sur </a:t>
            </a:r>
            <a:r>
              <a:rPr lang="fr-FR" sz="1600" b="1" dirty="0" err="1" smtClean="0">
                <a:latin typeface="Calibri" pitchFamily="34" charset="0"/>
              </a:rPr>
              <a:t>Adwords</a:t>
            </a:r>
            <a:r>
              <a:rPr lang="fr-FR" sz="1600" b="1" dirty="0" smtClean="0">
                <a:latin typeface="Calibri" pitchFamily="34" charset="0"/>
              </a:rPr>
              <a:t> qu’à la performance. </a:t>
            </a:r>
          </a:p>
          <a:p>
            <a:pPr>
              <a:spcAft>
                <a:spcPts val="300"/>
              </a:spcAft>
              <a:defRPr/>
            </a:pPr>
            <a:r>
              <a:rPr lang="fr-FR" sz="1600" dirty="0" smtClean="0">
                <a:latin typeface="Calibri" pitchFamily="34" charset="0"/>
              </a:rPr>
              <a:t>Ce fonctionnement permet de travailler sur un système gagnant/gagnant :</a:t>
            </a:r>
          </a:p>
          <a:p>
            <a:pPr marL="446088" indent="-177800"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fr-FR" sz="1600" dirty="0" smtClean="0">
                <a:latin typeface="Calibri" pitchFamily="34" charset="0"/>
              </a:rPr>
              <a:t>Avec un même budget, nous augmentons notre revenu en augmentant vos clics (et donc visites/conversions).</a:t>
            </a:r>
          </a:p>
          <a:p>
            <a:pPr marL="446088" indent="-177800"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fr-FR" sz="1600" dirty="0" smtClean="0">
                <a:latin typeface="Calibri" pitchFamily="34" charset="0"/>
              </a:rPr>
              <a:t>Le travail se fait donc au niveau de la qualité des annonces afin de réduire le cout par clic au maximum.</a:t>
            </a:r>
          </a:p>
        </p:txBody>
      </p:sp>
      <p:sp>
        <p:nvSpPr>
          <p:cNvPr id="10" name="Rectangle 9"/>
          <p:cNvSpPr/>
          <p:nvPr/>
        </p:nvSpPr>
        <p:spPr>
          <a:xfrm rot="21175867">
            <a:off x="769625" y="4152105"/>
            <a:ext cx="123825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-128"/>
              </a:rPr>
              <a:t>A NOTER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/>
              <a:t>Merci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Recommandation référencement | Check </a:t>
            </a:r>
            <a:r>
              <a:rPr lang="fr-FR" dirty="0" err="1" smtClean="0"/>
              <a:t>Your</a:t>
            </a:r>
            <a:r>
              <a:rPr lang="fr-FR" dirty="0" smtClean="0"/>
              <a:t> Room</a:t>
            </a:r>
            <a:endParaRPr lang="fr-FR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/>
          <a:srcRect l="8571" t="1525" r="9524"/>
          <a:stretch>
            <a:fillRect/>
          </a:stretch>
        </p:blipFill>
        <p:spPr bwMode="auto">
          <a:xfrm>
            <a:off x="4668010" y="1484784"/>
            <a:ext cx="20160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251520" y="1484784"/>
            <a:ext cx="2016224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>
            <p:custDataLst>
              <p:tags r:id="rId3"/>
            </p:custDataLst>
          </p:nvPr>
        </p:nvSpPr>
        <p:spPr>
          <a:xfrm>
            <a:off x="2459765" y="1484784"/>
            <a:ext cx="2016224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>
            <p:custDataLst>
              <p:tags r:id="rId4"/>
            </p:custDataLst>
          </p:nvPr>
        </p:nvSpPr>
        <p:spPr>
          <a:xfrm>
            <a:off x="4668010" y="1484784"/>
            <a:ext cx="2016224" cy="1296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>
            <p:custDataLst>
              <p:tags r:id="rId5"/>
            </p:custDataLst>
          </p:nvPr>
        </p:nvSpPr>
        <p:spPr>
          <a:xfrm>
            <a:off x="6900850" y="1484784"/>
            <a:ext cx="2016224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>
            <p:custDataLst>
              <p:tags r:id="rId6"/>
            </p:custDataLst>
          </p:nvPr>
        </p:nvSpPr>
        <p:spPr>
          <a:xfrm>
            <a:off x="251520" y="3032956"/>
            <a:ext cx="2016224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>
            <p:custDataLst>
              <p:tags r:id="rId7"/>
            </p:custDataLst>
          </p:nvPr>
        </p:nvSpPr>
        <p:spPr>
          <a:xfrm>
            <a:off x="2459765" y="3032956"/>
            <a:ext cx="2016224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>
            <p:custDataLst>
              <p:tags r:id="rId8"/>
            </p:custDataLst>
          </p:nvPr>
        </p:nvSpPr>
        <p:spPr>
          <a:xfrm>
            <a:off x="4668010" y="3032956"/>
            <a:ext cx="2016224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>
            <p:custDataLst>
              <p:tags r:id="rId9"/>
            </p:custDataLst>
          </p:nvPr>
        </p:nvSpPr>
        <p:spPr>
          <a:xfrm>
            <a:off x="6876256" y="3032956"/>
            <a:ext cx="2016224" cy="12961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>
            <p:custDataLst>
              <p:tags r:id="rId10"/>
            </p:custDataLst>
          </p:nvPr>
        </p:nvSpPr>
        <p:spPr>
          <a:xfrm>
            <a:off x="251520" y="4581128"/>
            <a:ext cx="2016224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>
            <p:custDataLst>
              <p:tags r:id="rId11"/>
            </p:custDataLst>
          </p:nvPr>
        </p:nvSpPr>
        <p:spPr>
          <a:xfrm>
            <a:off x="2459765" y="4581128"/>
            <a:ext cx="2016224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>
            <p:custDataLst>
              <p:tags r:id="rId12"/>
            </p:custDataLst>
          </p:nvPr>
        </p:nvSpPr>
        <p:spPr>
          <a:xfrm>
            <a:off x="4668010" y="4581128"/>
            <a:ext cx="2016224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>
            <p:custDataLst>
              <p:tags r:id="rId13"/>
            </p:custDataLst>
          </p:nvPr>
        </p:nvSpPr>
        <p:spPr>
          <a:xfrm>
            <a:off x="6876256" y="4581128"/>
            <a:ext cx="2016224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4"/>
            </p:custDataLst>
          </p:nvPr>
        </p:nvSpPr>
        <p:spPr/>
        <p:txBody>
          <a:bodyPr/>
          <a:lstStyle/>
          <a:p>
            <a:r>
              <a:rPr lang="fr-FR" b="1" dirty="0" smtClean="0"/>
              <a:t>Nos références en référencement :</a:t>
            </a:r>
            <a:endParaRPr lang="fr-FR" b="1" dirty="0"/>
          </a:p>
        </p:txBody>
      </p:sp>
      <p:sp>
        <p:nvSpPr>
          <p:cNvPr id="31" name="Titre 30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/>
        <p:txBody>
          <a:bodyPr/>
          <a:lstStyle/>
          <a:p>
            <a:r>
              <a:rPr lang="fr-FR" dirty="0" smtClean="0"/>
              <a:t>Nos références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23527" y="1916832"/>
            <a:ext cx="1872000" cy="44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2800486" y="4725144"/>
            <a:ext cx="133478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4836029" y="4725144"/>
            <a:ext cx="168018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6972858" y="1880590"/>
            <a:ext cx="1872208" cy="50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2707298" y="3171955"/>
            <a:ext cx="1521159" cy="101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6912260" y="4889019"/>
            <a:ext cx="1944216" cy="68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36" cstate="print"/>
          <a:srcRect r="9977" b="12201"/>
          <a:stretch>
            <a:fillRect/>
          </a:stretch>
        </p:blipFill>
        <p:spPr bwMode="auto">
          <a:xfrm>
            <a:off x="7155520" y="3221069"/>
            <a:ext cx="1457697" cy="91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4758122" y="3369254"/>
            <a:ext cx="1836000" cy="62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Flèche droite 31"/>
          <p:cNvSpPr/>
          <p:nvPr>
            <p:custDataLst>
              <p:tags r:id="rId24"/>
            </p:custDataLst>
          </p:nvPr>
        </p:nvSpPr>
        <p:spPr>
          <a:xfrm>
            <a:off x="323528" y="836712"/>
            <a:ext cx="395536" cy="288032"/>
          </a:xfrm>
          <a:prstGeom prst="rightArrow">
            <a:avLst/>
          </a:prstGeom>
          <a:solidFill>
            <a:srgbClr val="CCCC00"/>
          </a:solidFill>
          <a:ln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443589" y="3087028"/>
            <a:ext cx="1632086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2675877" y="1538856"/>
            <a:ext cx="1584000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323632" y="4957760"/>
            <a:ext cx="1872000" cy="54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/>
              <a:t>Sources de trafic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Recommandation référencement | Check Your Room</a:t>
            </a:r>
            <a:endParaRPr lang="fr-FR" dirty="0"/>
          </a:p>
        </p:txBody>
      </p:sp>
      <p:graphicFrame>
        <p:nvGraphicFramePr>
          <p:cNvPr id="5" name="Graphique 4"/>
          <p:cNvGraphicFramePr/>
          <p:nvPr>
            <p:custDataLst>
              <p:tags r:id="rId3"/>
            </p:custDataLst>
          </p:nvPr>
        </p:nvGraphicFramePr>
        <p:xfrm>
          <a:off x="1475656" y="2060848"/>
          <a:ext cx="619268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Espace réservé du contenu 1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2049134" y="1556792"/>
            <a:ext cx="5045732" cy="554973"/>
          </a:xfrm>
        </p:spPr>
        <p:txBody>
          <a:bodyPr/>
          <a:lstStyle/>
          <a:p>
            <a:pPr>
              <a:buNone/>
            </a:pPr>
            <a:r>
              <a:rPr lang="fr-FR" sz="2400" b="1" dirty="0" smtClean="0"/>
              <a:t>Les sources de trafic des sites internet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 l="665" r="6837" b="481"/>
          <a:stretch>
            <a:fillRect/>
          </a:stretch>
        </p:blipFill>
        <p:spPr bwMode="auto">
          <a:xfrm>
            <a:off x="-36512" y="-33338"/>
            <a:ext cx="9180512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à coins arrondis 5"/>
          <p:cNvSpPr/>
          <p:nvPr>
            <p:custDataLst>
              <p:tags r:id="rId2"/>
            </p:custDataLst>
          </p:nvPr>
        </p:nvSpPr>
        <p:spPr>
          <a:xfrm>
            <a:off x="3968532" y="831610"/>
            <a:ext cx="1755596" cy="1296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>
            <p:custDataLst>
              <p:tags r:id="rId3"/>
            </p:custDataLst>
          </p:nvPr>
        </p:nvSpPr>
        <p:spPr>
          <a:xfrm>
            <a:off x="-36512" y="188640"/>
            <a:ext cx="5256584" cy="5040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Calibri" pitchFamily="34" charset="0"/>
              </a:rPr>
              <a:t>Utilisation des moteurs de recherche dans le monde</a:t>
            </a:r>
            <a:endParaRPr lang="fr-FR" dirty="0">
              <a:latin typeface="Calibri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smtClean="0"/>
              <a:t>Naturel / Payant sur Google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Recommandation référencement | Check Your Room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53570" y="584684"/>
            <a:ext cx="639300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e 21"/>
          <p:cNvGrpSpPr/>
          <p:nvPr>
            <p:custDataLst>
              <p:tags r:id="rId4"/>
            </p:custDataLst>
          </p:nvPr>
        </p:nvGrpSpPr>
        <p:grpSpPr>
          <a:xfrm>
            <a:off x="2617844" y="764704"/>
            <a:ext cx="6546995" cy="5472608"/>
            <a:chOff x="2617844" y="764704"/>
            <a:chExt cx="6546995" cy="5472608"/>
          </a:xfrm>
        </p:grpSpPr>
        <p:sp>
          <p:nvSpPr>
            <p:cNvPr id="7" name="Rectangle 6"/>
            <p:cNvSpPr/>
            <p:nvPr/>
          </p:nvSpPr>
          <p:spPr>
            <a:xfrm>
              <a:off x="2617844" y="1484784"/>
              <a:ext cx="3384000" cy="1728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62239" y="1484784"/>
              <a:ext cx="1728192" cy="475252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7467900" y="764704"/>
              <a:ext cx="16969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Calibri" pitchFamily="34" charset="0"/>
                </a:rPr>
                <a:t>Référencement </a:t>
              </a:r>
            </a:p>
            <a:p>
              <a:r>
                <a:rPr lang="fr-FR" b="1" dirty="0" smtClean="0">
                  <a:solidFill>
                    <a:srgbClr val="FF0000"/>
                  </a:solidFill>
                  <a:latin typeface="Calibri" pitchFamily="34" charset="0"/>
                </a:rPr>
                <a:t>payant</a:t>
              </a:r>
              <a:endParaRPr lang="fr-FR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cxnSp>
          <p:nvCxnSpPr>
            <p:cNvPr id="12" name="Connecteur droit 11"/>
            <p:cNvCxnSpPr>
              <a:stCxn id="10" idx="1"/>
              <a:endCxn id="8" idx="0"/>
            </p:cNvCxnSpPr>
            <p:nvPr/>
          </p:nvCxnSpPr>
          <p:spPr>
            <a:xfrm rot="10800000" flipV="1">
              <a:off x="6926336" y="1087870"/>
              <a:ext cx="541565" cy="39691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>
              <a:stCxn id="10" idx="1"/>
              <a:endCxn id="7" idx="0"/>
            </p:cNvCxnSpPr>
            <p:nvPr/>
          </p:nvCxnSpPr>
          <p:spPr>
            <a:xfrm rot="10800000" flipV="1">
              <a:off x="4309844" y="1087870"/>
              <a:ext cx="3158056" cy="39691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e 20"/>
          <p:cNvGrpSpPr/>
          <p:nvPr>
            <p:custDataLst>
              <p:tags r:id="rId5"/>
            </p:custDataLst>
          </p:nvPr>
        </p:nvGrpSpPr>
        <p:grpSpPr>
          <a:xfrm>
            <a:off x="-36512" y="3284984"/>
            <a:ext cx="6038356" cy="2952328"/>
            <a:chOff x="-36512" y="3284984"/>
            <a:chExt cx="6038356" cy="2952328"/>
          </a:xfrm>
        </p:grpSpPr>
        <p:sp>
          <p:nvSpPr>
            <p:cNvPr id="6" name="Rectangle 5"/>
            <p:cNvSpPr/>
            <p:nvPr/>
          </p:nvSpPr>
          <p:spPr>
            <a:xfrm>
              <a:off x="2617844" y="3284984"/>
              <a:ext cx="3384000" cy="295232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-36512" y="4221088"/>
              <a:ext cx="16761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b="1" dirty="0" smtClean="0">
                  <a:solidFill>
                    <a:srgbClr val="0070C0"/>
                  </a:solidFill>
                  <a:latin typeface="Calibri" pitchFamily="34" charset="0"/>
                </a:rPr>
                <a:t>Référencement</a:t>
              </a:r>
            </a:p>
            <a:p>
              <a:pPr algn="r"/>
              <a:r>
                <a:rPr lang="fr-FR" b="1" dirty="0" smtClean="0">
                  <a:solidFill>
                    <a:srgbClr val="0070C0"/>
                  </a:solidFill>
                  <a:latin typeface="Calibri" pitchFamily="34" charset="0"/>
                </a:rPr>
                <a:t>naturel</a:t>
              </a:r>
              <a:endParaRPr lang="fr-FR" b="1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cxnSp>
          <p:nvCxnSpPr>
            <p:cNvPr id="17" name="Connecteur droit 16"/>
            <p:cNvCxnSpPr>
              <a:stCxn id="6" idx="1"/>
              <a:endCxn id="16" idx="3"/>
            </p:cNvCxnSpPr>
            <p:nvPr/>
          </p:nvCxnSpPr>
          <p:spPr>
            <a:xfrm rot="10800000">
              <a:off x="1639588" y="4544254"/>
              <a:ext cx="978256" cy="21689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e 42"/>
          <p:cNvGrpSpPr/>
          <p:nvPr>
            <p:custDataLst>
              <p:tags r:id="rId6"/>
            </p:custDataLst>
          </p:nvPr>
        </p:nvGrpSpPr>
        <p:grpSpPr>
          <a:xfrm>
            <a:off x="54177" y="4869160"/>
            <a:ext cx="1493487" cy="584775"/>
            <a:chOff x="54177" y="4869160"/>
            <a:chExt cx="1493487" cy="584775"/>
          </a:xfrm>
        </p:grpSpPr>
        <p:cxnSp>
          <p:nvCxnSpPr>
            <p:cNvPr id="41" name="Connecteur droit 40"/>
            <p:cNvCxnSpPr/>
            <p:nvPr/>
          </p:nvCxnSpPr>
          <p:spPr>
            <a:xfrm>
              <a:off x="107664" y="4869160"/>
              <a:ext cx="1440000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ZoneTexte 41"/>
            <p:cNvSpPr txBox="1"/>
            <p:nvPr/>
          </p:nvSpPr>
          <p:spPr>
            <a:xfrm>
              <a:off x="54177" y="4869160"/>
              <a:ext cx="14214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solidFill>
                    <a:srgbClr val="0070C0"/>
                  </a:solidFill>
                  <a:latin typeface="Calibri" pitchFamily="34" charset="0"/>
                </a:rPr>
                <a:t>- Ne coute rien</a:t>
              </a:r>
            </a:p>
            <a:p>
              <a:r>
                <a:rPr lang="fr-FR" sz="1600" dirty="0" smtClean="0">
                  <a:solidFill>
                    <a:srgbClr val="0070C0"/>
                  </a:solidFill>
                  <a:latin typeface="Calibri" pitchFamily="34" charset="0"/>
                </a:rPr>
                <a:t>- Long terme</a:t>
              </a:r>
            </a:p>
          </p:txBody>
        </p:sp>
      </p:grpSp>
      <p:grpSp>
        <p:nvGrpSpPr>
          <p:cNvPr id="47" name="Groupe 46"/>
          <p:cNvGrpSpPr/>
          <p:nvPr>
            <p:custDataLst>
              <p:tags r:id="rId7"/>
            </p:custDataLst>
          </p:nvPr>
        </p:nvGrpSpPr>
        <p:grpSpPr>
          <a:xfrm>
            <a:off x="7543009" y="1404065"/>
            <a:ext cx="1493487" cy="584775"/>
            <a:chOff x="7543009" y="1404065"/>
            <a:chExt cx="1493487" cy="584775"/>
          </a:xfrm>
        </p:grpSpPr>
        <p:sp>
          <p:nvSpPr>
            <p:cNvPr id="46" name="ZoneTexte 45"/>
            <p:cNvSpPr txBox="1"/>
            <p:nvPr/>
          </p:nvSpPr>
          <p:spPr>
            <a:xfrm>
              <a:off x="7543009" y="1404065"/>
              <a:ext cx="1246367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solidFill>
                    <a:srgbClr val="FF0000"/>
                  </a:solidFill>
                  <a:latin typeface="Calibri" pitchFamily="34" charset="0"/>
                </a:rPr>
                <a:t>- Payé au clic</a:t>
              </a:r>
            </a:p>
            <a:p>
              <a:r>
                <a:rPr lang="fr-FR" sz="1600" dirty="0" smtClean="0">
                  <a:solidFill>
                    <a:srgbClr val="FF0000"/>
                  </a:solidFill>
                  <a:latin typeface="Calibri" pitchFamily="34" charset="0"/>
                </a:rPr>
                <a:t>- Très réactif</a:t>
              </a:r>
            </a:p>
          </p:txBody>
        </p:sp>
        <p:cxnSp>
          <p:nvCxnSpPr>
            <p:cNvPr id="45" name="Connecteur droit 44"/>
            <p:cNvCxnSpPr/>
            <p:nvPr/>
          </p:nvCxnSpPr>
          <p:spPr>
            <a:xfrm>
              <a:off x="7596496" y="1404065"/>
              <a:ext cx="1440000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4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457200" y="692696"/>
          <a:ext cx="843528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3 types de requêtes</a:t>
            </a:r>
            <a:endParaRPr lang="fr-FR" dirty="0"/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4294967295"/>
            <p:custDataLst>
              <p:tags r:id="rId3"/>
            </p:custDataLst>
          </p:nvPr>
        </p:nvSpPr>
        <p:spPr>
          <a:xfrm>
            <a:off x="3124200" y="6391275"/>
            <a:ext cx="5343525" cy="4667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fr-FR" dirty="0" smtClean="0"/>
              <a:t>Recommandation référencement | Check </a:t>
            </a:r>
            <a:r>
              <a:rPr lang="fr-FR" dirty="0" err="1" smtClean="0"/>
              <a:t>Your</a:t>
            </a:r>
            <a:r>
              <a:rPr lang="fr-FR" dirty="0" smtClean="0"/>
              <a:t> Room</a:t>
            </a:r>
            <a:endParaRPr lang="fr-FR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fr-FR" dirty="0" smtClean="0"/>
              <a:t>Les enjeux de la recherche sur les moteurs </a:t>
            </a:r>
            <a:endParaRPr lang="fr-FR" dirty="0"/>
          </a:p>
        </p:txBody>
      </p:sp>
      <p:grpSp>
        <p:nvGrpSpPr>
          <p:cNvPr id="9" name="Groupe 8"/>
          <p:cNvGrpSpPr/>
          <p:nvPr>
            <p:custDataLst>
              <p:tags r:id="rId2"/>
            </p:custDataLst>
          </p:nvPr>
        </p:nvGrpSpPr>
        <p:grpSpPr>
          <a:xfrm>
            <a:off x="1691680" y="2492896"/>
            <a:ext cx="5904656" cy="3744416"/>
            <a:chOff x="1691680" y="2564904"/>
            <a:chExt cx="5904656" cy="3744416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1691680" y="2564904"/>
              <a:ext cx="5904656" cy="3744416"/>
            </a:xfrm>
            <a:prstGeom prst="roundRect">
              <a:avLst>
                <a:gd name="adj" fmla="val 3857"/>
              </a:avLst>
            </a:prstGeom>
            <a:solidFill>
              <a:schemeClr val="bg1"/>
            </a:solidFill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" name="Picture 2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88108" y="2728168"/>
              <a:ext cx="5511800" cy="3417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Espace réservé du contenu 1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123728" y="1088740"/>
            <a:ext cx="6264696" cy="936104"/>
          </a:xfrm>
        </p:spPr>
        <p:txBody>
          <a:bodyPr/>
          <a:lstStyle/>
          <a:p>
            <a:pPr marL="0" indent="0">
              <a:buNone/>
            </a:pPr>
            <a:r>
              <a:rPr lang="fr-FR" sz="2800" b="1" dirty="0" smtClean="0">
                <a:solidFill>
                  <a:srgbClr val="CCCC00"/>
                </a:solidFill>
              </a:rPr>
              <a:t>mots clefs</a:t>
            </a:r>
            <a:r>
              <a:rPr lang="fr-FR" sz="2800" dirty="0" smtClean="0"/>
              <a:t> sont tapés en moyenne par requête sur Google.</a:t>
            </a:r>
            <a:endParaRPr lang="fr-FR" sz="2800" dirty="0"/>
          </a:p>
        </p:txBody>
      </p:sp>
      <p:sp>
        <p:nvSpPr>
          <p:cNvPr id="14" name="Rectangle 13"/>
          <p:cNvSpPr/>
          <p:nvPr>
            <p:custDataLst>
              <p:tags r:id="rId4"/>
            </p:custDataLst>
          </p:nvPr>
        </p:nvSpPr>
        <p:spPr>
          <a:xfrm>
            <a:off x="899592" y="1052736"/>
            <a:ext cx="1080120" cy="1008112"/>
          </a:xfrm>
          <a:prstGeom prst="wedgeRectCallout">
            <a:avLst>
              <a:gd name="adj1" fmla="val 73499"/>
              <a:gd name="adj2" fmla="val -16974"/>
            </a:avLst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>
                <a:solidFill>
                  <a:srgbClr val="333333"/>
                </a:solidFill>
                <a:latin typeface="Calibri" pitchFamily="34" charset="0"/>
              </a:rPr>
              <a:t>4,3</a:t>
            </a:r>
            <a:endParaRPr lang="fr-FR" sz="5400" dirty="0">
              <a:solidFill>
                <a:srgbClr val="333333"/>
              </a:solidFill>
              <a:latin typeface="Calibri" pitchFamily="34" charset="0"/>
            </a:endParaRPr>
          </a:p>
        </p:txBody>
      </p:sp>
      <p:sp>
        <p:nvSpPr>
          <p:cNvPr id="15" name="ZoneTexte 14"/>
          <p:cNvSpPr txBox="1"/>
          <p:nvPr>
            <p:custDataLst>
              <p:tags r:id="rId5"/>
            </p:custDataLst>
          </p:nvPr>
        </p:nvSpPr>
        <p:spPr>
          <a:xfrm>
            <a:off x="2123728" y="1988840"/>
            <a:ext cx="45704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Source : Étude </a:t>
            </a:r>
            <a:r>
              <a:rPr lang="fr-FR" sz="11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Chitika</a:t>
            </a:r>
            <a:r>
              <a:rPr lang="fr-FR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faite aux USA sur des centaines de millions de requêtes</a:t>
            </a:r>
            <a:endParaRPr lang="fr-FR" sz="1100" i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6" name="Espace réservé du pied de page 3"/>
          <p:cNvSpPr>
            <a:spLocks noGrp="1"/>
          </p:cNvSpPr>
          <p:nvPr>
            <p:ph type="ftr" sz="quarter" idx="4294967295"/>
            <p:custDataLst>
              <p:tags r:id="rId6"/>
            </p:custDataLst>
          </p:nvPr>
        </p:nvSpPr>
        <p:spPr>
          <a:xfrm>
            <a:off x="3124200" y="6391275"/>
            <a:ext cx="5343525" cy="4667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fr-FR" dirty="0" smtClean="0"/>
              <a:t>Recommandation référencement | Check </a:t>
            </a:r>
            <a:r>
              <a:rPr lang="fr-FR" dirty="0" err="1" smtClean="0"/>
              <a:t>Your</a:t>
            </a:r>
            <a:r>
              <a:rPr lang="fr-FR" dirty="0" smtClean="0"/>
              <a:t> Room</a:t>
            </a:r>
            <a:endParaRPr lang="fr-FR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Le référencement naturel</a:t>
            </a:r>
            <a:endParaRPr lang="fr-FR" dirty="0"/>
          </a:p>
        </p:txBody>
      </p:sp>
      <p:sp>
        <p:nvSpPr>
          <p:cNvPr id="50179" name="Espace réservé du texte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z="3600" dirty="0" smtClean="0">
                <a:solidFill>
                  <a:srgbClr val="CCCC00"/>
                </a:solidFill>
              </a:rPr>
              <a:t>Référencement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/>
              <a:t>Le référencement naturel sur Google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Recommandation référencement | Check </a:t>
            </a:r>
            <a:r>
              <a:rPr lang="fr-FR" dirty="0" err="1" smtClean="0"/>
              <a:t>Your</a:t>
            </a:r>
            <a:r>
              <a:rPr lang="fr-FR" dirty="0" smtClean="0"/>
              <a:t> Room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3570" y="584684"/>
            <a:ext cx="639300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2617844" y="3284984"/>
            <a:ext cx="3384000" cy="29523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Page Stadard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Présentation_Template_V2</Template>
  <TotalTime>8685</TotalTime>
  <Words>950</Words>
  <Application>Microsoft Office PowerPoint</Application>
  <PresentationFormat>Affichage à l'écran (4:3)</PresentationFormat>
  <Paragraphs>222</Paragraphs>
  <Slides>26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Page Stadard</vt:lpstr>
      <vt:lpstr>Diapositive 1</vt:lpstr>
      <vt:lpstr>Qu'est-ce que le référencement ?</vt:lpstr>
      <vt:lpstr>Sources de trafic</vt:lpstr>
      <vt:lpstr>Diapositive 4</vt:lpstr>
      <vt:lpstr>Naturel / Payant sur Google</vt:lpstr>
      <vt:lpstr>3 types de requêtes</vt:lpstr>
      <vt:lpstr>Les enjeux de la recherche sur les moteurs </vt:lpstr>
      <vt:lpstr>Le référencement naturel</vt:lpstr>
      <vt:lpstr>Le référencement naturel sur Google</vt:lpstr>
      <vt:lpstr>Les critères du Référencement naturel </vt:lpstr>
      <vt:lpstr>Les 3 piliers du référencement</vt:lpstr>
      <vt:lpstr>Le référencement naturel à l’international</vt:lpstr>
      <vt:lpstr>Le référencement payant</vt:lpstr>
      <vt:lpstr>Le référencement payant sur Google</vt:lpstr>
      <vt:lpstr>Présentation Google Adwords</vt:lpstr>
      <vt:lpstr>Éléments d’une campagne AdWords</vt:lpstr>
      <vt:lpstr>Flexibilité</vt:lpstr>
      <vt:lpstr>Potentiels</vt:lpstr>
      <vt:lpstr>Nous vous accompagnons</vt:lpstr>
      <vt:lpstr>Le dispositif global</vt:lpstr>
      <vt:lpstr>SEO + SEA : un travail complémentaire</vt:lpstr>
      <vt:lpstr>Étude lexicale</vt:lpstr>
      <vt:lpstr>Référencement naturel</vt:lpstr>
      <vt:lpstr>Référencement payant</vt:lpstr>
      <vt:lpstr>Merci</vt:lpstr>
      <vt:lpstr>Nos références</vt:lpstr>
    </vt:vector>
  </TitlesOfParts>
  <Company>The MarketinGroup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sfernandes</dc:creator>
  <cp:lastModifiedBy>vquillier</cp:lastModifiedBy>
  <cp:revision>981</cp:revision>
  <dcterms:created xsi:type="dcterms:W3CDTF">2010-06-15T18:53:54Z</dcterms:created>
  <dcterms:modified xsi:type="dcterms:W3CDTF">2012-04-05T13:08:11Z</dcterms:modified>
</cp:coreProperties>
</file>