
<file path=[Content_Types].xml><?xml version="1.0" encoding="utf-8"?>
<Types xmlns="http://schemas.openxmlformats.org/package/2006/content-types">
  <Override PartName="/ppt/slides/slide47.xml" ContentType="application/vnd.openxmlformats-officedocument.presentationml.slide+xml"/>
  <Override PartName="/ppt/tags/tag8.xml" ContentType="application/vnd.openxmlformats-officedocument.presentationml.tags+xml"/>
  <Override PartName="/ppt/tags/tag140.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216.xml" ContentType="application/vnd.openxmlformats-officedocument.presentationml.tags+xml"/>
  <Override PartName="/ppt/tags/tag263.xml" ContentType="application/vnd.openxmlformats-officedocument.presentationml.tags+xml"/>
  <Default Extension="xml" ContentType="application/xml"/>
  <Override PartName="/ppt/slides/slide50.xml" ContentType="application/vnd.openxmlformats-officedocument.presentationml.slide+xml"/>
  <Override PartName="/ppt/tags/tag38.xml" ContentType="application/vnd.openxmlformats-officedocument.presentationml.tags+xml"/>
  <Override PartName="/ppt/tags/tag85.xml" ContentType="application/vnd.openxmlformats-officedocument.presentationml.tags+xml"/>
  <Override PartName="/ppt/tags/tag241.xml" ContentType="application/vnd.openxmlformats-officedocument.presentationml.tags+xml"/>
  <Override PartName="/ppt/tags/tag339.xml" ContentType="application/vnd.openxmlformats-officedocument.presentationml.tags+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317.xml" ContentType="application/vnd.openxmlformats-officedocument.presentationml.tags+xml"/>
  <Override PartName="/ppt/tags/tag364.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279.xml" ContentType="application/vnd.openxmlformats-officedocument.presentationml.tags+xml"/>
  <Override PartName="/ppt/tags/tag342.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tags/tag320.xml" ContentType="application/vnd.openxmlformats-officedocument.presentationml.tags+xml"/>
  <Override PartName="/ppt/slides/slide19.xml" ContentType="application/vnd.openxmlformats-officedocument.presentationml.slide+xml"/>
  <Default Extension="png" ContentType="image/png"/>
  <Override PartName="/ppt/tags/tag112.xml" ContentType="application/vnd.openxmlformats-officedocument.presentationml.tags+xml"/>
  <Override PartName="/ppt/tags/tag257.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s/slide44.xml" ContentType="application/vnd.openxmlformats-officedocument.presentationml.slide+xml"/>
  <Override PartName="/ppt/tags/tag235.xml" ContentType="application/vnd.openxmlformats-officedocument.presentationml.tags+xml"/>
  <Override PartName="/ppt/tags/tag282.xml" ContentType="application/vnd.openxmlformats-officedocument.presentationml.tags+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ppt/tags/tag358.xml" ContentType="application/vnd.openxmlformats-officedocument.presentationml.tags+xml"/>
  <Override PartName="/ppt/tags/tag35.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ppt/tags/tag336.xml" ContentType="application/vnd.openxmlformats-officedocument.presentationml.tags+xml"/>
  <Override PartName="/ppt/notesSlides/notesSlide13.xml" ContentType="application/vnd.openxmlformats-officedocument.presentationml.notesSlide+xml"/>
  <Override PartName="/ppt/tags/tag383.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tags/tag361.xml" ContentType="application/vnd.openxmlformats-officedocument.presentationml.tags+xml"/>
  <Override PartName="/ppt/tags/tag106.xml" ContentType="application/vnd.openxmlformats-officedocument.presentationml.tags+xml"/>
  <Override PartName="/ppt/notesSlides/notesSlide4.xml" ContentType="application/vnd.openxmlformats-officedocument.presentationml.notesSlide+xml"/>
  <Override PartName="/ppt/tags/tag153.xml" ContentType="application/vnd.openxmlformats-officedocument.presentationml.tags+xml"/>
  <Override PartName="/ppt/slides/slide38.xml" ContentType="application/vnd.openxmlformats-officedocument.presentationml.slide+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tags/tag98.xml" ContentType="application/vnd.openxmlformats-officedocument.presentationml.tags+xml"/>
  <Override PartName="/ppt/tags/tag207.xml" ContentType="application/vnd.openxmlformats-officedocument.presentationml.tags+xml"/>
  <Override PartName="/ppt/tags/tag25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tags/tag87.xml" ContentType="application/vnd.openxmlformats-officedocument.presentationml.tags+xml"/>
  <Override PartName="/ppt/tags/tag243.xml" ContentType="application/vnd.openxmlformats-officedocument.presentationml.tags+xml"/>
  <Override PartName="/ppt/tags/tag290.xml" ContentType="application/vnd.openxmlformats-officedocument.presentationml.tags+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319.xml" ContentType="application/vnd.openxmlformats-officedocument.presentationml.tags+xml"/>
  <Override PartName="/ppt/tags/tag366.xml" ContentType="application/vnd.openxmlformats-officedocument.presentationml.tags+xml"/>
  <Override PartName="/ppt/tags/tag377.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308.xml" ContentType="application/vnd.openxmlformats-officedocument.presentationml.tags+xml"/>
  <Override PartName="/ppt/tags/tag355.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notesSlides/notesSlide9.xml" ContentType="application/vnd.openxmlformats-officedocument.presentationml.notesSlide+xml"/>
  <Override PartName="/ppt/tags/tag344.xml" ContentType="application/vnd.openxmlformats-officedocument.presentationml.tags+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notesSlides/notesSlide10.xml" ContentType="application/vnd.openxmlformats-officedocument.presentationml.notesSlide+xml"/>
  <Override PartName="/ppt/tags/tag322.xml" ContentType="application/vnd.openxmlformats-officedocument.presentationml.tags+xml"/>
  <Override PartName="/ppt/tags/tag333.xml" ContentType="application/vnd.openxmlformats-officedocument.presentationml.tags+xml"/>
  <Override PartName="/ppt/tags/tag38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259.xml" ContentType="application/vnd.openxmlformats-officedocument.presentationml.tags+xml"/>
  <Override PartName="/ppt/tags/tag311.xml" ContentType="application/vnd.openxmlformats-officedocument.presentationml.tags+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tags/tag248.xml" ContentType="application/vnd.openxmlformats-officedocument.presentationml.tags+xml"/>
  <Override PartName="/ppt/tags/tag295.xml" ContentType="application/vnd.openxmlformats-officedocument.presentationml.tags+xml"/>
  <Override PartName="/ppt/tags/tag300.xml" ContentType="application/vnd.openxmlformats-officedocument.presentationml.tags+xml"/>
  <Override PartName="/ppt/slides/slide46.xml" ContentType="application/vnd.openxmlformats-officedocument.presentationml.slide+xml"/>
  <Override PartName="/ppt/tags/tag226.xml" ContentType="application/vnd.openxmlformats-officedocument.presentationml.tags+xml"/>
  <Override PartName="/ppt/tags/tag237.xml" ContentType="application/vnd.openxmlformats-officedocument.presentationml.tags+xml"/>
  <Override PartName="/ppt/tags/tag273.xml" ContentType="application/vnd.openxmlformats-officedocument.presentationml.tags+xml"/>
  <Override PartName="/ppt/tags/tag284.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tags/tag338.xml" ContentType="application/vnd.openxmlformats-officedocument.presentationml.tags+xml"/>
  <Override PartName="/ppt/tags/tag349.xml" ContentType="application/vnd.openxmlformats-officedocument.presentationml.tags+xml"/>
  <Override PartName="/ppt/notesSlides/notesSlide15.xml" ContentType="application/vnd.openxmlformats-officedocument.presentationml.notesSlide+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327.xml" ContentType="application/vnd.openxmlformats-officedocument.presentationml.tags+xml"/>
  <Override PartName="/ppt/tags/tag374.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316.xml" ContentType="application/vnd.openxmlformats-officedocument.presentationml.tags+xml"/>
  <Override PartName="/ppt/tags/tag363.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notesSlides/notesSlide6.xml" ContentType="application/vnd.openxmlformats-officedocument.presentationml.notesSlide+xml"/>
  <Override PartName="/ppt/tags/tag289.xml" ContentType="application/vnd.openxmlformats-officedocument.presentationml.tags+xml"/>
  <Override PartName="/ppt/tags/tag305.xml" ContentType="application/vnd.openxmlformats-officedocument.presentationml.tags+xml"/>
  <Override PartName="/ppt/tags/tag341.xml" ContentType="application/vnd.openxmlformats-officedocument.presentationml.tags+xml"/>
  <Override PartName="/ppt/tags/tag352.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tags/tag278.xml" ContentType="application/vnd.openxmlformats-officedocument.presentationml.tags+xml"/>
  <Override PartName="/ppt/tags/tag330.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267.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ags/tag245.xml" ContentType="application/vnd.openxmlformats-officedocument.presentationml.tags+xml"/>
  <Override PartName="/ppt/tags/tag292.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tags/tag368.xml" ContentType="application/vnd.openxmlformats-officedocument.presentationml.tags+xml"/>
  <Override PartName="/ppt/tags/tag379.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tags/tag35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tags/tag346.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324.xml" ContentType="application/vnd.openxmlformats-officedocument.presentationml.tags+xml"/>
  <Override PartName="/ppt/tags/tag335.xml" ContentType="application/vnd.openxmlformats-officedocument.presentationml.tags+xml"/>
  <Override PartName="/ppt/notesSlides/notesSlide12.xml" ContentType="application/vnd.openxmlformats-officedocument.presentationml.notesSlide+xml"/>
  <Override PartName="/ppt/tags/tag371.xml" ContentType="application/vnd.openxmlformats-officedocument.presentationml.tags+xml"/>
  <Override PartName="/ppt/tags/tag38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tags/tag36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302.xml" ContentType="application/vnd.openxmlformats-officedocument.presentationml.tags+xml"/>
  <Override PartName="/ppt/slides/slide48.xml" ContentType="application/vnd.openxmlformats-officedocument.presentationml.slide+xml"/>
  <Override PartName="/ppt/notesSlides/notesSlide3.xml" ContentType="application/vnd.openxmlformats-officedocument.presentationml.notesSlide+xml"/>
  <Override PartName="/ppt/tags/tag141.xml" ContentType="application/vnd.openxmlformats-officedocument.presentationml.tags+xml"/>
  <Override PartName="/ppt/tags/tag228.xml" ContentType="application/vnd.openxmlformats-officedocument.presentationml.tags+xml"/>
  <Override PartName="/ppt/tags/tag239.xml" ContentType="application/vnd.openxmlformats-officedocument.presentationml.tags+xml"/>
  <Override PartName="/ppt/tags/tag275.xml" ContentType="application/vnd.openxmlformats-officedocument.presentationml.tags+xml"/>
  <Override PartName="/ppt/tags/tag286.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tags/tag329.xml" ContentType="application/vnd.openxmlformats-officedocument.presentationml.tags+xml"/>
  <Override PartName="/ppt/tags/tag376.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tags/tag318.xml" ContentType="application/vnd.openxmlformats-officedocument.presentationml.tags+xml"/>
  <Override PartName="/ppt/tags/tag365.xml" ContentType="application/vnd.openxmlformats-officedocument.presentationml.tags+xml"/>
  <Override PartName="/ppt/tags/tag53.xml" ContentType="application/vnd.openxmlformats-officedocument.presentationml.tags+xml"/>
  <Override PartName="/ppt/tags/tag157.xml" ContentType="application/vnd.openxmlformats-officedocument.presentationml.tags+xml"/>
  <Override PartName="/ppt/notesSlides/notesSlide8.xml" ContentType="application/vnd.openxmlformats-officedocument.presentationml.notesSlide+xml"/>
  <Override PartName="/ppt/tags/tag307.xml" ContentType="application/vnd.openxmlformats-officedocument.presentationml.tags+xml"/>
  <Override PartName="/ppt/tags/tag343.xml" ContentType="application/vnd.openxmlformats-officedocument.presentationml.tags+xml"/>
  <Override PartName="/ppt/tags/tag354.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332.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ppt/tags/tag32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tags/tag102.xml" ContentType="application/vnd.openxmlformats-officedocument.presentationml.tags+xml"/>
  <Override PartName="/ppt/tags/tag236.xml" ContentType="application/vnd.openxmlformats-officedocument.presentationml.tags+xml"/>
  <Override PartName="/ppt/tags/tag283.xml" ContentType="application/vnd.openxmlformats-officedocument.presentationml.tags+xml"/>
  <Override PartName="/ppt/slides/slide34.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Override PartName="/ppt/tags/tag35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tags/tag348.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tags/tag337.xml" ContentType="application/vnd.openxmlformats-officedocument.presentationml.tags+xml"/>
  <Override PartName="/ppt/notesSlides/notesSlide14.xml" ContentType="application/vnd.openxmlformats-officedocument.presentationml.notesSlide+xml"/>
  <Override PartName="/ppt/tags/tag384.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315.xml" ContentType="application/vnd.openxmlformats-officedocument.presentationml.tags+xml"/>
  <Override PartName="/ppt/tags/tag326.xml" ContentType="application/vnd.openxmlformats-officedocument.presentationml.tags+xml"/>
  <Override PartName="/ppt/tags/tag362.xml" ContentType="application/vnd.openxmlformats-officedocument.presentationml.tags+xml"/>
  <Override PartName="/ppt/tags/tag373.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304.xml" ContentType="application/vnd.openxmlformats-officedocument.presentationml.tags+xml"/>
  <Override PartName="/ppt/tags/tag351.xml" ContentType="application/vnd.openxmlformats-officedocument.presentationml.tags+xml"/>
  <Override PartName="/ppt/charts/chart1.xml" ContentType="application/vnd.openxmlformats-officedocument.drawingml.chart+xml"/>
  <Override PartName="/ppt/tags/tag143.xml" ContentType="application/vnd.openxmlformats-officedocument.presentationml.tags+xml"/>
  <Override PartName="/ppt/tags/tag190.xml" ContentType="application/vnd.openxmlformats-officedocument.presentationml.tags+xml"/>
  <Override PartName="/ppt/notesSlides/notesSlide5.xml" ContentType="application/vnd.openxmlformats-officedocument.presentationml.notesSlide+xml"/>
  <Override PartName="/ppt/tags/tag277.xml" ContentType="application/vnd.openxmlformats-officedocument.presentationml.tags+xml"/>
  <Override PartName="/ppt/tags/tag288.xml" ContentType="application/vnd.openxmlformats-officedocument.presentationml.tags+xml"/>
  <Override PartName="/ppt/tags/tag34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Override PartName="/ppt/slides/slide53.xml" ContentType="application/vnd.openxmlformats-officedocument.presentationml.slide+xml"/>
  <Default Extension="jpeg" ContentType="image/jpeg"/>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tags/tag291.xml" ContentType="application/vnd.openxmlformats-officedocument.presentationml.tags+xml"/>
  <Override PartName="/ppt/tags/tag378.xml" ContentType="application/vnd.openxmlformats-officedocument.presentationml.tags+xml"/>
  <Override PartName="/ppt/slides/slide31.xml" ContentType="application/vnd.openxmlformats-officedocument.presentationml.slide+xml"/>
  <Override PartName="/ppt/slides/slide42.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tags/tag367.xml" ContentType="application/vnd.openxmlformats-officedocument.presentationml.tags+xml"/>
  <Override PartName="/ppt/slides/slide20.xml" ContentType="application/vnd.openxmlformats-officedocument.presentationml.slide+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309.xml" ContentType="application/vnd.openxmlformats-officedocument.presentationml.tags+xml"/>
  <Override PartName="/ppt/tags/tag345.xml" ContentType="application/vnd.openxmlformats-officedocument.presentationml.tags+xml"/>
  <Override PartName="/ppt/tags/tag356.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notesSlides/notesSlide11.xml" ContentType="application/vnd.openxmlformats-officedocument.presentationml.notesSlide+xml"/>
  <Override PartName="/ppt/tags/tag334.xml" ContentType="application/vnd.openxmlformats-officedocument.presentationml.tags+xml"/>
  <Override PartName="/ppt/tags/tag381.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tags/tag323.xml" ContentType="application/vnd.openxmlformats-officedocument.presentationml.tags+xml"/>
  <Override PartName="/ppt/tags/tag37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01.xml" ContentType="application/vnd.openxmlformats-officedocument.presentationml.tags+xml"/>
  <Override PartName="/ppt/tags/tag312.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tags/tag227.xml" ContentType="application/vnd.openxmlformats-officedocument.presentationml.tags+xml"/>
  <Override PartName="/ppt/tags/tag274.xml" ContentType="application/vnd.openxmlformats-officedocument.presentationml.tags+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52.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tags/tag189.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328.xml" ContentType="application/vnd.openxmlformats-officedocument.presentationml.tags+xml"/>
  <Override PartName="/ppt/tags/tag375.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tags/tag353.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268.xml" ContentType="application/vnd.openxmlformats-officedocument.presentationml.tags+xml"/>
  <Override PartName="/ppt/tags/tag331.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slides/slide55.xml" ContentType="application/vnd.openxmlformats-officedocument.presentationml.slide+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slides/slide33.xml" ContentType="application/vnd.openxmlformats-officedocument.presentationml.slide+xml"/>
  <Override PartName="/ppt/tags/tag68.xml" ContentType="application/vnd.openxmlformats-officedocument.presentationml.tags+xml"/>
  <Override PartName="/ppt/tags/tag224.xml" ContentType="application/vnd.openxmlformats-officedocument.presentationml.tags+xml"/>
  <Override PartName="/ppt/tags/tag271.xml" ContentType="application/vnd.openxmlformats-officedocument.presentationml.tags+xml"/>
  <Override PartName="/ppt/tags/tag369.xml" ContentType="application/vnd.openxmlformats-officedocument.presentationml.tags+xml"/>
  <Override PartName="/ppt/presentation.xml" ContentType="application/vnd.openxmlformats-officedocument.presentationml.presentation.main+xml"/>
  <Override PartName="/ppt/tags/tag34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325.xml" ContentType="application/vnd.openxmlformats-officedocument.presentationml.tags+xml"/>
  <Override PartName="/ppt/tags/tag372.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s/slide49.xml" ContentType="application/vnd.openxmlformats-officedocument.presentationml.slide+xml"/>
  <Override PartName="/ppt/tags/tag142.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tags/tag350.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tags/tag120.xml" ContentType="application/vnd.openxmlformats-officedocument.presentationml.tags+xml"/>
  <Override PartName="/ppt/tags/tag218.xml" ContentType="application/vnd.openxmlformats-officedocument.presentationml.tags+xml"/>
  <Override PartName="/ppt/tags/tag265.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3" r:id="rId2"/>
  </p:sldMasterIdLst>
  <p:notesMasterIdLst>
    <p:notesMasterId r:id="rId60"/>
  </p:notesMasterIdLst>
  <p:handoutMasterIdLst>
    <p:handoutMasterId r:id="rId61"/>
  </p:handoutMasterIdLst>
  <p:sldIdLst>
    <p:sldId id="257" r:id="rId3"/>
    <p:sldId id="361" r:id="rId4"/>
    <p:sldId id="481" r:id="rId5"/>
    <p:sldId id="491" r:id="rId6"/>
    <p:sldId id="490" r:id="rId7"/>
    <p:sldId id="492" r:id="rId8"/>
    <p:sldId id="435" r:id="rId9"/>
    <p:sldId id="507" r:id="rId10"/>
    <p:sldId id="509" r:id="rId11"/>
    <p:sldId id="511" r:id="rId12"/>
    <p:sldId id="452" r:id="rId13"/>
    <p:sldId id="484" r:id="rId14"/>
    <p:sldId id="476" r:id="rId15"/>
    <p:sldId id="453" r:id="rId16"/>
    <p:sldId id="455" r:id="rId17"/>
    <p:sldId id="485" r:id="rId18"/>
    <p:sldId id="474" r:id="rId19"/>
    <p:sldId id="493" r:id="rId20"/>
    <p:sldId id="522" r:id="rId21"/>
    <p:sldId id="459" r:id="rId22"/>
    <p:sldId id="513" r:id="rId23"/>
    <p:sldId id="514" r:id="rId24"/>
    <p:sldId id="515" r:id="rId25"/>
    <p:sldId id="516" r:id="rId26"/>
    <p:sldId id="517" r:id="rId27"/>
    <p:sldId id="520" r:id="rId28"/>
    <p:sldId id="380" r:id="rId29"/>
    <p:sldId id="518" r:id="rId30"/>
    <p:sldId id="470" r:id="rId31"/>
    <p:sldId id="471" r:id="rId32"/>
    <p:sldId id="472" r:id="rId33"/>
    <p:sldId id="483" r:id="rId34"/>
    <p:sldId id="463" r:id="rId35"/>
    <p:sldId id="519" r:id="rId36"/>
    <p:sldId id="521" r:id="rId37"/>
    <p:sldId id="366" r:id="rId38"/>
    <p:sldId id="501" r:id="rId39"/>
    <p:sldId id="488" r:id="rId40"/>
    <p:sldId id="489" r:id="rId41"/>
    <p:sldId id="499" r:id="rId42"/>
    <p:sldId id="500" r:id="rId43"/>
    <p:sldId id="479" r:id="rId44"/>
    <p:sldId id="504" r:id="rId45"/>
    <p:sldId id="505" r:id="rId46"/>
    <p:sldId id="502" r:id="rId47"/>
    <p:sldId id="503" r:id="rId48"/>
    <p:sldId id="498" r:id="rId49"/>
    <p:sldId id="434" r:id="rId50"/>
    <p:sldId id="495" r:id="rId51"/>
    <p:sldId id="477" r:id="rId52"/>
    <p:sldId id="496" r:id="rId53"/>
    <p:sldId id="497" r:id="rId54"/>
    <p:sldId id="466" r:id="rId55"/>
    <p:sldId id="486" r:id="rId56"/>
    <p:sldId id="467" r:id="rId57"/>
    <p:sldId id="512" r:id="rId58"/>
    <p:sldId id="379" r:id="rId59"/>
  </p:sldIdLst>
  <p:sldSz cx="9144000" cy="6858000" type="screen4x3"/>
  <p:notesSz cx="6718300" cy="9855200"/>
  <p:defaultTextStyle>
    <a:defPPr>
      <a:defRPr lang="fr-FR"/>
    </a:defPPr>
    <a:lvl1pPr algn="l"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CCCC00"/>
    <a:srgbClr val="B2B2B2"/>
    <a:srgbClr val="FF6600"/>
    <a:srgbClr val="FFC000"/>
    <a:srgbClr val="FF0066"/>
    <a:srgbClr val="FF0000"/>
    <a:srgbClr val="333333"/>
    <a:srgbClr val="92D050"/>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577" autoAdjust="0"/>
  </p:normalViewPr>
  <p:slideViewPr>
    <p:cSldViewPr>
      <p:cViewPr varScale="1">
        <p:scale>
          <a:sx n="84" d="100"/>
          <a:sy n="84" d="100"/>
        </p:scale>
        <p:origin x="-1152" y="-84"/>
      </p:cViewPr>
      <p:guideLst>
        <p:guide orient="horz" pos="2160"/>
        <p:guide pos="2880"/>
      </p:guideLst>
    </p:cSldViewPr>
  </p:slideViewPr>
  <p:notesTextViewPr>
    <p:cViewPr>
      <p:scale>
        <a:sx n="100" d="100"/>
        <a:sy n="100" d="100"/>
      </p:scale>
      <p:origin x="0" y="0"/>
    </p:cViewPr>
  </p:notesTextViewPr>
  <p:sorterViewPr>
    <p:cViewPr>
      <p:scale>
        <a:sx n="90" d="100"/>
        <a:sy n="90" d="100"/>
      </p:scale>
      <p:origin x="0" y="1488"/>
    </p:cViewPr>
  </p:sorterViewPr>
  <p:notesViewPr>
    <p:cSldViewPr>
      <p:cViewPr varScale="1">
        <p:scale>
          <a:sx n="77" d="100"/>
          <a:sy n="77" d="100"/>
        </p:scale>
        <p:origin x="-4044" y="-84"/>
      </p:cViewPr>
      <p:guideLst>
        <p:guide orient="horz" pos="3104"/>
        <p:guide pos="211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vquillier\Local%20Settings\Temp\Analytics%20www.theatresparisiensassocies.com_%20Tout%20le%20trafic%2020120101-20120831%2020110101-20110831.tsv"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65472245617808"/>
          <c:y val="9.1775708659097149E-2"/>
          <c:w val="0.51740183883824997"/>
          <c:h val="0.86233643701135398"/>
        </c:manualLayout>
      </c:layout>
      <c:pieChart>
        <c:varyColors val="1"/>
        <c:ser>
          <c:idx val="0"/>
          <c:order val="0"/>
          <c:tx>
            <c:strRef>
              <c:f>'Analytics www.theatresparisiens'!$H$6</c:f>
              <c:strCache>
                <c:ptCount val="1"/>
                <c:pt idx="0">
                  <c:v>Visites</c:v>
                </c:pt>
              </c:strCache>
            </c:strRef>
          </c:tx>
          <c:dPt>
            <c:idx val="0"/>
            <c:spPr>
              <a:solidFill>
                <a:srgbClr val="0070C0"/>
              </a:solidFill>
            </c:spPr>
          </c:dPt>
          <c:dPt>
            <c:idx val="1"/>
            <c:spPr>
              <a:solidFill>
                <a:srgbClr val="FF0000"/>
              </a:solidFill>
            </c:spPr>
          </c:dPt>
          <c:dPt>
            <c:idx val="2"/>
            <c:spPr>
              <a:solidFill>
                <a:srgbClr val="00B050"/>
              </a:solidFill>
            </c:spPr>
          </c:dPt>
          <c:dPt>
            <c:idx val="3"/>
            <c:spPr>
              <a:solidFill>
                <a:srgbClr val="FFC000"/>
              </a:solidFill>
            </c:spPr>
          </c:dPt>
          <c:dPt>
            <c:idx val="4"/>
            <c:spPr>
              <a:solidFill>
                <a:srgbClr val="7030A0"/>
              </a:solidFill>
            </c:spPr>
          </c:dPt>
          <c:dPt>
            <c:idx val="5"/>
            <c:spPr>
              <a:solidFill>
                <a:schemeClr val="bg1">
                  <a:lumMod val="85000"/>
                </a:schemeClr>
              </a:solidFill>
            </c:spPr>
          </c:dPt>
          <c:dLbls>
            <c:txPr>
              <a:bodyPr/>
              <a:lstStyle/>
              <a:p>
                <a:pPr>
                  <a:defRPr sz="1600" b="1">
                    <a:solidFill>
                      <a:schemeClr val="bg1"/>
                    </a:solidFill>
                    <a:latin typeface="Calibri" pitchFamily="34" charset="0"/>
                  </a:defRPr>
                </a:pPr>
                <a:endParaRPr lang="fr-FR"/>
              </a:p>
            </c:txPr>
            <c:dLblPos val="inEnd"/>
            <c:showPercent val="1"/>
            <c:showLeaderLines val="1"/>
          </c:dLbls>
          <c:cat>
            <c:strRef>
              <c:f>'Analytics www.theatresparisiens'!$G$7:$G$12</c:f>
              <c:strCache>
                <c:ptCount val="6"/>
                <c:pt idx="0">
                  <c:v>Google / naturel</c:v>
                </c:pt>
                <c:pt idx="1">
                  <c:v>Google / payant</c:v>
                </c:pt>
                <c:pt idx="2">
                  <c:v>Google / display</c:v>
                </c:pt>
                <c:pt idx="3">
                  <c:v>Accès directs</c:v>
                </c:pt>
                <c:pt idx="4">
                  <c:v>Newsletter / email</c:v>
                </c:pt>
                <c:pt idx="5">
                  <c:v>Autres</c:v>
                </c:pt>
              </c:strCache>
            </c:strRef>
          </c:cat>
          <c:val>
            <c:numRef>
              <c:f>'Analytics www.theatresparisiens'!$H$7:$H$12</c:f>
              <c:numCache>
                <c:formatCode>General</c:formatCode>
                <c:ptCount val="6"/>
                <c:pt idx="0">
                  <c:v>116272</c:v>
                </c:pt>
                <c:pt idx="1">
                  <c:v>42903</c:v>
                </c:pt>
                <c:pt idx="2">
                  <c:v>10334</c:v>
                </c:pt>
                <c:pt idx="3">
                  <c:v>14286</c:v>
                </c:pt>
                <c:pt idx="4">
                  <c:v>13850</c:v>
                </c:pt>
                <c:pt idx="5">
                  <c:v>26774</c:v>
                </c:pt>
              </c:numCache>
            </c:numRef>
          </c:val>
        </c:ser>
        <c:ser>
          <c:idx val="1"/>
          <c:order val="1"/>
          <c:tx>
            <c:strRef>
              <c:f>'Analytics www.theatresparisiens'!$I$6</c:f>
              <c:strCache>
                <c:ptCount val="1"/>
                <c:pt idx="0">
                  <c:v>% de visite</c:v>
                </c:pt>
              </c:strCache>
            </c:strRef>
          </c:tx>
          <c:dLbls>
            <c:dLblPos val="inEnd"/>
            <c:showVal val="1"/>
            <c:showLeaderLines val="1"/>
          </c:dLbls>
          <c:cat>
            <c:strRef>
              <c:f>'Analytics www.theatresparisiens'!$G$7:$G$12</c:f>
              <c:strCache>
                <c:ptCount val="6"/>
                <c:pt idx="0">
                  <c:v>Google / naturel</c:v>
                </c:pt>
                <c:pt idx="1">
                  <c:v>Google / payant</c:v>
                </c:pt>
                <c:pt idx="2">
                  <c:v>Google / display</c:v>
                </c:pt>
                <c:pt idx="3">
                  <c:v>Accès directs</c:v>
                </c:pt>
                <c:pt idx="4">
                  <c:v>Newsletter / email</c:v>
                </c:pt>
                <c:pt idx="5">
                  <c:v>Autres</c:v>
                </c:pt>
              </c:strCache>
            </c:strRef>
          </c:cat>
          <c:val>
            <c:numRef>
              <c:f>'Analytics www.theatresparisiens'!$I$7:$I$12</c:f>
              <c:numCache>
                <c:formatCode>0.0%</c:formatCode>
                <c:ptCount val="6"/>
                <c:pt idx="0">
                  <c:v>0.51810229971615362</c:v>
                </c:pt>
                <c:pt idx="1">
                  <c:v>0.191173652854705</c:v>
                </c:pt>
                <c:pt idx="2">
                  <c:v>4.6047794527201417E-2</c:v>
                </c:pt>
                <c:pt idx="3">
                  <c:v>6.3657711691077798E-2</c:v>
                </c:pt>
                <c:pt idx="4">
                  <c:v>6.1714917186156446E-2</c:v>
                </c:pt>
                <c:pt idx="5">
                  <c:v>0.11930362402470403</c:v>
                </c:pt>
              </c:numCache>
            </c:numRef>
          </c:val>
        </c:ser>
        <c:dLbls>
          <c:showVal val="1"/>
        </c:dLbls>
        <c:firstSliceAng val="0"/>
      </c:pieChart>
    </c:plotArea>
    <c:legend>
      <c:legendPos val="r"/>
      <c:layout>
        <c:manualLayout>
          <c:xMode val="edge"/>
          <c:yMode val="edge"/>
          <c:x val="0.68694751658195641"/>
          <c:y val="0.2749368985546462"/>
          <c:w val="0.30129159851236592"/>
          <c:h val="0.453993753740218"/>
        </c:manualLayout>
      </c:layout>
      <c:txPr>
        <a:bodyPr/>
        <a:lstStyle/>
        <a:p>
          <a:pPr>
            <a:defRPr sz="1400" b="0">
              <a:latin typeface="Calibri" pitchFamily="34" charset="0"/>
            </a:defRPr>
          </a:pPr>
          <a:endParaRPr lang="fr-FR"/>
        </a:p>
      </c:txPr>
    </c:legend>
    <c:plotVisOnly val="1"/>
  </c:chart>
  <c:txPr>
    <a:bodyPr/>
    <a:lstStyle/>
    <a:p>
      <a:pPr>
        <a:defRPr b="0">
          <a:solidFill>
            <a:schemeClr val="tx1"/>
          </a:solidFill>
        </a:defRPr>
      </a:pPr>
      <a:endParaRPr lang="fr-FR"/>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1475" cy="492125"/>
          </a:xfrm>
          <a:prstGeom prst="rect">
            <a:avLst/>
          </a:prstGeom>
        </p:spPr>
        <p:txBody>
          <a:bodyPr vert="horz" lIns="91440" tIns="45720" rIns="91440" bIns="45720" rtlCol="0"/>
          <a:lstStyle>
            <a:lvl1pPr algn="l">
              <a:defRPr sz="1200">
                <a:latin typeface="Arial" pitchFamily="34" charset="0"/>
                <a:ea typeface="+mn-ea"/>
                <a:cs typeface="+mn-cs"/>
              </a:defRPr>
            </a:lvl1pPr>
          </a:lstStyle>
          <a:p>
            <a:pPr>
              <a:defRPr/>
            </a:pPr>
            <a:endParaRPr lang="fr-FR"/>
          </a:p>
        </p:txBody>
      </p:sp>
      <p:sp>
        <p:nvSpPr>
          <p:cNvPr id="3" name="Espace réservé de la date 2"/>
          <p:cNvSpPr>
            <a:spLocks noGrp="1"/>
          </p:cNvSpPr>
          <p:nvPr>
            <p:ph type="dt" sz="quarter" idx="1"/>
          </p:nvPr>
        </p:nvSpPr>
        <p:spPr>
          <a:xfrm>
            <a:off x="3805238" y="0"/>
            <a:ext cx="2911475" cy="492125"/>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mn-cs"/>
              </a:defRPr>
            </a:lvl1pPr>
          </a:lstStyle>
          <a:p>
            <a:pPr>
              <a:defRPr/>
            </a:pPr>
            <a:fld id="{A18BF78B-7416-4D90-B9E6-6BA39B53EFFF}" type="datetime1">
              <a:rPr lang="fr-FR"/>
              <a:pPr>
                <a:defRPr/>
              </a:pPr>
              <a:t>10/09/2012</a:t>
            </a:fld>
            <a:endParaRPr lang="fr-FR"/>
          </a:p>
        </p:txBody>
      </p:sp>
      <p:sp>
        <p:nvSpPr>
          <p:cNvPr id="4" name="Espace réservé du pied de page 3"/>
          <p:cNvSpPr>
            <a:spLocks noGrp="1"/>
          </p:cNvSpPr>
          <p:nvPr>
            <p:ph type="ftr" sz="quarter" idx="2"/>
          </p:nvPr>
        </p:nvSpPr>
        <p:spPr>
          <a:xfrm>
            <a:off x="0" y="9361488"/>
            <a:ext cx="2911475" cy="492125"/>
          </a:xfrm>
          <a:prstGeom prst="rect">
            <a:avLst/>
          </a:prstGeom>
        </p:spPr>
        <p:txBody>
          <a:bodyPr vert="horz" lIns="91440" tIns="45720" rIns="91440" bIns="45720" rtlCol="0" anchor="b"/>
          <a:lstStyle>
            <a:lvl1pPr algn="l">
              <a:defRPr sz="1200">
                <a:latin typeface="Arial" pitchFamily="34" charset="0"/>
                <a:ea typeface="+mn-ea"/>
                <a:cs typeface="+mn-cs"/>
              </a:defRPr>
            </a:lvl1pPr>
          </a:lstStyle>
          <a:p>
            <a:pPr>
              <a:defRPr/>
            </a:pPr>
            <a:endParaRPr lang="fr-FR"/>
          </a:p>
        </p:txBody>
      </p:sp>
      <p:sp>
        <p:nvSpPr>
          <p:cNvPr id="5" name="Espace réservé du numéro de diapositive 4"/>
          <p:cNvSpPr>
            <a:spLocks noGrp="1"/>
          </p:cNvSpPr>
          <p:nvPr>
            <p:ph type="sldNum" sz="quarter" idx="3"/>
          </p:nvPr>
        </p:nvSpPr>
        <p:spPr>
          <a:xfrm>
            <a:off x="3805238" y="9361488"/>
            <a:ext cx="2911475" cy="492125"/>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mn-cs"/>
              </a:defRPr>
            </a:lvl1pPr>
          </a:lstStyle>
          <a:p>
            <a:pPr>
              <a:defRPr/>
            </a:pPr>
            <a:fld id="{D53149C8-44C6-4B5D-B069-0B340B94CB1C}"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1475" cy="49212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05238" y="0"/>
            <a:ext cx="2911475" cy="492125"/>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128"/>
                <a:cs typeface="+mn-cs"/>
              </a:defRPr>
            </a:lvl1pPr>
          </a:lstStyle>
          <a:p>
            <a:pPr>
              <a:defRPr/>
            </a:pPr>
            <a:fld id="{3650FE6D-6903-4135-BC5E-66C38BFA89AD}" type="datetime1">
              <a:rPr lang="fr-FR"/>
              <a:pPr>
                <a:defRPr/>
              </a:pPr>
              <a:t>10/09/2012</a:t>
            </a:fld>
            <a:endParaRPr lang="fr-FR"/>
          </a:p>
        </p:txBody>
      </p:sp>
      <p:sp>
        <p:nvSpPr>
          <p:cNvPr id="4" name="Espace réservé de l'image des diapositives 3"/>
          <p:cNvSpPr>
            <a:spLocks noGrp="1" noRot="1" noChangeAspect="1"/>
          </p:cNvSpPr>
          <p:nvPr>
            <p:ph type="sldImg" idx="2"/>
          </p:nvPr>
        </p:nvSpPr>
        <p:spPr>
          <a:xfrm>
            <a:off x="895350" y="739775"/>
            <a:ext cx="4927600" cy="36957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1513" y="4681538"/>
            <a:ext cx="5375275" cy="4433887"/>
          </a:xfrm>
          <a:prstGeom prst="rect">
            <a:avLst/>
          </a:prstGeom>
        </p:spPr>
        <p:txBody>
          <a:bodyPr vert="horz" wrap="square" lIns="91440" tIns="45720" rIns="91440" bIns="45720" numCol="1" anchor="t" anchorCtr="0" compatLnSpc="1">
            <a:prstTxWarp prst="textNoShape">
              <a:avLst/>
            </a:prstTxWarp>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361488"/>
            <a:ext cx="2911475" cy="49212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05238" y="9361488"/>
            <a:ext cx="2911475" cy="49212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128"/>
                <a:cs typeface="+mn-cs"/>
              </a:defRPr>
            </a:lvl1pPr>
          </a:lstStyle>
          <a:p>
            <a:pPr>
              <a:defRPr/>
            </a:pPr>
            <a:fld id="{C8AF913A-6598-47FC-9F52-7C4F2F8A4F3F}"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ln>
            <a:miter lim="800000"/>
            <a:headEnd/>
            <a:tailEnd/>
          </a:ln>
        </p:spPr>
        <p:txBody>
          <a:bodyPr/>
          <a:lstStyle/>
          <a:p>
            <a:fld id="{FC254724-A059-4C09-8DBA-3ACA6E0B8034}" type="slidenum">
              <a:rPr lang="fr-FR" smtClean="0">
                <a:latin typeface="Calibri" pitchFamily="34" charset="0"/>
                <a:ea typeface="ＭＳ Ｐゴシック"/>
                <a:cs typeface="ＭＳ Ｐゴシック"/>
              </a:rPr>
              <a:pPr/>
              <a:t>1</a:t>
            </a:fld>
            <a:endParaRPr lang="fr-FR" smtClean="0">
              <a:latin typeface="Calibri" pitchFamily="34" charset="0"/>
              <a:ea typeface="ＭＳ Ｐゴシック"/>
              <a:cs typeface="ＭＳ Ｐゴシック"/>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a:lstStyle/>
          <a:p>
            <a:pPr eaLnBrk="1" hangingPunct="1">
              <a:spcBef>
                <a:spcPct val="0"/>
              </a:spcBef>
            </a:pPr>
            <a:endParaRPr lang="fr-FR" smtClean="0">
              <a:ea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2947" name="Espace réservé des commentaires 2"/>
          <p:cNvSpPr>
            <a:spLocks noGrp="1"/>
          </p:cNvSpPr>
          <p:nvPr>
            <p:ph type="body" idx="1"/>
          </p:nvPr>
        </p:nvSpPr>
        <p:spPr bwMode="auto">
          <a:noFill/>
        </p:spPr>
        <p:txBody>
          <a:bodyPr/>
          <a:lstStyle/>
          <a:p>
            <a:endParaRPr lang="fr-FR" smtClean="0">
              <a:ea typeface="ＭＳ Ｐゴシック"/>
            </a:endParaRPr>
          </a:p>
        </p:txBody>
      </p:sp>
      <p:sp>
        <p:nvSpPr>
          <p:cNvPr id="82948" name="Espace réservé du numéro de diapositive 3"/>
          <p:cNvSpPr>
            <a:spLocks noGrp="1"/>
          </p:cNvSpPr>
          <p:nvPr>
            <p:ph type="sldNum" sz="quarter" idx="5"/>
          </p:nvPr>
        </p:nvSpPr>
        <p:spPr bwMode="auto">
          <a:noFill/>
          <a:ln>
            <a:miter lim="800000"/>
            <a:headEnd/>
            <a:tailEnd/>
          </a:ln>
        </p:spPr>
        <p:txBody>
          <a:bodyPr/>
          <a:lstStyle/>
          <a:p>
            <a:fld id="{6C854E57-E795-4FCA-B353-EDCFAD561326}" type="slidenum">
              <a:rPr lang="fr-FR" smtClean="0">
                <a:latin typeface="Calibri" pitchFamily="34" charset="0"/>
                <a:ea typeface="ＭＳ Ｐゴシック"/>
                <a:cs typeface="ＭＳ Ｐゴシック"/>
              </a:rPr>
              <a:pPr/>
              <a:t>46</a:t>
            </a:fld>
            <a:endParaRPr lang="fr-FR" smtClean="0">
              <a:latin typeface="Calibri" pitchFamily="34" charset="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3971" name="Espace réservé des commentaires 2"/>
          <p:cNvSpPr>
            <a:spLocks noGrp="1"/>
          </p:cNvSpPr>
          <p:nvPr>
            <p:ph type="body" idx="1"/>
          </p:nvPr>
        </p:nvSpPr>
        <p:spPr bwMode="auto">
          <a:noFill/>
        </p:spPr>
        <p:txBody>
          <a:bodyPr/>
          <a:lstStyle/>
          <a:p>
            <a:endParaRPr lang="fr-FR" smtClean="0">
              <a:ea typeface="ＭＳ Ｐゴシック"/>
            </a:endParaRPr>
          </a:p>
        </p:txBody>
      </p:sp>
      <p:sp>
        <p:nvSpPr>
          <p:cNvPr id="83972" name="Espace réservé du numéro de diapositive 3"/>
          <p:cNvSpPr>
            <a:spLocks noGrp="1"/>
          </p:cNvSpPr>
          <p:nvPr>
            <p:ph type="sldNum" sz="quarter" idx="5"/>
          </p:nvPr>
        </p:nvSpPr>
        <p:spPr bwMode="auto">
          <a:noFill/>
          <a:ln>
            <a:miter lim="800000"/>
            <a:headEnd/>
            <a:tailEnd/>
          </a:ln>
        </p:spPr>
        <p:txBody>
          <a:bodyPr/>
          <a:lstStyle/>
          <a:p>
            <a:fld id="{5A9B82E4-58E4-47F2-9675-B611539E0A2A}" type="slidenum">
              <a:rPr lang="fr-FR" smtClean="0">
                <a:latin typeface="Calibri" pitchFamily="34" charset="0"/>
                <a:ea typeface="ＭＳ Ｐゴシック"/>
                <a:cs typeface="ＭＳ Ｐゴシック"/>
              </a:rPr>
              <a:pPr/>
              <a:t>47</a:t>
            </a:fld>
            <a:endParaRPr lang="fr-FR" smtClean="0">
              <a:latin typeface="Calibri" pitchFamily="34" charset="0"/>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4995" name="Espace réservé des commentaires 2"/>
          <p:cNvSpPr>
            <a:spLocks noGrp="1"/>
          </p:cNvSpPr>
          <p:nvPr>
            <p:ph type="body" idx="1"/>
          </p:nvPr>
        </p:nvSpPr>
        <p:spPr bwMode="auto">
          <a:noFill/>
        </p:spPr>
        <p:txBody>
          <a:bodyPr/>
          <a:lstStyle/>
          <a:p>
            <a:endParaRPr lang="fr-FR" smtClean="0">
              <a:ea typeface="ＭＳ Ｐゴシック"/>
            </a:endParaRPr>
          </a:p>
        </p:txBody>
      </p:sp>
      <p:sp>
        <p:nvSpPr>
          <p:cNvPr id="84996" name="Espace réservé du numéro de diapositive 3"/>
          <p:cNvSpPr>
            <a:spLocks noGrp="1"/>
          </p:cNvSpPr>
          <p:nvPr>
            <p:ph type="sldNum" sz="quarter" idx="5"/>
          </p:nvPr>
        </p:nvSpPr>
        <p:spPr bwMode="auto">
          <a:noFill/>
          <a:ln>
            <a:miter lim="800000"/>
            <a:headEnd/>
            <a:tailEnd/>
          </a:ln>
        </p:spPr>
        <p:txBody>
          <a:bodyPr/>
          <a:lstStyle/>
          <a:p>
            <a:fld id="{06251F50-F3B2-4A85-9DD8-1B91F4E7B8F9}" type="slidenum">
              <a:rPr lang="fr-FR" smtClean="0">
                <a:latin typeface="Calibri" pitchFamily="34" charset="0"/>
                <a:ea typeface="ＭＳ Ｐゴシック"/>
                <a:cs typeface="ＭＳ Ｐゴシック"/>
              </a:rPr>
              <a:pPr/>
              <a:t>50</a:t>
            </a:fld>
            <a:endParaRPr lang="fr-FR" smtClean="0">
              <a:latin typeface="Calibri" pitchFamily="34" charset="0"/>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6019" name="Espace réservé des commentaires 2"/>
          <p:cNvSpPr>
            <a:spLocks noGrp="1"/>
          </p:cNvSpPr>
          <p:nvPr>
            <p:ph type="body" idx="1"/>
          </p:nvPr>
        </p:nvSpPr>
        <p:spPr bwMode="auto">
          <a:noFill/>
        </p:spPr>
        <p:txBody>
          <a:bodyPr/>
          <a:lstStyle/>
          <a:p>
            <a:endParaRPr lang="fr-FR" smtClean="0">
              <a:ea typeface="ＭＳ Ｐゴシック"/>
            </a:endParaRPr>
          </a:p>
        </p:txBody>
      </p:sp>
      <p:sp>
        <p:nvSpPr>
          <p:cNvPr id="86020" name="Espace réservé du numéro de diapositive 3"/>
          <p:cNvSpPr>
            <a:spLocks noGrp="1"/>
          </p:cNvSpPr>
          <p:nvPr>
            <p:ph type="sldNum" sz="quarter" idx="5"/>
          </p:nvPr>
        </p:nvSpPr>
        <p:spPr bwMode="auto">
          <a:noFill/>
          <a:ln>
            <a:miter lim="800000"/>
            <a:headEnd/>
            <a:tailEnd/>
          </a:ln>
        </p:spPr>
        <p:txBody>
          <a:bodyPr/>
          <a:lstStyle/>
          <a:p>
            <a:fld id="{9F7D45DF-E6B8-41A0-942D-EFCEDEE5D0C8}" type="slidenum">
              <a:rPr lang="fr-FR" smtClean="0">
                <a:latin typeface="Calibri" pitchFamily="34" charset="0"/>
                <a:ea typeface="ＭＳ Ｐゴシック"/>
                <a:cs typeface="ＭＳ Ｐゴシック"/>
              </a:rPr>
              <a:pPr/>
              <a:t>51</a:t>
            </a:fld>
            <a:endParaRPr lang="fr-FR" smtClean="0">
              <a:latin typeface="Calibri" pitchFamily="34" charset="0"/>
              <a:ea typeface="ＭＳ Ｐゴシック"/>
              <a:cs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7043" name="Espace réservé des commentaires 2"/>
          <p:cNvSpPr>
            <a:spLocks noGrp="1"/>
          </p:cNvSpPr>
          <p:nvPr>
            <p:ph type="body" idx="1"/>
          </p:nvPr>
        </p:nvSpPr>
        <p:spPr bwMode="auto">
          <a:noFill/>
        </p:spPr>
        <p:txBody>
          <a:bodyPr/>
          <a:lstStyle/>
          <a:p>
            <a:endParaRPr lang="fr-FR" smtClean="0">
              <a:ea typeface="ＭＳ Ｐゴシック"/>
            </a:endParaRPr>
          </a:p>
        </p:txBody>
      </p:sp>
      <p:sp>
        <p:nvSpPr>
          <p:cNvPr id="87044" name="Espace réservé du numéro de diapositive 3"/>
          <p:cNvSpPr>
            <a:spLocks noGrp="1"/>
          </p:cNvSpPr>
          <p:nvPr>
            <p:ph type="sldNum" sz="quarter" idx="5"/>
          </p:nvPr>
        </p:nvSpPr>
        <p:spPr bwMode="auto">
          <a:noFill/>
          <a:ln>
            <a:miter lim="800000"/>
            <a:headEnd/>
            <a:tailEnd/>
          </a:ln>
        </p:spPr>
        <p:txBody>
          <a:bodyPr/>
          <a:lstStyle/>
          <a:p>
            <a:fld id="{2EBC1283-AC31-4FEC-B139-DC90FC7DF6A2}" type="slidenum">
              <a:rPr lang="fr-FR" smtClean="0">
                <a:latin typeface="Calibri" pitchFamily="34" charset="0"/>
                <a:ea typeface="ＭＳ Ｐゴシック"/>
                <a:cs typeface="ＭＳ Ｐゴシック"/>
              </a:rPr>
              <a:pPr/>
              <a:t>52</a:t>
            </a:fld>
            <a:endParaRPr lang="fr-FR" smtClean="0">
              <a:latin typeface="Calibri" pitchFamily="34" charset="0"/>
              <a:ea typeface="ＭＳ Ｐゴシック"/>
              <a:cs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8067" name="Espace réservé des commentaires 2"/>
          <p:cNvSpPr>
            <a:spLocks noGrp="1"/>
          </p:cNvSpPr>
          <p:nvPr>
            <p:ph type="body" idx="1"/>
          </p:nvPr>
        </p:nvSpPr>
        <p:spPr bwMode="auto">
          <a:noFill/>
        </p:spPr>
        <p:txBody>
          <a:bodyPr/>
          <a:lstStyle/>
          <a:p>
            <a:endParaRPr lang="fr-FR" smtClean="0">
              <a:ea typeface="ＭＳ Ｐゴシック"/>
            </a:endParaRPr>
          </a:p>
        </p:txBody>
      </p:sp>
      <p:sp>
        <p:nvSpPr>
          <p:cNvPr id="88068" name="Espace réservé du numéro de diapositive 3"/>
          <p:cNvSpPr>
            <a:spLocks noGrp="1"/>
          </p:cNvSpPr>
          <p:nvPr>
            <p:ph type="sldNum" sz="quarter" idx="5"/>
          </p:nvPr>
        </p:nvSpPr>
        <p:spPr bwMode="auto">
          <a:noFill/>
          <a:ln>
            <a:miter lim="800000"/>
            <a:headEnd/>
            <a:tailEnd/>
          </a:ln>
        </p:spPr>
        <p:txBody>
          <a:bodyPr/>
          <a:lstStyle/>
          <a:p>
            <a:fld id="{69D19A2B-753B-497C-9DD7-06EB0388D9D0}" type="slidenum">
              <a:rPr lang="fr-FR" smtClean="0">
                <a:latin typeface="Calibri" pitchFamily="34" charset="0"/>
                <a:ea typeface="ＭＳ Ｐゴシック"/>
                <a:cs typeface="ＭＳ Ｐゴシック"/>
              </a:rPr>
              <a:pPr/>
              <a:t>54</a:t>
            </a:fld>
            <a:endParaRPr lang="fr-FR" smtClean="0">
              <a:latin typeface="Calibri" pitchFamily="34" charset="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4755" name="Espace réservé des commentaires 2"/>
          <p:cNvSpPr>
            <a:spLocks noGrp="1"/>
          </p:cNvSpPr>
          <p:nvPr>
            <p:ph type="body" idx="1"/>
          </p:nvPr>
        </p:nvSpPr>
        <p:spPr bwMode="auto">
          <a:noFill/>
        </p:spPr>
        <p:txBody>
          <a:bodyPr/>
          <a:lstStyle/>
          <a:p>
            <a:endParaRPr lang="fr-FR" smtClean="0">
              <a:ea typeface="ＭＳ Ｐゴシック"/>
            </a:endParaRPr>
          </a:p>
        </p:txBody>
      </p:sp>
      <p:sp>
        <p:nvSpPr>
          <p:cNvPr id="74756" name="Espace réservé du numéro de diapositive 3"/>
          <p:cNvSpPr>
            <a:spLocks noGrp="1"/>
          </p:cNvSpPr>
          <p:nvPr>
            <p:ph type="sldNum" sz="quarter" idx="5"/>
          </p:nvPr>
        </p:nvSpPr>
        <p:spPr bwMode="auto">
          <a:noFill/>
          <a:ln>
            <a:miter lim="800000"/>
            <a:headEnd/>
            <a:tailEnd/>
          </a:ln>
        </p:spPr>
        <p:txBody>
          <a:bodyPr/>
          <a:lstStyle/>
          <a:p>
            <a:fld id="{2CBF375C-74FC-4E73-9B38-4A272CB28B62}" type="slidenum">
              <a:rPr lang="fr-FR" smtClean="0">
                <a:latin typeface="Calibri" pitchFamily="34" charset="0"/>
                <a:ea typeface="ＭＳ Ｐゴシック"/>
                <a:cs typeface="ＭＳ Ｐゴシック"/>
              </a:rPr>
              <a:pPr/>
              <a:t>3</a:t>
            </a:fld>
            <a:endParaRPr lang="fr-FR" smtClean="0">
              <a:latin typeface="Calibri" pitchFamily="34" charset="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5779" name="Espace réservé des commentaires 2"/>
          <p:cNvSpPr>
            <a:spLocks noGrp="1"/>
          </p:cNvSpPr>
          <p:nvPr>
            <p:ph type="body" idx="1"/>
          </p:nvPr>
        </p:nvSpPr>
        <p:spPr bwMode="auto">
          <a:noFill/>
        </p:spPr>
        <p:txBody>
          <a:bodyPr/>
          <a:lstStyle/>
          <a:p>
            <a:endParaRPr lang="fr-FR" smtClean="0">
              <a:ea typeface="ＭＳ Ｐゴシック"/>
            </a:endParaRPr>
          </a:p>
        </p:txBody>
      </p:sp>
      <p:sp>
        <p:nvSpPr>
          <p:cNvPr id="75780" name="Espace réservé du numéro de diapositive 3"/>
          <p:cNvSpPr>
            <a:spLocks noGrp="1"/>
          </p:cNvSpPr>
          <p:nvPr>
            <p:ph type="sldNum" sz="quarter" idx="5"/>
          </p:nvPr>
        </p:nvSpPr>
        <p:spPr bwMode="auto">
          <a:noFill/>
          <a:ln>
            <a:miter lim="800000"/>
            <a:headEnd/>
            <a:tailEnd/>
          </a:ln>
        </p:spPr>
        <p:txBody>
          <a:bodyPr/>
          <a:lstStyle/>
          <a:p>
            <a:fld id="{C0975553-39DE-48C9-8E75-0772C114AAC8}" type="slidenum">
              <a:rPr lang="fr-FR" smtClean="0">
                <a:latin typeface="Calibri" pitchFamily="34" charset="0"/>
                <a:ea typeface="ＭＳ Ｐゴシック"/>
                <a:cs typeface="ＭＳ Ｐゴシック"/>
              </a:rPr>
              <a:pPr/>
              <a:t>13</a:t>
            </a:fld>
            <a:endParaRPr lang="fr-FR" smtClean="0">
              <a:latin typeface="Calibri" pitchFamily="34" charset="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6803" name="Espace réservé des commentaires 2"/>
          <p:cNvSpPr>
            <a:spLocks noGrp="1"/>
          </p:cNvSpPr>
          <p:nvPr>
            <p:ph type="body" idx="1"/>
          </p:nvPr>
        </p:nvSpPr>
        <p:spPr bwMode="auto">
          <a:noFill/>
        </p:spPr>
        <p:txBody>
          <a:bodyPr/>
          <a:lstStyle/>
          <a:p>
            <a:endParaRPr lang="fr-FR" smtClean="0">
              <a:ea typeface="ＭＳ Ｐゴシック"/>
            </a:endParaRPr>
          </a:p>
        </p:txBody>
      </p:sp>
      <p:sp>
        <p:nvSpPr>
          <p:cNvPr id="76804" name="Espace réservé du numéro de diapositive 3"/>
          <p:cNvSpPr>
            <a:spLocks noGrp="1"/>
          </p:cNvSpPr>
          <p:nvPr>
            <p:ph type="sldNum" sz="quarter" idx="5"/>
          </p:nvPr>
        </p:nvSpPr>
        <p:spPr bwMode="auto">
          <a:noFill/>
          <a:ln>
            <a:miter lim="800000"/>
            <a:headEnd/>
            <a:tailEnd/>
          </a:ln>
        </p:spPr>
        <p:txBody>
          <a:bodyPr/>
          <a:lstStyle/>
          <a:p>
            <a:fld id="{83C8BED1-59FE-48C6-9899-8B81DD7AF338}" type="slidenum">
              <a:rPr lang="fr-FR" smtClean="0">
                <a:latin typeface="Calibri" pitchFamily="34" charset="0"/>
                <a:ea typeface="ＭＳ Ｐゴシック"/>
                <a:cs typeface="ＭＳ Ｐゴシック"/>
              </a:rPr>
              <a:pPr/>
              <a:t>17</a:t>
            </a:fld>
            <a:endParaRPr lang="fr-FR" smtClean="0">
              <a:latin typeface="Calibri" pitchFamily="34" charset="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7827" name="Espace réservé des commentaires 2"/>
          <p:cNvSpPr>
            <a:spLocks noGrp="1"/>
          </p:cNvSpPr>
          <p:nvPr>
            <p:ph type="body" idx="1"/>
          </p:nvPr>
        </p:nvSpPr>
        <p:spPr bwMode="auto">
          <a:noFill/>
        </p:spPr>
        <p:txBody>
          <a:bodyPr/>
          <a:lstStyle/>
          <a:p>
            <a:endParaRPr lang="fr-FR" smtClean="0">
              <a:ea typeface="ＭＳ Ｐゴシック"/>
            </a:endParaRPr>
          </a:p>
        </p:txBody>
      </p:sp>
      <p:sp>
        <p:nvSpPr>
          <p:cNvPr id="77828" name="Espace réservé du numéro de diapositive 3"/>
          <p:cNvSpPr>
            <a:spLocks noGrp="1"/>
          </p:cNvSpPr>
          <p:nvPr>
            <p:ph type="sldNum" sz="quarter" idx="5"/>
          </p:nvPr>
        </p:nvSpPr>
        <p:spPr bwMode="auto">
          <a:noFill/>
          <a:ln>
            <a:miter lim="800000"/>
            <a:headEnd/>
            <a:tailEnd/>
          </a:ln>
        </p:spPr>
        <p:txBody>
          <a:bodyPr/>
          <a:lstStyle/>
          <a:p>
            <a:fld id="{D258AC9A-38EC-47A6-A569-56A88147953B}" type="slidenum">
              <a:rPr lang="fr-FR" smtClean="0">
                <a:latin typeface="Calibri" pitchFamily="34" charset="0"/>
                <a:ea typeface="ＭＳ Ｐゴシック"/>
                <a:cs typeface="ＭＳ Ｐゴシック"/>
              </a:rPr>
              <a:pPr/>
              <a:t>30</a:t>
            </a:fld>
            <a:endParaRPr lang="fr-FR" smtClean="0">
              <a:latin typeface="Calibri" pitchFamily="34" charset="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8851" name="Espace réservé des commentaires 2"/>
          <p:cNvSpPr>
            <a:spLocks noGrp="1"/>
          </p:cNvSpPr>
          <p:nvPr>
            <p:ph type="body" idx="1"/>
          </p:nvPr>
        </p:nvSpPr>
        <p:spPr bwMode="auto">
          <a:noFill/>
        </p:spPr>
        <p:txBody>
          <a:bodyPr/>
          <a:lstStyle/>
          <a:p>
            <a:endParaRPr lang="fr-FR" smtClean="0">
              <a:ea typeface="ＭＳ Ｐゴシック"/>
            </a:endParaRPr>
          </a:p>
        </p:txBody>
      </p:sp>
      <p:sp>
        <p:nvSpPr>
          <p:cNvPr id="78852" name="Espace réservé du numéro de diapositive 3"/>
          <p:cNvSpPr>
            <a:spLocks noGrp="1"/>
          </p:cNvSpPr>
          <p:nvPr>
            <p:ph type="sldNum" sz="quarter" idx="5"/>
          </p:nvPr>
        </p:nvSpPr>
        <p:spPr bwMode="auto">
          <a:noFill/>
          <a:ln>
            <a:miter lim="800000"/>
            <a:headEnd/>
            <a:tailEnd/>
          </a:ln>
        </p:spPr>
        <p:txBody>
          <a:bodyPr/>
          <a:lstStyle/>
          <a:p>
            <a:fld id="{D450F083-AAF5-4C0E-B816-F0C7C22F8802}" type="slidenum">
              <a:rPr lang="fr-FR" smtClean="0">
                <a:latin typeface="Calibri" pitchFamily="34" charset="0"/>
                <a:ea typeface="ＭＳ Ｐゴシック"/>
                <a:cs typeface="ＭＳ Ｐゴシック"/>
              </a:rPr>
              <a:pPr/>
              <a:t>31</a:t>
            </a:fld>
            <a:endParaRPr lang="fr-FR" smtClean="0">
              <a:latin typeface="Calibri" pitchFamily="34" charset="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9875" name="Espace réservé des commentaires 2"/>
          <p:cNvSpPr>
            <a:spLocks noGrp="1"/>
          </p:cNvSpPr>
          <p:nvPr>
            <p:ph type="body" idx="1"/>
          </p:nvPr>
        </p:nvSpPr>
        <p:spPr bwMode="auto">
          <a:noFill/>
        </p:spPr>
        <p:txBody>
          <a:bodyPr/>
          <a:lstStyle/>
          <a:p>
            <a:endParaRPr lang="fr-FR" smtClean="0">
              <a:ea typeface="ＭＳ Ｐゴシック"/>
            </a:endParaRPr>
          </a:p>
        </p:txBody>
      </p:sp>
      <p:sp>
        <p:nvSpPr>
          <p:cNvPr id="79876" name="Espace réservé du numéro de diapositive 3"/>
          <p:cNvSpPr>
            <a:spLocks noGrp="1"/>
          </p:cNvSpPr>
          <p:nvPr>
            <p:ph type="sldNum" sz="quarter" idx="5"/>
          </p:nvPr>
        </p:nvSpPr>
        <p:spPr bwMode="auto">
          <a:noFill/>
          <a:ln>
            <a:miter lim="800000"/>
            <a:headEnd/>
            <a:tailEnd/>
          </a:ln>
        </p:spPr>
        <p:txBody>
          <a:bodyPr/>
          <a:lstStyle/>
          <a:p>
            <a:fld id="{557D2C72-A634-4F2D-8C4D-947961612001}" type="slidenum">
              <a:rPr lang="fr-FR" smtClean="0">
                <a:latin typeface="Calibri" pitchFamily="34" charset="0"/>
                <a:ea typeface="ＭＳ Ｐゴシック"/>
                <a:cs typeface="ＭＳ Ｐゴシック"/>
              </a:rPr>
              <a:pPr/>
              <a:t>32</a:t>
            </a:fld>
            <a:endParaRPr lang="fr-FR" smtClean="0">
              <a:latin typeface="Calibri" pitchFamily="34" charset="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0899" name="Espace réservé des commentaires 2"/>
          <p:cNvSpPr>
            <a:spLocks noGrp="1"/>
          </p:cNvSpPr>
          <p:nvPr>
            <p:ph type="body" idx="1"/>
          </p:nvPr>
        </p:nvSpPr>
        <p:spPr bwMode="auto">
          <a:noFill/>
        </p:spPr>
        <p:txBody>
          <a:bodyPr/>
          <a:lstStyle/>
          <a:p>
            <a:r>
              <a:rPr lang="fr-FR" smtClean="0">
                <a:ea typeface="ＭＳ Ｐゴシック"/>
              </a:rPr>
              <a:t>Touche par jour 6489 personnes</a:t>
            </a:r>
          </a:p>
        </p:txBody>
      </p:sp>
      <p:sp>
        <p:nvSpPr>
          <p:cNvPr id="4" name="Espace réservé du numéro de diapositive 3"/>
          <p:cNvSpPr>
            <a:spLocks noGrp="1"/>
          </p:cNvSpPr>
          <p:nvPr>
            <p:ph type="sldNum" sz="quarter" idx="5"/>
          </p:nvPr>
        </p:nvSpPr>
        <p:spPr/>
        <p:txBody>
          <a:bodyPr/>
          <a:lstStyle/>
          <a:p>
            <a:pPr>
              <a:defRPr/>
            </a:pPr>
            <a:fld id="{926C6FAC-86BD-4CBB-A343-B6D8BEFB892C}" type="slidenum">
              <a:rPr lang="fr-FR" smtClean="0"/>
              <a:pPr>
                <a:defRPr/>
              </a:pPr>
              <a:t>40</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1923" name="Espace réservé des commentaires 2"/>
          <p:cNvSpPr>
            <a:spLocks noGrp="1"/>
          </p:cNvSpPr>
          <p:nvPr>
            <p:ph type="body" idx="1"/>
          </p:nvPr>
        </p:nvSpPr>
        <p:spPr bwMode="auto">
          <a:noFill/>
        </p:spPr>
        <p:txBody>
          <a:bodyPr/>
          <a:lstStyle/>
          <a:p>
            <a:endParaRPr lang="fr-FR" smtClean="0">
              <a:ea typeface="ＭＳ Ｐゴシック"/>
            </a:endParaRPr>
          </a:p>
        </p:txBody>
      </p:sp>
      <p:sp>
        <p:nvSpPr>
          <p:cNvPr id="81924" name="Espace réservé du numéro de diapositive 3"/>
          <p:cNvSpPr>
            <a:spLocks noGrp="1"/>
          </p:cNvSpPr>
          <p:nvPr>
            <p:ph type="sldNum" sz="quarter" idx="5"/>
          </p:nvPr>
        </p:nvSpPr>
        <p:spPr bwMode="auto">
          <a:noFill/>
          <a:ln>
            <a:miter lim="800000"/>
            <a:headEnd/>
            <a:tailEnd/>
          </a:ln>
        </p:spPr>
        <p:txBody>
          <a:bodyPr/>
          <a:lstStyle/>
          <a:p>
            <a:fld id="{99E421C5-B895-4C36-B331-4A0B738478A1}" type="slidenum">
              <a:rPr lang="fr-FR" smtClean="0">
                <a:latin typeface="Calibri" pitchFamily="34" charset="0"/>
                <a:ea typeface="ＭＳ Ｐゴシック"/>
                <a:cs typeface="ＭＳ Ｐゴシック"/>
              </a:rPr>
              <a:pPr/>
              <a:t>45</a:t>
            </a:fld>
            <a:endParaRPr lang="fr-FR" smtClean="0">
              <a:latin typeface="Calibri" pitchFamily="34" charset="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jpe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eg"/><Relationship Id="rId11" Type="http://schemas.openxmlformats.org/officeDocument/2006/relationships/image" Target="../media/image11.png"/><Relationship Id="rId5" Type="http://schemas.openxmlformats.org/officeDocument/2006/relationships/image" Target="../media/image12.jpeg"/><Relationship Id="rId10" Type="http://schemas.openxmlformats.org/officeDocument/2006/relationships/image" Target="../media/image10.jpeg"/><Relationship Id="rId4" Type="http://schemas.openxmlformats.org/officeDocument/2006/relationships/image" Target="../media/image3.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2" name="Picture 44" descr="shadow-1"/>
          <p:cNvPicPr>
            <a:picLocks noChangeAspect="1" noChangeArrowheads="1"/>
          </p:cNvPicPr>
          <p:nvPr/>
        </p:nvPicPr>
        <p:blipFill>
          <a:blip r:embed="rId2" cstate="print">
            <a:lum bright="6000"/>
          </a:blip>
          <a:srcRect/>
          <a:stretch>
            <a:fillRect/>
          </a:stretch>
        </p:blipFill>
        <p:spPr bwMode="auto">
          <a:xfrm>
            <a:off x="6877050" y="2781300"/>
            <a:ext cx="1439863" cy="1439863"/>
          </a:xfrm>
          <a:prstGeom prst="rect">
            <a:avLst/>
          </a:prstGeom>
          <a:noFill/>
          <a:ln w="9525">
            <a:noFill/>
            <a:miter lim="800000"/>
            <a:headEnd/>
            <a:tailEnd/>
          </a:ln>
        </p:spPr>
      </p:pic>
      <p:pic>
        <p:nvPicPr>
          <p:cNvPr id="3" name="Picture 6" descr="alcatel"/>
          <p:cNvPicPr>
            <a:picLocks noChangeAspect="1" noChangeArrowheads="1"/>
          </p:cNvPicPr>
          <p:nvPr/>
        </p:nvPicPr>
        <p:blipFill>
          <a:blip r:embed="rId3" cstate="print"/>
          <a:srcRect/>
          <a:stretch>
            <a:fillRect/>
          </a:stretch>
        </p:blipFill>
        <p:spPr bwMode="auto">
          <a:xfrm>
            <a:off x="8167688" y="1943100"/>
            <a:ext cx="971550" cy="965200"/>
          </a:xfrm>
          <a:prstGeom prst="rect">
            <a:avLst/>
          </a:prstGeom>
          <a:noFill/>
          <a:ln w="9525">
            <a:noFill/>
            <a:miter lim="800000"/>
            <a:headEnd/>
            <a:tailEnd/>
          </a:ln>
        </p:spPr>
      </p:pic>
      <p:pic>
        <p:nvPicPr>
          <p:cNvPr id="4" name="Picture 7" descr="klix"/>
          <p:cNvPicPr>
            <a:picLocks noChangeAspect="1" noChangeArrowheads="1"/>
          </p:cNvPicPr>
          <p:nvPr/>
        </p:nvPicPr>
        <p:blipFill>
          <a:blip r:embed="rId4" cstate="print"/>
          <a:srcRect/>
          <a:stretch>
            <a:fillRect/>
          </a:stretch>
        </p:blipFill>
        <p:spPr bwMode="auto">
          <a:xfrm>
            <a:off x="7194550" y="977900"/>
            <a:ext cx="971550" cy="957263"/>
          </a:xfrm>
          <a:prstGeom prst="rect">
            <a:avLst/>
          </a:prstGeom>
          <a:noFill/>
          <a:ln w="9525">
            <a:noFill/>
            <a:miter lim="800000"/>
            <a:headEnd/>
            <a:tailEnd/>
          </a:ln>
        </p:spPr>
      </p:pic>
      <p:pic>
        <p:nvPicPr>
          <p:cNvPr id="5" name="Picture 8" descr="Sans-titre-1"/>
          <p:cNvPicPr>
            <a:picLocks noChangeAspect="1" noChangeArrowheads="1"/>
          </p:cNvPicPr>
          <p:nvPr/>
        </p:nvPicPr>
        <p:blipFill>
          <a:blip r:embed="rId5" cstate="print"/>
          <a:srcRect/>
          <a:stretch>
            <a:fillRect/>
          </a:stretch>
        </p:blipFill>
        <p:spPr bwMode="auto">
          <a:xfrm>
            <a:off x="3289300" y="971550"/>
            <a:ext cx="971550" cy="971550"/>
          </a:xfrm>
          <a:prstGeom prst="rect">
            <a:avLst/>
          </a:prstGeom>
          <a:noFill/>
          <a:ln w="9525">
            <a:noFill/>
            <a:miter lim="800000"/>
            <a:headEnd/>
            <a:tailEnd/>
          </a:ln>
        </p:spPr>
      </p:pic>
      <p:pic>
        <p:nvPicPr>
          <p:cNvPr id="6" name="Picture 9" descr="enchanteur"/>
          <p:cNvPicPr>
            <a:picLocks noChangeAspect="1" noChangeArrowheads="1"/>
          </p:cNvPicPr>
          <p:nvPr/>
        </p:nvPicPr>
        <p:blipFill>
          <a:blip r:embed="rId6" cstate="print"/>
          <a:srcRect/>
          <a:stretch>
            <a:fillRect/>
          </a:stretch>
        </p:blipFill>
        <p:spPr bwMode="auto">
          <a:xfrm>
            <a:off x="5238750" y="977900"/>
            <a:ext cx="971550" cy="971550"/>
          </a:xfrm>
          <a:prstGeom prst="rect">
            <a:avLst/>
          </a:prstGeom>
          <a:noFill/>
          <a:ln w="9525">
            <a:noFill/>
            <a:miter lim="800000"/>
            <a:headEnd/>
            <a:tailEnd/>
          </a:ln>
        </p:spPr>
      </p:pic>
      <p:pic>
        <p:nvPicPr>
          <p:cNvPr id="7" name="Picture 12" descr="GFM"/>
          <p:cNvPicPr>
            <a:picLocks noChangeAspect="1" noChangeArrowheads="1"/>
          </p:cNvPicPr>
          <p:nvPr/>
        </p:nvPicPr>
        <p:blipFill>
          <a:blip r:embed="rId7" cstate="print"/>
          <a:srcRect/>
          <a:stretch>
            <a:fillRect/>
          </a:stretch>
        </p:blipFill>
        <p:spPr bwMode="auto">
          <a:xfrm>
            <a:off x="7188200" y="2927350"/>
            <a:ext cx="971550" cy="971550"/>
          </a:xfrm>
          <a:prstGeom prst="rect">
            <a:avLst/>
          </a:prstGeom>
          <a:noFill/>
          <a:ln w="9525">
            <a:noFill/>
            <a:miter lim="800000"/>
            <a:headEnd/>
            <a:tailEnd/>
          </a:ln>
        </p:spPr>
      </p:pic>
      <p:pic>
        <p:nvPicPr>
          <p:cNvPr id="8" name="Picture 13" descr="crossknowledge"/>
          <p:cNvPicPr>
            <a:picLocks noChangeAspect="1" noChangeArrowheads="1"/>
          </p:cNvPicPr>
          <p:nvPr/>
        </p:nvPicPr>
        <p:blipFill>
          <a:blip r:embed="rId8" cstate="print"/>
          <a:srcRect/>
          <a:stretch>
            <a:fillRect/>
          </a:stretch>
        </p:blipFill>
        <p:spPr bwMode="auto">
          <a:xfrm>
            <a:off x="6216650" y="0"/>
            <a:ext cx="971550" cy="971550"/>
          </a:xfrm>
          <a:prstGeom prst="rect">
            <a:avLst/>
          </a:prstGeom>
          <a:noFill/>
          <a:ln w="9525">
            <a:noFill/>
            <a:miter lim="800000"/>
            <a:headEnd/>
            <a:tailEnd/>
          </a:ln>
        </p:spPr>
      </p:pic>
      <p:pic>
        <p:nvPicPr>
          <p:cNvPr id="9" name="Picture 14" descr="epson"/>
          <p:cNvPicPr>
            <a:picLocks noChangeAspect="1" noChangeArrowheads="1"/>
          </p:cNvPicPr>
          <p:nvPr/>
        </p:nvPicPr>
        <p:blipFill>
          <a:blip r:embed="rId9" cstate="print"/>
          <a:srcRect/>
          <a:stretch>
            <a:fillRect/>
          </a:stretch>
        </p:blipFill>
        <p:spPr bwMode="auto">
          <a:xfrm>
            <a:off x="6216650" y="1955800"/>
            <a:ext cx="971550" cy="971550"/>
          </a:xfrm>
          <a:prstGeom prst="rect">
            <a:avLst/>
          </a:prstGeom>
          <a:noFill/>
          <a:ln w="9525">
            <a:noFill/>
            <a:miter lim="800000"/>
            <a:headEnd/>
            <a:tailEnd/>
          </a:ln>
        </p:spPr>
      </p:pic>
      <p:pic>
        <p:nvPicPr>
          <p:cNvPr id="10" name="Picture 15" descr="kryss"/>
          <p:cNvPicPr>
            <a:picLocks noChangeAspect="1" noChangeArrowheads="1"/>
          </p:cNvPicPr>
          <p:nvPr/>
        </p:nvPicPr>
        <p:blipFill>
          <a:blip r:embed="rId10" cstate="print"/>
          <a:srcRect/>
          <a:stretch>
            <a:fillRect/>
          </a:stretch>
        </p:blipFill>
        <p:spPr bwMode="auto">
          <a:xfrm>
            <a:off x="4260850" y="1955800"/>
            <a:ext cx="971550" cy="971550"/>
          </a:xfrm>
          <a:prstGeom prst="rect">
            <a:avLst/>
          </a:prstGeom>
          <a:noFill/>
          <a:ln w="9525">
            <a:noFill/>
            <a:miter lim="800000"/>
            <a:headEnd/>
            <a:tailEnd/>
          </a:ln>
        </p:spPr>
      </p:pic>
      <p:sp>
        <p:nvSpPr>
          <p:cNvPr id="11" name="Rectangle 5"/>
          <p:cNvSpPr>
            <a:spLocks noChangeArrowheads="1"/>
          </p:cNvSpPr>
          <p:nvPr/>
        </p:nvSpPr>
        <p:spPr bwMode="auto">
          <a:xfrm>
            <a:off x="0" y="5103813"/>
            <a:ext cx="9144000" cy="1754187"/>
          </a:xfrm>
          <a:prstGeom prst="rect">
            <a:avLst/>
          </a:prstGeom>
          <a:gradFill rotWithShape="1">
            <a:gsLst>
              <a:gs pos="0">
                <a:srgbClr val="3D505A">
                  <a:gamma/>
                  <a:shade val="72941"/>
                  <a:invGamma/>
                </a:srgbClr>
              </a:gs>
              <a:gs pos="100000">
                <a:srgbClr val="3D505A"/>
              </a:gs>
            </a:gsLst>
            <a:lin ang="5400000" scaled="1"/>
          </a:gradFill>
          <a:ln w="9525">
            <a:noFill/>
            <a:miter lim="800000"/>
            <a:headEnd/>
            <a:tailEnd/>
          </a:ln>
        </p:spPr>
        <p:txBody>
          <a:bodyPr wrap="none" anchor="ctr"/>
          <a:lstStyle/>
          <a:p>
            <a:pPr eaLnBrk="0" fontAlgn="auto" hangingPunct="0">
              <a:spcBef>
                <a:spcPts val="0"/>
              </a:spcBef>
              <a:spcAft>
                <a:spcPts val="0"/>
              </a:spcAft>
              <a:defRPr/>
            </a:pPr>
            <a:endParaRPr lang="fr-FR" sz="1100">
              <a:latin typeface="+mn-lt"/>
              <a:ea typeface="+mn-ea"/>
              <a:cs typeface="+mn-cs"/>
            </a:endParaRPr>
          </a:p>
        </p:txBody>
      </p:sp>
      <p:pic>
        <p:nvPicPr>
          <p:cNvPr id="12" name="Picture 38" descr="lEnchanteur-gris"/>
          <p:cNvPicPr>
            <a:picLocks noChangeAspect="1" noChangeArrowheads="1"/>
          </p:cNvPicPr>
          <p:nvPr/>
        </p:nvPicPr>
        <p:blipFill>
          <a:blip r:embed="rId11" cstate="print"/>
          <a:srcRect/>
          <a:stretch>
            <a:fillRect/>
          </a:stretch>
        </p:blipFill>
        <p:spPr bwMode="auto">
          <a:xfrm>
            <a:off x="0" y="3671888"/>
            <a:ext cx="5659438" cy="2471737"/>
          </a:xfrm>
          <a:prstGeom prst="rect">
            <a:avLst/>
          </a:prstGeom>
          <a:noFill/>
          <a:ln w="9525">
            <a:noFill/>
            <a:miter lim="800000"/>
            <a:headEnd/>
            <a:tailEnd/>
          </a:ln>
        </p:spPr>
      </p:pic>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0"/>
            <a:ext cx="9144000" cy="468313"/>
          </a:xfrm>
          <a:prstGeom prst="rect">
            <a:avLst/>
          </a:prstGeom>
          <a:solidFill>
            <a:srgbClr val="B2B2B2"/>
          </a:solidFill>
          <a:ln w="9525" algn="ctr">
            <a:noFill/>
            <a:miter lim="800000"/>
            <a:headEnd/>
            <a:tailEnd/>
          </a:ln>
          <a:effectLst/>
        </p:spPr>
        <p:txBody>
          <a:bodyPr wrap="none" lIns="468000" anchor="ctr"/>
          <a:lstStyle/>
          <a:p>
            <a:pPr eaLnBrk="0" hangingPunct="0">
              <a:defRPr/>
            </a:pPr>
            <a:endParaRPr lang="fr-FR" sz="1200">
              <a:solidFill>
                <a:srgbClr val="FFFFFF"/>
              </a:solidFill>
              <a:latin typeface="Verdana" pitchFamily="34" charset="0"/>
              <a:ea typeface="ＭＳ Ｐゴシック" pitchFamily="34" charset="-128"/>
              <a:cs typeface="+mn-cs"/>
            </a:endParaRPr>
          </a:p>
        </p:txBody>
      </p:sp>
      <p:pic>
        <p:nvPicPr>
          <p:cNvPr id="5" name="Picture 49" descr="ombre_horz_06"/>
          <p:cNvPicPr>
            <a:picLocks noChangeAspect="1" noChangeArrowheads="1"/>
          </p:cNvPicPr>
          <p:nvPr userDrawn="1"/>
        </p:nvPicPr>
        <p:blipFill>
          <a:blip r:embed="rId2" cstate="print">
            <a:lum bright="-54000"/>
          </a:blip>
          <a:srcRect/>
          <a:stretch>
            <a:fillRect/>
          </a:stretch>
        </p:blipFill>
        <p:spPr bwMode="auto">
          <a:xfrm>
            <a:off x="0" y="468313"/>
            <a:ext cx="9144000" cy="93662"/>
          </a:xfrm>
          <a:prstGeom prst="rect">
            <a:avLst/>
          </a:prstGeom>
          <a:noFill/>
          <a:ln w="9525">
            <a:noFill/>
            <a:miter lim="800000"/>
            <a:headEnd/>
            <a:tailEnd/>
          </a:ln>
        </p:spPr>
      </p:pic>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5"/>
          <p:cNvSpPr>
            <a:spLocks noGrp="1" noChangeArrowheads="1"/>
          </p:cNvSpPr>
          <p:nvPr>
            <p:ph type="sldNum" sz="quarter" idx="10"/>
          </p:nvPr>
        </p:nvSpPr>
        <p:spPr>
          <a:xfrm>
            <a:off x="8588375" y="5540375"/>
            <a:ext cx="568325" cy="252413"/>
          </a:xfrm>
        </p:spPr>
        <p:txBody>
          <a:bodyPr/>
          <a:lstStyle>
            <a:lvl1pPr>
              <a:defRPr/>
            </a:lvl1pPr>
          </a:lstStyle>
          <a:p>
            <a:pPr>
              <a:defRPr/>
            </a:pPr>
            <a:fld id="{2D25FE08-CB68-4603-BAA0-3617ADDBB955}" type="slidenum">
              <a:rPr lang="fr-FR"/>
              <a:pPr>
                <a:defRPr/>
              </a:pPr>
              <a:t>‹N°›</a:t>
            </a:fld>
            <a:endParaRPr lang="fr-FR"/>
          </a:p>
        </p:txBody>
      </p:sp>
      <p:sp>
        <p:nvSpPr>
          <p:cNvPr id="7" name="Espace réservé du pied de page 3"/>
          <p:cNvSpPr>
            <a:spLocks noGrp="1"/>
          </p:cNvSpPr>
          <p:nvPr userDrawn="1">
            <p:ph type="ftr" sz="quarter" idx="11"/>
          </p:nvPr>
        </p:nvSpPr>
        <p:spPr/>
        <p:txBody>
          <a:bodyPr/>
          <a:lstStyle>
            <a:lvl1pPr>
              <a:defRPr/>
            </a:lvl1pPr>
          </a:lstStyle>
          <a:p>
            <a:pPr>
              <a:defRPr/>
            </a:pPr>
            <a:r>
              <a:rPr lang="fr-FR"/>
              <a:t>Community Management – Théâtres Parisiens Associés</a:t>
            </a:r>
          </a:p>
          <a:p>
            <a:pPr>
              <a:defRPr/>
            </a:pP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0"/>
            <a:ext cx="9144000" cy="468313"/>
          </a:xfrm>
          <a:prstGeom prst="rect">
            <a:avLst/>
          </a:prstGeom>
          <a:solidFill>
            <a:srgbClr val="B2B2B2"/>
          </a:solidFill>
          <a:ln w="9525" algn="ctr">
            <a:noFill/>
            <a:miter lim="800000"/>
            <a:headEnd/>
            <a:tailEnd/>
          </a:ln>
          <a:effectLst/>
        </p:spPr>
        <p:txBody>
          <a:bodyPr wrap="none" lIns="468000" anchor="ctr"/>
          <a:lstStyle/>
          <a:p>
            <a:pPr eaLnBrk="0" hangingPunct="0">
              <a:defRPr/>
            </a:pPr>
            <a:endParaRPr lang="fr-FR" sz="1200">
              <a:solidFill>
                <a:srgbClr val="FFFFFF"/>
              </a:solidFill>
              <a:latin typeface="Verdana" pitchFamily="34" charset="0"/>
              <a:ea typeface="ＭＳ Ｐゴシック" pitchFamily="34" charset="-128"/>
              <a:cs typeface="+mn-cs"/>
            </a:endParaRPr>
          </a:p>
        </p:txBody>
      </p:sp>
      <p:pic>
        <p:nvPicPr>
          <p:cNvPr id="5" name="Picture 49" descr="ombre_horz_06"/>
          <p:cNvPicPr>
            <a:picLocks noChangeAspect="1" noChangeArrowheads="1"/>
          </p:cNvPicPr>
          <p:nvPr userDrawn="1"/>
        </p:nvPicPr>
        <p:blipFill>
          <a:blip r:embed="rId2" cstate="print">
            <a:lum bright="-54000"/>
          </a:blip>
          <a:srcRect/>
          <a:stretch>
            <a:fillRect/>
          </a:stretch>
        </p:blipFill>
        <p:spPr bwMode="auto">
          <a:xfrm>
            <a:off x="0" y="468313"/>
            <a:ext cx="9144000" cy="93662"/>
          </a:xfrm>
          <a:prstGeom prst="rect">
            <a:avLst/>
          </a:prstGeom>
          <a:noFill/>
          <a:ln w="9525">
            <a:noFill/>
            <a:miter lim="800000"/>
            <a:headEnd/>
            <a:tailEnd/>
          </a:ln>
        </p:spPr>
      </p:pic>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5"/>
          <p:cNvSpPr>
            <a:spLocks noGrp="1" noChangeArrowheads="1"/>
          </p:cNvSpPr>
          <p:nvPr>
            <p:ph type="sldNum" sz="quarter" idx="10"/>
          </p:nvPr>
        </p:nvSpPr>
        <p:spPr>
          <a:xfrm>
            <a:off x="8588375" y="5540375"/>
            <a:ext cx="568325" cy="252413"/>
          </a:xfrm>
        </p:spPr>
        <p:txBody>
          <a:bodyPr/>
          <a:lstStyle>
            <a:lvl1pPr>
              <a:defRPr/>
            </a:lvl1pPr>
          </a:lstStyle>
          <a:p>
            <a:pPr>
              <a:defRPr/>
            </a:pPr>
            <a:fld id="{9AADF090-6A9F-4622-B415-D826AE54763B}" type="slidenum">
              <a:rPr lang="fr-FR"/>
              <a:pPr>
                <a:defRPr/>
              </a:pPr>
              <a:t>‹N°›</a:t>
            </a:fld>
            <a:endParaRPr lang="fr-FR"/>
          </a:p>
        </p:txBody>
      </p:sp>
      <p:sp>
        <p:nvSpPr>
          <p:cNvPr id="7" name="Espace réservé du pied de page 3"/>
          <p:cNvSpPr>
            <a:spLocks noGrp="1"/>
          </p:cNvSpPr>
          <p:nvPr userDrawn="1">
            <p:ph type="ftr" sz="quarter" idx="11"/>
          </p:nvPr>
        </p:nvSpPr>
        <p:spPr/>
        <p:txBody>
          <a:bodyPr/>
          <a:lstStyle>
            <a:lvl1pPr>
              <a:defRPr/>
            </a:lvl1pPr>
          </a:lstStyle>
          <a:p>
            <a:pPr>
              <a:defRPr/>
            </a:pPr>
            <a:r>
              <a:rPr lang="fr-FR"/>
              <a:t>Community Management – Théâtres Parisiens Associés</a:t>
            </a:r>
          </a:p>
          <a:p>
            <a:pPr>
              <a:defRPr/>
            </a:pP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atin typeface="Calibri" pitchFamily="34" charset="0"/>
              </a:defRPr>
            </a:lvl1p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3"/>
          <p:cNvSpPr>
            <a:spLocks noGrp="1" noChangeArrowheads="1"/>
          </p:cNvSpPr>
          <p:nvPr>
            <p:ph type="sldNum" sz="quarter" idx="10"/>
          </p:nvPr>
        </p:nvSpPr>
        <p:spPr>
          <a:xfrm>
            <a:off x="8588375" y="5540375"/>
            <a:ext cx="568325" cy="252413"/>
          </a:xfrm>
        </p:spPr>
        <p:txBody>
          <a:bodyPr/>
          <a:lstStyle>
            <a:lvl1pPr>
              <a:defRPr/>
            </a:lvl1pPr>
          </a:lstStyle>
          <a:p>
            <a:pPr>
              <a:defRPr/>
            </a:pPr>
            <a:fld id="{184C8712-08FC-4D82-A71A-C92E986888E9}" type="slidenum">
              <a:rPr lang="fr-FR"/>
              <a:pPr>
                <a:defRPr/>
              </a:pPr>
              <a:t>‹N°›</a:t>
            </a:fld>
            <a:endParaRPr lang="fr-FR"/>
          </a:p>
        </p:txBody>
      </p:sp>
      <p:sp>
        <p:nvSpPr>
          <p:cNvPr id="5" name="Espace réservé du pied de page 3"/>
          <p:cNvSpPr>
            <a:spLocks noGrp="1"/>
          </p:cNvSpPr>
          <p:nvPr userDrawn="1">
            <p:ph type="ftr" sz="quarter" idx="11"/>
          </p:nvPr>
        </p:nvSpPr>
        <p:spPr/>
        <p:txBody>
          <a:bodyPr/>
          <a:lstStyle>
            <a:lvl1pPr>
              <a:defRPr/>
            </a:lvl1pPr>
          </a:lstStyle>
          <a:p>
            <a:pPr>
              <a:defRPr/>
            </a:pPr>
            <a:r>
              <a:rPr lang="fr-FR"/>
              <a:t>Community Management – Théâtres Parisiens Associés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128"/>
                <a:cs typeface="+mn-cs"/>
              </a:defRPr>
            </a:lvl1pPr>
          </a:lstStyle>
          <a:p>
            <a:pPr>
              <a:defRPr/>
            </a:pPr>
            <a:fld id="{10F36CF3-294D-4D00-BC4F-606B37A8C032}" type="datetimeFigureOut">
              <a:rPr lang="fr-FR"/>
              <a:pPr>
                <a:defRPr/>
              </a:pPr>
              <a:t>10/09/2012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p:spPr>
        <p:txBody>
          <a:bodyPr/>
          <a:lstStyle>
            <a:lvl1pPr>
              <a:defRPr>
                <a:latin typeface="Arial" charset="0"/>
              </a:defRPr>
            </a:lvl1pPr>
          </a:lstStyle>
          <a:p>
            <a:pPr>
              <a:defRPr/>
            </a:pPr>
            <a:fld id="{8D661ED2-0B99-4D6D-A7DE-F1AC3DDE20FF}"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0"/>
            <a:ext cx="9144000" cy="468313"/>
          </a:xfrm>
          <a:prstGeom prst="rect">
            <a:avLst/>
          </a:prstGeom>
          <a:solidFill>
            <a:srgbClr val="B2B2B2"/>
          </a:solidFill>
          <a:ln w="9525" algn="ctr">
            <a:noFill/>
            <a:miter lim="800000"/>
            <a:headEnd/>
            <a:tailEnd/>
          </a:ln>
          <a:effectLst/>
        </p:spPr>
        <p:txBody>
          <a:bodyPr wrap="none" lIns="468000" anchor="ctr"/>
          <a:lstStyle/>
          <a:p>
            <a:pPr eaLnBrk="0" hangingPunct="0">
              <a:defRPr/>
            </a:pPr>
            <a:endParaRPr lang="fr-FR" sz="1200">
              <a:solidFill>
                <a:srgbClr val="FFFFFF"/>
              </a:solidFill>
              <a:latin typeface="Verdana" pitchFamily="34" charset="0"/>
              <a:ea typeface="ＭＳ Ｐゴシック" pitchFamily="34" charset="-128"/>
              <a:cs typeface="+mn-cs"/>
            </a:endParaRPr>
          </a:p>
        </p:txBody>
      </p:sp>
      <p:pic>
        <p:nvPicPr>
          <p:cNvPr id="5" name="Picture 49" descr="ombre_horz_06"/>
          <p:cNvPicPr>
            <a:picLocks noChangeAspect="1" noChangeArrowheads="1"/>
          </p:cNvPicPr>
          <p:nvPr userDrawn="1"/>
        </p:nvPicPr>
        <p:blipFill>
          <a:blip r:embed="rId2" cstate="print">
            <a:lum bright="-54000"/>
          </a:blip>
          <a:srcRect/>
          <a:stretch>
            <a:fillRect/>
          </a:stretch>
        </p:blipFill>
        <p:spPr bwMode="auto">
          <a:xfrm>
            <a:off x="0" y="468313"/>
            <a:ext cx="9144000" cy="93662"/>
          </a:xfrm>
          <a:prstGeom prst="rect">
            <a:avLst/>
          </a:prstGeom>
          <a:noFill/>
          <a:ln w="9525">
            <a:noFill/>
            <a:miter lim="800000"/>
            <a:headEnd/>
            <a:tailEnd/>
          </a:ln>
        </p:spPr>
      </p:pic>
      <p:sp>
        <p:nvSpPr>
          <p:cNvPr id="3" name="Espace réservé du contenu 2"/>
          <p:cNvSpPr>
            <a:spLocks noGrp="1"/>
          </p:cNvSpPr>
          <p:nvPr>
            <p:ph idx="1"/>
          </p:nvPr>
        </p:nvSpPr>
        <p:spPr>
          <a:xfrm>
            <a:off x="457200" y="785794"/>
            <a:ext cx="8229600" cy="5340369"/>
          </a:xfrm>
          <a:prstGeom prst="rect">
            <a:avLst/>
          </a:prstGeom>
        </p:spPr>
        <p:txBody>
          <a:bodyPr/>
          <a:lstStyle>
            <a:lvl1pPr>
              <a:spcBef>
                <a:spcPts val="600"/>
              </a:spcBef>
              <a:spcAft>
                <a:spcPts val="600"/>
              </a:spcAft>
              <a:defRPr b="0">
                <a:latin typeface="Calibri" pitchFamily="34" charset="0"/>
              </a:defRPr>
            </a:lvl1pPr>
            <a:lvl2pPr>
              <a:spcBef>
                <a:spcPts val="600"/>
              </a:spcBef>
              <a:spcAft>
                <a:spcPts val="600"/>
              </a:spcAft>
              <a:defRPr>
                <a:latin typeface="Calibri" pitchFamily="34" charset="0"/>
              </a:defRPr>
            </a:lvl2pPr>
            <a:lvl3pPr>
              <a:spcBef>
                <a:spcPts val="600"/>
              </a:spcBef>
              <a:spcAft>
                <a:spcPts val="600"/>
              </a:spcAft>
              <a:buFont typeface="Wingdings" pitchFamily="2" charset="2"/>
              <a:buChar char="Ø"/>
              <a:defRPr sz="1400">
                <a:latin typeface="Calibri" pitchFamily="34" charset="0"/>
              </a:defRPr>
            </a:lvl3pPr>
            <a:lvl4pPr>
              <a:spcBef>
                <a:spcPts val="600"/>
              </a:spcBef>
              <a:spcAft>
                <a:spcPts val="600"/>
              </a:spcAft>
              <a:defRPr sz="1200">
                <a:latin typeface="Calibri" pitchFamily="34" charset="0"/>
              </a:defRPr>
            </a:lvl4pPr>
            <a:lvl5pPr>
              <a:spcBef>
                <a:spcPts val="600"/>
              </a:spcBef>
              <a:spcAft>
                <a:spcPts val="600"/>
              </a:spcAft>
              <a:defRPr sz="1100">
                <a:latin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8" name="Rectangle 3"/>
          <p:cNvSpPr>
            <a:spLocks noGrp="1" noChangeArrowheads="1"/>
          </p:cNvSpPr>
          <p:nvPr>
            <p:ph type="title"/>
          </p:nvPr>
        </p:nvSpPr>
        <p:spPr bwMode="auto">
          <a:xfrm>
            <a:off x="0" y="0"/>
            <a:ext cx="9144000" cy="457200"/>
          </a:xfrm>
          <a:prstGeom prst="rect">
            <a:avLst/>
          </a:prstGeom>
          <a:noFill/>
          <a:ln w="9525" algn="ctr">
            <a:noFill/>
            <a:miter lim="800000"/>
            <a:headEnd/>
            <a:tailEnd/>
          </a:ln>
        </p:spPr>
        <p:txBody>
          <a:bodyPr vert="horz" wrap="square" lIns="91440" tIns="45720" rIns="180000" bIns="45720" numCol="1" anchor="ctr" anchorCtr="0" compatLnSpc="1">
            <a:prstTxWarp prst="textNoShape">
              <a:avLst/>
            </a:prstTxWarp>
          </a:bodyPr>
          <a:lstStyle>
            <a:lvl1pPr>
              <a:defRPr>
                <a:solidFill>
                  <a:schemeClr val="bg1"/>
                </a:solidFill>
              </a:defRPr>
            </a:lvl1pPr>
          </a:lstStyle>
          <a:p>
            <a:pPr lvl="0"/>
            <a:r>
              <a:rPr lang="fr-FR" dirty="0" smtClean="0"/>
              <a:t>Cliquez et modifiez le titre</a:t>
            </a:r>
          </a:p>
        </p:txBody>
      </p:sp>
      <p:sp>
        <p:nvSpPr>
          <p:cNvPr id="6" name="Espace réservé du pied de page 3"/>
          <p:cNvSpPr>
            <a:spLocks noGrp="1"/>
          </p:cNvSpPr>
          <p:nvPr userDrawn="1">
            <p:ph type="ftr" sz="quarter" idx="10"/>
          </p:nvPr>
        </p:nvSpPr>
        <p:spPr/>
        <p:txBody>
          <a:bodyPr/>
          <a:lstStyle>
            <a:lvl1pPr>
              <a:defRPr/>
            </a:lvl1pPr>
          </a:lstStyle>
          <a:p>
            <a:pPr>
              <a:defRPr/>
            </a:pPr>
            <a:r>
              <a:rPr lang="fr-FR"/>
              <a:t>Bilan – Théâtres Parisiens Associés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717032"/>
            <a:ext cx="7772400" cy="2051943"/>
          </a:xfrm>
          <a:prstGeom prst="rect">
            <a:avLst/>
          </a:prstGeom>
        </p:spPr>
        <p:txBody>
          <a:bodyPr anchor="t"/>
          <a:lstStyle>
            <a:lvl1pPr algn="l">
              <a:defRPr sz="6600" b="1" cap="all">
                <a:solidFill>
                  <a:srgbClr val="CCCC00"/>
                </a:solidFill>
                <a:latin typeface="Calibri" pitchFamily="34" charset="0"/>
              </a:defRPr>
            </a:lvl1pPr>
          </a:lstStyle>
          <a:p>
            <a:r>
              <a:rPr lang="fr-FR" dirty="0" smtClean="0"/>
              <a:t>Cliquez pour modifier le style du titre</a:t>
            </a:r>
            <a:endParaRPr lang="fr-FR" dirty="0"/>
          </a:p>
        </p:txBody>
      </p:sp>
      <p:sp>
        <p:nvSpPr>
          <p:cNvPr id="3" name="Rectangle 2"/>
          <p:cNvSpPr>
            <a:spLocks noGrp="1" noChangeArrowheads="1"/>
          </p:cNvSpPr>
          <p:nvPr>
            <p:ph type="sldNum" sz="quarter" idx="10"/>
          </p:nvPr>
        </p:nvSpPr>
        <p:spPr>
          <a:xfrm>
            <a:off x="8588375" y="5540375"/>
            <a:ext cx="568325" cy="252413"/>
          </a:xfrm>
        </p:spPr>
        <p:txBody>
          <a:bodyPr/>
          <a:lstStyle>
            <a:lvl1pPr>
              <a:defRPr/>
            </a:lvl1pPr>
          </a:lstStyle>
          <a:p>
            <a:pPr>
              <a:defRPr/>
            </a:pPr>
            <a:fld id="{DC5935CC-6F92-47E7-BFB4-59807404169C}" type="slidenum">
              <a:rPr lang="fr-FR"/>
              <a:pPr>
                <a:defRPr/>
              </a:pPr>
              <a:t>‹N°›</a:t>
            </a:fld>
            <a:endParaRPr lang="fr-FR"/>
          </a:p>
        </p:txBody>
      </p:sp>
      <p:sp>
        <p:nvSpPr>
          <p:cNvPr id="4" name="Espace réservé du pied de page 3"/>
          <p:cNvSpPr>
            <a:spLocks noGrp="1"/>
          </p:cNvSpPr>
          <p:nvPr userDrawn="1">
            <p:ph type="ftr" sz="quarter" idx="11"/>
          </p:nvPr>
        </p:nvSpPr>
        <p:spPr/>
        <p:txBody>
          <a:bodyPr/>
          <a:lstStyle>
            <a:lvl1pPr>
              <a:defRPr/>
            </a:lvl1pPr>
          </a:lstStyle>
          <a:p>
            <a:pPr>
              <a:defRPr/>
            </a:pPr>
            <a:r>
              <a:rPr lang="fr-FR"/>
              <a:t>Bilan – Théâtres Parisiens Associés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Rectangle 9"/>
          <p:cNvSpPr>
            <a:spLocks noChangeArrowheads="1"/>
          </p:cNvSpPr>
          <p:nvPr userDrawn="1"/>
        </p:nvSpPr>
        <p:spPr bwMode="auto">
          <a:xfrm>
            <a:off x="0" y="0"/>
            <a:ext cx="9144000" cy="468313"/>
          </a:xfrm>
          <a:prstGeom prst="rect">
            <a:avLst/>
          </a:prstGeom>
          <a:solidFill>
            <a:srgbClr val="B2B2B2"/>
          </a:solidFill>
          <a:ln w="9525" algn="ctr">
            <a:noFill/>
            <a:miter lim="800000"/>
            <a:headEnd/>
            <a:tailEnd/>
          </a:ln>
          <a:effectLst/>
        </p:spPr>
        <p:txBody>
          <a:bodyPr wrap="none" lIns="468000" anchor="ctr"/>
          <a:lstStyle/>
          <a:p>
            <a:pPr eaLnBrk="0" hangingPunct="0">
              <a:defRPr/>
            </a:pPr>
            <a:endParaRPr lang="fr-FR" sz="1200">
              <a:solidFill>
                <a:srgbClr val="FFFFFF"/>
              </a:solidFill>
              <a:latin typeface="Verdana" pitchFamily="34" charset="0"/>
              <a:ea typeface="ＭＳ Ｐゴシック" pitchFamily="34" charset="-128"/>
              <a:cs typeface="+mn-cs"/>
            </a:endParaRPr>
          </a:p>
        </p:txBody>
      </p:sp>
      <p:pic>
        <p:nvPicPr>
          <p:cNvPr id="6" name="Picture 49" descr="ombre_horz_06"/>
          <p:cNvPicPr>
            <a:picLocks noChangeAspect="1" noChangeArrowheads="1"/>
          </p:cNvPicPr>
          <p:nvPr userDrawn="1"/>
        </p:nvPicPr>
        <p:blipFill>
          <a:blip r:embed="rId2" cstate="print">
            <a:lum bright="-54000"/>
          </a:blip>
          <a:srcRect/>
          <a:stretch>
            <a:fillRect/>
          </a:stretch>
        </p:blipFill>
        <p:spPr bwMode="auto">
          <a:xfrm>
            <a:off x="0" y="468313"/>
            <a:ext cx="9144000" cy="93662"/>
          </a:xfrm>
          <a:prstGeom prst="rect">
            <a:avLst/>
          </a:prstGeom>
          <a:noFill/>
          <a:ln w="9525">
            <a:noFill/>
            <a:miter lim="800000"/>
            <a:headEnd/>
            <a:tailEnd/>
          </a:ln>
        </p:spPr>
      </p:pic>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6"/>
          <p:cNvSpPr>
            <a:spLocks noGrp="1" noChangeArrowheads="1"/>
          </p:cNvSpPr>
          <p:nvPr>
            <p:ph type="sldNum" sz="quarter" idx="10"/>
          </p:nvPr>
        </p:nvSpPr>
        <p:spPr>
          <a:xfrm>
            <a:off x="8588375" y="5540375"/>
            <a:ext cx="568325" cy="252413"/>
          </a:xfrm>
        </p:spPr>
        <p:txBody>
          <a:bodyPr/>
          <a:lstStyle>
            <a:lvl1pPr>
              <a:defRPr/>
            </a:lvl1pPr>
          </a:lstStyle>
          <a:p>
            <a:pPr>
              <a:defRPr/>
            </a:pPr>
            <a:fld id="{9181D4B3-A83A-496B-BF96-FAD2518DE969}" type="slidenum">
              <a:rPr lang="fr-FR"/>
              <a:pPr>
                <a:defRPr/>
              </a:pPr>
              <a:t>‹N°›</a:t>
            </a:fld>
            <a:endParaRPr lang="fr-FR"/>
          </a:p>
        </p:txBody>
      </p:sp>
      <p:sp>
        <p:nvSpPr>
          <p:cNvPr id="8" name="Espace réservé du pied de page 3"/>
          <p:cNvSpPr>
            <a:spLocks noGrp="1"/>
          </p:cNvSpPr>
          <p:nvPr userDrawn="1">
            <p:ph type="ftr" sz="quarter" idx="11"/>
          </p:nvPr>
        </p:nvSpPr>
        <p:spPr/>
        <p:txBody>
          <a:bodyPr/>
          <a:lstStyle>
            <a:lvl1pPr>
              <a:defRPr/>
            </a:lvl1pPr>
          </a:lstStyle>
          <a:p>
            <a:pPr>
              <a:defRPr/>
            </a:pPr>
            <a:r>
              <a:rPr lang="fr-FR"/>
              <a:t>Community Management – Théâtres Parisiens Associés</a:t>
            </a:r>
          </a:p>
          <a:p>
            <a:pPr>
              <a:defRPr/>
            </a:pP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Rectangle 9"/>
          <p:cNvSpPr>
            <a:spLocks noChangeArrowheads="1"/>
          </p:cNvSpPr>
          <p:nvPr userDrawn="1"/>
        </p:nvSpPr>
        <p:spPr bwMode="auto">
          <a:xfrm>
            <a:off x="0" y="0"/>
            <a:ext cx="9144000" cy="468313"/>
          </a:xfrm>
          <a:prstGeom prst="rect">
            <a:avLst/>
          </a:prstGeom>
          <a:solidFill>
            <a:srgbClr val="B2B2B2"/>
          </a:solidFill>
          <a:ln w="9525" algn="ctr">
            <a:noFill/>
            <a:miter lim="800000"/>
            <a:headEnd/>
            <a:tailEnd/>
          </a:ln>
          <a:effectLst/>
        </p:spPr>
        <p:txBody>
          <a:bodyPr wrap="none" lIns="468000" anchor="ctr"/>
          <a:lstStyle/>
          <a:p>
            <a:pPr eaLnBrk="0" hangingPunct="0">
              <a:defRPr/>
            </a:pPr>
            <a:endParaRPr lang="fr-FR" sz="1200">
              <a:solidFill>
                <a:srgbClr val="FFFFFF"/>
              </a:solidFill>
              <a:latin typeface="Verdana" pitchFamily="34" charset="0"/>
              <a:ea typeface="ＭＳ Ｐゴシック" pitchFamily="34" charset="-128"/>
              <a:cs typeface="+mn-cs"/>
            </a:endParaRPr>
          </a:p>
        </p:txBody>
      </p:sp>
      <p:pic>
        <p:nvPicPr>
          <p:cNvPr id="8" name="Picture 49" descr="ombre_horz_06"/>
          <p:cNvPicPr>
            <a:picLocks noChangeAspect="1" noChangeArrowheads="1"/>
          </p:cNvPicPr>
          <p:nvPr userDrawn="1"/>
        </p:nvPicPr>
        <p:blipFill>
          <a:blip r:embed="rId2" cstate="print">
            <a:lum bright="-54000"/>
          </a:blip>
          <a:srcRect/>
          <a:stretch>
            <a:fillRect/>
          </a:stretch>
        </p:blipFill>
        <p:spPr bwMode="auto">
          <a:xfrm>
            <a:off x="0" y="468313"/>
            <a:ext cx="9144000" cy="93662"/>
          </a:xfrm>
          <a:prstGeom prst="rect">
            <a:avLst/>
          </a:prstGeom>
          <a:noFill/>
          <a:ln w="9525">
            <a:noFill/>
            <a:miter lim="800000"/>
            <a:headEnd/>
            <a:tailEnd/>
          </a:ln>
        </p:spPr>
      </p:pic>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Rectangle 8"/>
          <p:cNvSpPr>
            <a:spLocks noGrp="1" noChangeArrowheads="1"/>
          </p:cNvSpPr>
          <p:nvPr>
            <p:ph type="sldNum" sz="quarter" idx="10"/>
          </p:nvPr>
        </p:nvSpPr>
        <p:spPr>
          <a:xfrm>
            <a:off x="8588375" y="5540375"/>
            <a:ext cx="568325" cy="252413"/>
          </a:xfrm>
        </p:spPr>
        <p:txBody>
          <a:bodyPr/>
          <a:lstStyle>
            <a:lvl1pPr>
              <a:defRPr/>
            </a:lvl1pPr>
          </a:lstStyle>
          <a:p>
            <a:pPr>
              <a:defRPr/>
            </a:pPr>
            <a:fld id="{19E2E764-9D1D-4CE1-AFC2-4D6EE4E983CE}" type="slidenum">
              <a:rPr lang="fr-FR"/>
              <a:pPr>
                <a:defRPr/>
              </a:pPr>
              <a:t>‹N°›</a:t>
            </a:fld>
            <a:endParaRPr lang="fr-FR"/>
          </a:p>
        </p:txBody>
      </p:sp>
      <p:sp>
        <p:nvSpPr>
          <p:cNvPr id="10" name="Espace réservé du pied de page 3"/>
          <p:cNvSpPr>
            <a:spLocks noGrp="1"/>
          </p:cNvSpPr>
          <p:nvPr userDrawn="1">
            <p:ph type="ftr" sz="quarter" idx="11"/>
          </p:nvPr>
        </p:nvSpPr>
        <p:spPr/>
        <p:txBody>
          <a:bodyPr/>
          <a:lstStyle>
            <a:lvl1pPr>
              <a:defRPr/>
            </a:lvl1pPr>
          </a:lstStyle>
          <a:p>
            <a:pPr>
              <a:defRPr/>
            </a:pPr>
            <a:r>
              <a:rPr lang="fr-FR"/>
              <a:t>Community Management – Théâtres Parisiens Associés</a:t>
            </a:r>
          </a:p>
          <a:p>
            <a:pPr>
              <a:defRPr/>
            </a:pP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Rectangle 9"/>
          <p:cNvSpPr>
            <a:spLocks noChangeArrowheads="1"/>
          </p:cNvSpPr>
          <p:nvPr userDrawn="1"/>
        </p:nvSpPr>
        <p:spPr bwMode="auto">
          <a:xfrm>
            <a:off x="0" y="0"/>
            <a:ext cx="9144000" cy="468313"/>
          </a:xfrm>
          <a:prstGeom prst="rect">
            <a:avLst/>
          </a:prstGeom>
          <a:solidFill>
            <a:srgbClr val="B2B2B2"/>
          </a:solidFill>
          <a:ln w="9525" algn="ctr">
            <a:noFill/>
            <a:miter lim="800000"/>
            <a:headEnd/>
            <a:tailEnd/>
          </a:ln>
          <a:effectLst/>
        </p:spPr>
        <p:txBody>
          <a:bodyPr wrap="none" lIns="468000" anchor="ctr"/>
          <a:lstStyle/>
          <a:p>
            <a:pPr eaLnBrk="0" hangingPunct="0">
              <a:defRPr/>
            </a:pPr>
            <a:endParaRPr lang="fr-FR" sz="1200">
              <a:solidFill>
                <a:srgbClr val="FFFFFF"/>
              </a:solidFill>
              <a:latin typeface="Verdana" pitchFamily="34" charset="0"/>
              <a:ea typeface="ＭＳ Ｐゴシック" pitchFamily="34" charset="-128"/>
              <a:cs typeface="+mn-cs"/>
            </a:endParaRPr>
          </a:p>
        </p:txBody>
      </p:sp>
      <p:pic>
        <p:nvPicPr>
          <p:cNvPr id="4" name="Picture 49" descr="ombre_horz_06"/>
          <p:cNvPicPr>
            <a:picLocks noChangeAspect="1" noChangeArrowheads="1"/>
          </p:cNvPicPr>
          <p:nvPr userDrawn="1"/>
        </p:nvPicPr>
        <p:blipFill>
          <a:blip r:embed="rId2" cstate="print">
            <a:lum bright="-54000"/>
          </a:blip>
          <a:srcRect/>
          <a:stretch>
            <a:fillRect/>
          </a:stretch>
        </p:blipFill>
        <p:spPr bwMode="auto">
          <a:xfrm>
            <a:off x="0" y="468313"/>
            <a:ext cx="9144000" cy="93662"/>
          </a:xfrm>
          <a:prstGeom prst="rect">
            <a:avLst/>
          </a:prstGeom>
          <a:noFill/>
          <a:ln w="9525">
            <a:noFill/>
            <a:miter lim="800000"/>
            <a:headEnd/>
            <a:tailEnd/>
          </a:ln>
        </p:spPr>
      </p:pic>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5" name="Rectangle 4"/>
          <p:cNvSpPr>
            <a:spLocks noGrp="1" noChangeArrowheads="1"/>
          </p:cNvSpPr>
          <p:nvPr>
            <p:ph type="sldNum" sz="quarter" idx="10"/>
          </p:nvPr>
        </p:nvSpPr>
        <p:spPr>
          <a:xfrm>
            <a:off x="8588375" y="5540375"/>
            <a:ext cx="568325" cy="252413"/>
          </a:xfrm>
        </p:spPr>
        <p:txBody>
          <a:bodyPr/>
          <a:lstStyle>
            <a:lvl1pPr>
              <a:defRPr/>
            </a:lvl1pPr>
          </a:lstStyle>
          <a:p>
            <a:pPr>
              <a:defRPr/>
            </a:pPr>
            <a:fld id="{4937EDA0-DD9F-43BE-BFE1-522C1972E510}" type="slidenum">
              <a:rPr lang="fr-FR"/>
              <a:pPr>
                <a:defRPr/>
              </a:pPr>
              <a:t>‹N°›</a:t>
            </a:fld>
            <a:endParaRPr lang="fr-FR"/>
          </a:p>
        </p:txBody>
      </p:sp>
      <p:sp>
        <p:nvSpPr>
          <p:cNvPr id="6" name="Espace réservé du pied de page 3"/>
          <p:cNvSpPr>
            <a:spLocks noGrp="1"/>
          </p:cNvSpPr>
          <p:nvPr userDrawn="1">
            <p:ph type="ftr" sz="quarter" idx="11"/>
          </p:nvPr>
        </p:nvSpPr>
        <p:spPr/>
        <p:txBody>
          <a:bodyPr/>
          <a:lstStyle>
            <a:lvl1pPr>
              <a:defRPr/>
            </a:lvl1pPr>
          </a:lstStyle>
          <a:p>
            <a:pPr>
              <a:defRPr/>
            </a:pPr>
            <a:r>
              <a:rPr lang="fr-FR"/>
              <a:t>Community Management – Théâtres Parisiens Associés</a:t>
            </a:r>
          </a:p>
          <a:p>
            <a:pPr>
              <a:defRPr/>
            </a:pP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9"/>
          <p:cNvSpPr>
            <a:spLocks noChangeArrowheads="1"/>
          </p:cNvSpPr>
          <p:nvPr userDrawn="1"/>
        </p:nvSpPr>
        <p:spPr bwMode="auto">
          <a:xfrm>
            <a:off x="0" y="0"/>
            <a:ext cx="9144000" cy="468313"/>
          </a:xfrm>
          <a:prstGeom prst="rect">
            <a:avLst/>
          </a:prstGeom>
          <a:solidFill>
            <a:srgbClr val="B2B2B2"/>
          </a:solidFill>
          <a:ln w="9525" algn="ctr">
            <a:noFill/>
            <a:miter lim="800000"/>
            <a:headEnd/>
            <a:tailEnd/>
          </a:ln>
          <a:effectLst/>
        </p:spPr>
        <p:txBody>
          <a:bodyPr wrap="none" lIns="468000" anchor="ctr"/>
          <a:lstStyle/>
          <a:p>
            <a:pPr eaLnBrk="0" hangingPunct="0">
              <a:defRPr/>
            </a:pPr>
            <a:endParaRPr lang="fr-FR" sz="1200">
              <a:solidFill>
                <a:srgbClr val="FFFFFF"/>
              </a:solidFill>
              <a:latin typeface="Verdana" pitchFamily="34" charset="0"/>
              <a:ea typeface="ＭＳ Ｐゴシック" pitchFamily="34" charset="-128"/>
              <a:cs typeface="+mn-cs"/>
            </a:endParaRPr>
          </a:p>
        </p:txBody>
      </p:sp>
      <p:pic>
        <p:nvPicPr>
          <p:cNvPr id="3" name="Picture 49" descr="ombre_horz_06"/>
          <p:cNvPicPr>
            <a:picLocks noChangeAspect="1" noChangeArrowheads="1"/>
          </p:cNvPicPr>
          <p:nvPr userDrawn="1"/>
        </p:nvPicPr>
        <p:blipFill>
          <a:blip r:embed="rId2" cstate="print">
            <a:lum bright="-54000"/>
          </a:blip>
          <a:srcRect/>
          <a:stretch>
            <a:fillRect/>
          </a:stretch>
        </p:blipFill>
        <p:spPr bwMode="auto">
          <a:xfrm>
            <a:off x="0" y="468313"/>
            <a:ext cx="9144000" cy="93662"/>
          </a:xfrm>
          <a:prstGeom prst="rect">
            <a:avLst/>
          </a:prstGeom>
          <a:noFill/>
          <a:ln w="9525">
            <a:noFill/>
            <a:miter lim="800000"/>
            <a:headEnd/>
            <a:tailEnd/>
          </a:ln>
        </p:spPr>
      </p:pic>
      <p:sp>
        <p:nvSpPr>
          <p:cNvPr id="4" name="Rectangle 3"/>
          <p:cNvSpPr>
            <a:spLocks noGrp="1" noChangeArrowheads="1"/>
          </p:cNvSpPr>
          <p:nvPr>
            <p:ph type="sldNum" sz="quarter" idx="10"/>
          </p:nvPr>
        </p:nvSpPr>
        <p:spPr>
          <a:xfrm>
            <a:off x="8588375" y="5540375"/>
            <a:ext cx="568325" cy="252413"/>
          </a:xfrm>
        </p:spPr>
        <p:txBody>
          <a:bodyPr/>
          <a:lstStyle>
            <a:lvl1pPr>
              <a:defRPr/>
            </a:lvl1pPr>
          </a:lstStyle>
          <a:p>
            <a:pPr>
              <a:defRPr/>
            </a:pPr>
            <a:fld id="{069DFE66-F16E-4F1E-865E-6F0E4A2FECFD}" type="slidenum">
              <a:rPr lang="fr-FR"/>
              <a:pPr>
                <a:defRPr/>
              </a:pPr>
              <a:t>‹N°›</a:t>
            </a:fld>
            <a:endParaRPr lang="fr-FR"/>
          </a:p>
        </p:txBody>
      </p:sp>
      <p:sp>
        <p:nvSpPr>
          <p:cNvPr id="5" name="Espace réservé du pied de page 3"/>
          <p:cNvSpPr>
            <a:spLocks noGrp="1"/>
          </p:cNvSpPr>
          <p:nvPr userDrawn="1">
            <p:ph type="ftr" sz="quarter" idx="11"/>
          </p:nvPr>
        </p:nvSpPr>
        <p:spPr/>
        <p:txBody>
          <a:bodyPr/>
          <a:lstStyle>
            <a:lvl1pPr>
              <a:defRPr/>
            </a:lvl1pPr>
          </a:lstStyle>
          <a:p>
            <a:pPr>
              <a:defRPr/>
            </a:pPr>
            <a:r>
              <a:rPr lang="fr-FR"/>
              <a:t>Community Management – Théâtres Parisiens Associés</a:t>
            </a:r>
          </a:p>
          <a:p>
            <a:pPr>
              <a:defRPr/>
            </a:pP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Rectangle 9"/>
          <p:cNvSpPr>
            <a:spLocks noChangeArrowheads="1"/>
          </p:cNvSpPr>
          <p:nvPr userDrawn="1"/>
        </p:nvSpPr>
        <p:spPr bwMode="auto">
          <a:xfrm>
            <a:off x="0" y="0"/>
            <a:ext cx="9144000" cy="468313"/>
          </a:xfrm>
          <a:prstGeom prst="rect">
            <a:avLst/>
          </a:prstGeom>
          <a:solidFill>
            <a:srgbClr val="B2B2B2"/>
          </a:solidFill>
          <a:ln w="9525" algn="ctr">
            <a:noFill/>
            <a:miter lim="800000"/>
            <a:headEnd/>
            <a:tailEnd/>
          </a:ln>
          <a:effectLst/>
        </p:spPr>
        <p:txBody>
          <a:bodyPr wrap="none" lIns="468000" anchor="ctr"/>
          <a:lstStyle/>
          <a:p>
            <a:pPr eaLnBrk="0" hangingPunct="0">
              <a:defRPr/>
            </a:pPr>
            <a:endParaRPr lang="fr-FR" sz="1200">
              <a:solidFill>
                <a:srgbClr val="FFFFFF"/>
              </a:solidFill>
              <a:latin typeface="Verdana" pitchFamily="34" charset="0"/>
              <a:ea typeface="ＭＳ Ｐゴシック" pitchFamily="34" charset="-128"/>
              <a:cs typeface="+mn-cs"/>
            </a:endParaRPr>
          </a:p>
        </p:txBody>
      </p:sp>
      <p:pic>
        <p:nvPicPr>
          <p:cNvPr id="6" name="Picture 49" descr="ombre_horz_06"/>
          <p:cNvPicPr>
            <a:picLocks noChangeAspect="1" noChangeArrowheads="1"/>
          </p:cNvPicPr>
          <p:nvPr userDrawn="1"/>
        </p:nvPicPr>
        <p:blipFill>
          <a:blip r:embed="rId2" cstate="print">
            <a:lum bright="-54000"/>
          </a:blip>
          <a:srcRect/>
          <a:stretch>
            <a:fillRect/>
          </a:stretch>
        </p:blipFill>
        <p:spPr bwMode="auto">
          <a:xfrm>
            <a:off x="0" y="468313"/>
            <a:ext cx="9144000" cy="93662"/>
          </a:xfrm>
          <a:prstGeom prst="rect">
            <a:avLst/>
          </a:prstGeom>
          <a:noFill/>
          <a:ln w="9525">
            <a:noFill/>
            <a:miter lim="800000"/>
            <a:headEnd/>
            <a:tailEnd/>
          </a:ln>
        </p:spPr>
      </p:pic>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7" name="Rectangle 6"/>
          <p:cNvSpPr>
            <a:spLocks noGrp="1" noChangeArrowheads="1"/>
          </p:cNvSpPr>
          <p:nvPr>
            <p:ph type="sldNum" sz="quarter" idx="10"/>
          </p:nvPr>
        </p:nvSpPr>
        <p:spPr>
          <a:xfrm>
            <a:off x="8588375" y="5540375"/>
            <a:ext cx="568325" cy="252413"/>
          </a:xfrm>
        </p:spPr>
        <p:txBody>
          <a:bodyPr/>
          <a:lstStyle>
            <a:lvl1pPr>
              <a:defRPr/>
            </a:lvl1pPr>
          </a:lstStyle>
          <a:p>
            <a:pPr>
              <a:defRPr/>
            </a:pPr>
            <a:fld id="{93AB7A63-FDC6-41F4-9E51-AD8AD84B1136}" type="slidenum">
              <a:rPr lang="fr-FR"/>
              <a:pPr>
                <a:defRPr/>
              </a:pPr>
              <a:t>‹N°›</a:t>
            </a:fld>
            <a:endParaRPr lang="fr-FR"/>
          </a:p>
        </p:txBody>
      </p:sp>
      <p:sp>
        <p:nvSpPr>
          <p:cNvPr id="8" name="Espace réservé du pied de page 3"/>
          <p:cNvSpPr>
            <a:spLocks noGrp="1"/>
          </p:cNvSpPr>
          <p:nvPr userDrawn="1">
            <p:ph type="ftr" sz="quarter" idx="11"/>
          </p:nvPr>
        </p:nvSpPr>
        <p:spPr/>
        <p:txBody>
          <a:bodyPr/>
          <a:lstStyle>
            <a:lvl1pPr>
              <a:defRPr/>
            </a:lvl1pPr>
          </a:lstStyle>
          <a:p>
            <a:pPr>
              <a:defRPr/>
            </a:pPr>
            <a:r>
              <a:rPr lang="fr-FR"/>
              <a:t>Community Management – Théâtres Parisiens Associés</a:t>
            </a:r>
          </a:p>
          <a:p>
            <a:pPr>
              <a:defRPr/>
            </a:pP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Rectangle 9"/>
          <p:cNvSpPr>
            <a:spLocks noChangeArrowheads="1"/>
          </p:cNvSpPr>
          <p:nvPr userDrawn="1"/>
        </p:nvSpPr>
        <p:spPr bwMode="auto">
          <a:xfrm>
            <a:off x="0" y="0"/>
            <a:ext cx="9144000" cy="468313"/>
          </a:xfrm>
          <a:prstGeom prst="rect">
            <a:avLst/>
          </a:prstGeom>
          <a:solidFill>
            <a:srgbClr val="B2B2B2"/>
          </a:solidFill>
          <a:ln w="9525" algn="ctr">
            <a:noFill/>
            <a:miter lim="800000"/>
            <a:headEnd/>
            <a:tailEnd/>
          </a:ln>
          <a:effectLst/>
        </p:spPr>
        <p:txBody>
          <a:bodyPr wrap="none" lIns="468000" anchor="ctr"/>
          <a:lstStyle/>
          <a:p>
            <a:pPr eaLnBrk="0" hangingPunct="0">
              <a:defRPr/>
            </a:pPr>
            <a:endParaRPr lang="fr-FR" sz="1200">
              <a:solidFill>
                <a:srgbClr val="FFFFFF"/>
              </a:solidFill>
              <a:latin typeface="Verdana" pitchFamily="34" charset="0"/>
              <a:ea typeface="ＭＳ Ｐゴシック" pitchFamily="34" charset="-128"/>
              <a:cs typeface="+mn-cs"/>
            </a:endParaRPr>
          </a:p>
        </p:txBody>
      </p:sp>
      <p:pic>
        <p:nvPicPr>
          <p:cNvPr id="6" name="Picture 49" descr="ombre_horz_06"/>
          <p:cNvPicPr>
            <a:picLocks noChangeAspect="1" noChangeArrowheads="1"/>
          </p:cNvPicPr>
          <p:nvPr userDrawn="1"/>
        </p:nvPicPr>
        <p:blipFill>
          <a:blip r:embed="rId2" cstate="print">
            <a:lum bright="-54000"/>
          </a:blip>
          <a:srcRect/>
          <a:stretch>
            <a:fillRect/>
          </a:stretch>
        </p:blipFill>
        <p:spPr bwMode="auto">
          <a:xfrm>
            <a:off x="0" y="468313"/>
            <a:ext cx="9144000" cy="93662"/>
          </a:xfrm>
          <a:prstGeom prst="rect">
            <a:avLst/>
          </a:prstGeom>
          <a:noFill/>
          <a:ln w="9525">
            <a:noFill/>
            <a:miter lim="800000"/>
            <a:headEnd/>
            <a:tailEnd/>
          </a:ln>
        </p:spPr>
      </p:pic>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7" name="Rectangle 6"/>
          <p:cNvSpPr>
            <a:spLocks noGrp="1" noChangeArrowheads="1"/>
          </p:cNvSpPr>
          <p:nvPr>
            <p:ph type="sldNum" sz="quarter" idx="10"/>
          </p:nvPr>
        </p:nvSpPr>
        <p:spPr>
          <a:xfrm>
            <a:off x="8588375" y="5540375"/>
            <a:ext cx="568325" cy="252413"/>
          </a:xfrm>
        </p:spPr>
        <p:txBody>
          <a:bodyPr/>
          <a:lstStyle>
            <a:lvl1pPr>
              <a:defRPr/>
            </a:lvl1pPr>
          </a:lstStyle>
          <a:p>
            <a:pPr>
              <a:defRPr/>
            </a:pPr>
            <a:fld id="{7F8FC1B3-9CED-4688-8ECA-6FC38FCBEA51}" type="slidenum">
              <a:rPr lang="fr-FR"/>
              <a:pPr>
                <a:defRPr/>
              </a:pPr>
              <a:t>‹N°›</a:t>
            </a:fld>
            <a:endParaRPr lang="fr-FR"/>
          </a:p>
        </p:txBody>
      </p:sp>
      <p:sp>
        <p:nvSpPr>
          <p:cNvPr id="8" name="Espace réservé du pied de page 3"/>
          <p:cNvSpPr>
            <a:spLocks noGrp="1"/>
          </p:cNvSpPr>
          <p:nvPr userDrawn="1">
            <p:ph type="ftr" sz="quarter" idx="11"/>
          </p:nvPr>
        </p:nvSpPr>
        <p:spPr/>
        <p:txBody>
          <a:bodyPr/>
          <a:lstStyle>
            <a:lvl1pPr>
              <a:defRPr/>
            </a:lvl1pPr>
          </a:lstStyle>
          <a:p>
            <a:pPr>
              <a:defRPr/>
            </a:pPr>
            <a:r>
              <a:rPr lang="fr-FR"/>
              <a:t>Community Management – Théâtres Parisiens Associés</a:t>
            </a:r>
          </a:p>
          <a:p>
            <a:pPr>
              <a:defRPr/>
            </a:pP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16.jpeg"/><Relationship Id="rId2" Type="http://schemas.openxmlformats.org/officeDocument/2006/relationships/slideLayout" Target="../slideLayouts/slideLayout3.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4.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cs typeface="+mn-cs"/>
              </a:defRPr>
            </a:lvl1pPr>
          </a:lstStyle>
          <a:p>
            <a:pPr>
              <a:defRPr/>
            </a:pPr>
            <a:fld id="{7B59F2CE-AAD9-40DD-A5F3-2126FCFB1CFC}" type="datetime1">
              <a:rPr lang="fr-FR"/>
              <a:pPr>
                <a:defRPr/>
              </a:pPr>
              <a:t>10/09/2012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cs typeface="+mn-cs"/>
              </a:defRPr>
            </a:lvl1pPr>
          </a:lstStyle>
          <a:p>
            <a:pPr>
              <a:defRPr/>
            </a:pPr>
            <a:fld id="{30EDE703-39FC-48B7-81D5-926AAD2E3C7B}" type="slidenum">
              <a:rPr lang="fr-FR"/>
              <a:pPr>
                <a:defRPr/>
              </a:pPr>
              <a:t>‹N°›</a:t>
            </a:fld>
            <a:endParaRPr lang="fr-FR"/>
          </a:p>
        </p:txBody>
      </p:sp>
      <p:pic>
        <p:nvPicPr>
          <p:cNvPr id="1031" name="Picture 44" descr="shadow-1"/>
          <p:cNvPicPr>
            <a:picLocks noChangeAspect="1" noChangeArrowheads="1"/>
          </p:cNvPicPr>
          <p:nvPr/>
        </p:nvPicPr>
        <p:blipFill>
          <a:blip r:embed="rId3" cstate="print">
            <a:lum bright="6000"/>
          </a:blip>
          <a:srcRect/>
          <a:stretch>
            <a:fillRect/>
          </a:stretch>
        </p:blipFill>
        <p:spPr bwMode="auto">
          <a:xfrm>
            <a:off x="6877050" y="2781300"/>
            <a:ext cx="1439863" cy="1439863"/>
          </a:xfrm>
          <a:prstGeom prst="rect">
            <a:avLst/>
          </a:prstGeom>
          <a:noFill/>
          <a:ln w="9525">
            <a:noFill/>
            <a:miter lim="800000"/>
            <a:headEnd/>
            <a:tailEnd/>
          </a:ln>
        </p:spPr>
      </p:pic>
      <p:grpSp>
        <p:nvGrpSpPr>
          <p:cNvPr id="1032" name="Group 13"/>
          <p:cNvGrpSpPr>
            <a:grpSpLocks/>
          </p:cNvGrpSpPr>
          <p:nvPr/>
        </p:nvGrpSpPr>
        <p:grpSpPr bwMode="auto">
          <a:xfrm>
            <a:off x="3059113" y="-26988"/>
            <a:ext cx="6084887" cy="3240088"/>
            <a:chOff x="1927" y="-17"/>
            <a:chExt cx="3833" cy="2041"/>
          </a:xfrm>
        </p:grpSpPr>
        <p:pic>
          <p:nvPicPr>
            <p:cNvPr id="1044" name="Picture 32" descr="shadow-1"/>
            <p:cNvPicPr>
              <a:picLocks noChangeAspect="1" noChangeArrowheads="1"/>
            </p:cNvPicPr>
            <p:nvPr/>
          </p:nvPicPr>
          <p:blipFill>
            <a:blip r:embed="rId3" cstate="print">
              <a:lum bright="6000"/>
            </a:blip>
            <a:srcRect/>
            <a:stretch>
              <a:fillRect/>
            </a:stretch>
          </p:blipFill>
          <p:spPr bwMode="auto">
            <a:xfrm>
              <a:off x="2517" y="1117"/>
              <a:ext cx="907" cy="907"/>
            </a:xfrm>
            <a:prstGeom prst="rect">
              <a:avLst/>
            </a:prstGeom>
            <a:noFill/>
            <a:ln w="9525">
              <a:noFill/>
              <a:miter lim="800000"/>
              <a:headEnd/>
              <a:tailEnd/>
            </a:ln>
          </p:spPr>
        </p:pic>
        <p:pic>
          <p:nvPicPr>
            <p:cNvPr id="1045" name="Picture 34" descr="shadow-1"/>
            <p:cNvPicPr>
              <a:picLocks noChangeAspect="1" noChangeArrowheads="1"/>
            </p:cNvPicPr>
            <p:nvPr/>
          </p:nvPicPr>
          <p:blipFill>
            <a:blip r:embed="rId3" cstate="print">
              <a:lum bright="6000"/>
            </a:blip>
            <a:srcRect/>
            <a:stretch>
              <a:fillRect/>
            </a:stretch>
          </p:blipFill>
          <p:spPr bwMode="auto">
            <a:xfrm>
              <a:off x="1927" y="482"/>
              <a:ext cx="907" cy="907"/>
            </a:xfrm>
            <a:prstGeom prst="rect">
              <a:avLst/>
            </a:prstGeom>
            <a:noFill/>
            <a:ln w="9525">
              <a:noFill/>
              <a:miter lim="800000"/>
              <a:headEnd/>
              <a:tailEnd/>
            </a:ln>
          </p:spPr>
        </p:pic>
        <p:pic>
          <p:nvPicPr>
            <p:cNvPr id="1046" name="Picture 35" descr="shadow-1"/>
            <p:cNvPicPr>
              <a:picLocks noChangeAspect="1" noChangeArrowheads="1"/>
            </p:cNvPicPr>
            <p:nvPr/>
          </p:nvPicPr>
          <p:blipFill>
            <a:blip r:embed="rId3" cstate="print">
              <a:lum bright="12000"/>
            </a:blip>
            <a:srcRect t="11908" r="22491"/>
            <a:stretch>
              <a:fillRect/>
            </a:stretch>
          </p:blipFill>
          <p:spPr bwMode="auto">
            <a:xfrm>
              <a:off x="5057" y="-17"/>
              <a:ext cx="703" cy="799"/>
            </a:xfrm>
            <a:prstGeom prst="rect">
              <a:avLst/>
            </a:prstGeom>
            <a:noFill/>
            <a:ln w="9525">
              <a:noFill/>
              <a:miter lim="800000"/>
              <a:headEnd/>
              <a:tailEnd/>
            </a:ln>
          </p:spPr>
        </p:pic>
        <p:pic>
          <p:nvPicPr>
            <p:cNvPr id="1047" name="Picture 36" descr="shadow-1"/>
            <p:cNvPicPr>
              <a:picLocks noChangeAspect="1" noChangeArrowheads="1"/>
            </p:cNvPicPr>
            <p:nvPr/>
          </p:nvPicPr>
          <p:blipFill>
            <a:blip r:embed="rId3" cstate="print">
              <a:lum bright="12000"/>
            </a:blip>
            <a:srcRect t="11908"/>
            <a:stretch>
              <a:fillRect/>
            </a:stretch>
          </p:blipFill>
          <p:spPr bwMode="auto">
            <a:xfrm>
              <a:off x="3787" y="-17"/>
              <a:ext cx="907" cy="799"/>
            </a:xfrm>
            <a:prstGeom prst="rect">
              <a:avLst/>
            </a:prstGeom>
            <a:noFill/>
            <a:ln w="9525">
              <a:noFill/>
              <a:miter lim="800000"/>
              <a:headEnd/>
              <a:tailEnd/>
            </a:ln>
          </p:spPr>
        </p:pic>
        <p:pic>
          <p:nvPicPr>
            <p:cNvPr id="1048" name="Picture 37" descr="shadow-1"/>
            <p:cNvPicPr>
              <a:picLocks noChangeAspect="1" noChangeArrowheads="1"/>
            </p:cNvPicPr>
            <p:nvPr/>
          </p:nvPicPr>
          <p:blipFill>
            <a:blip r:embed="rId3" cstate="print">
              <a:lum bright="12000"/>
            </a:blip>
            <a:srcRect t="11908"/>
            <a:stretch>
              <a:fillRect/>
            </a:stretch>
          </p:blipFill>
          <p:spPr bwMode="auto">
            <a:xfrm>
              <a:off x="2562" y="-17"/>
              <a:ext cx="907" cy="799"/>
            </a:xfrm>
            <a:prstGeom prst="rect">
              <a:avLst/>
            </a:prstGeom>
            <a:noFill/>
            <a:ln w="9525">
              <a:noFill/>
              <a:miter lim="800000"/>
              <a:headEnd/>
              <a:tailEnd/>
            </a:ln>
          </p:spPr>
        </p:pic>
        <p:pic>
          <p:nvPicPr>
            <p:cNvPr id="1049" name="Picture 38" descr="shadow-1"/>
            <p:cNvPicPr>
              <a:picLocks noChangeAspect="1" noChangeArrowheads="1"/>
            </p:cNvPicPr>
            <p:nvPr/>
          </p:nvPicPr>
          <p:blipFill>
            <a:blip r:embed="rId3" cstate="print">
              <a:lum bright="6000"/>
            </a:blip>
            <a:srcRect/>
            <a:stretch>
              <a:fillRect/>
            </a:stretch>
          </p:blipFill>
          <p:spPr bwMode="auto">
            <a:xfrm>
              <a:off x="3152" y="482"/>
              <a:ext cx="907" cy="907"/>
            </a:xfrm>
            <a:prstGeom prst="rect">
              <a:avLst/>
            </a:prstGeom>
            <a:noFill/>
            <a:ln w="9525">
              <a:noFill/>
              <a:miter lim="800000"/>
              <a:headEnd/>
              <a:tailEnd/>
            </a:ln>
          </p:spPr>
        </p:pic>
        <p:pic>
          <p:nvPicPr>
            <p:cNvPr id="1050" name="Picture 39" descr="shadow-1"/>
            <p:cNvPicPr>
              <a:picLocks noChangeAspect="1" noChangeArrowheads="1"/>
            </p:cNvPicPr>
            <p:nvPr/>
          </p:nvPicPr>
          <p:blipFill>
            <a:blip r:embed="rId3" cstate="print">
              <a:lum bright="12000"/>
            </a:blip>
            <a:srcRect/>
            <a:stretch>
              <a:fillRect/>
            </a:stretch>
          </p:blipFill>
          <p:spPr bwMode="auto">
            <a:xfrm>
              <a:off x="4377" y="482"/>
              <a:ext cx="907" cy="907"/>
            </a:xfrm>
            <a:prstGeom prst="rect">
              <a:avLst/>
            </a:prstGeom>
            <a:noFill/>
            <a:ln w="9525">
              <a:noFill/>
              <a:miter lim="800000"/>
              <a:headEnd/>
              <a:tailEnd/>
            </a:ln>
          </p:spPr>
        </p:pic>
        <p:pic>
          <p:nvPicPr>
            <p:cNvPr id="1051" name="Picture 40" descr="shadow-1"/>
            <p:cNvPicPr>
              <a:picLocks noChangeAspect="1" noChangeArrowheads="1"/>
            </p:cNvPicPr>
            <p:nvPr/>
          </p:nvPicPr>
          <p:blipFill>
            <a:blip r:embed="rId3" cstate="print">
              <a:lum bright="6000"/>
            </a:blip>
            <a:srcRect/>
            <a:stretch>
              <a:fillRect/>
            </a:stretch>
          </p:blipFill>
          <p:spPr bwMode="auto">
            <a:xfrm>
              <a:off x="3742" y="1072"/>
              <a:ext cx="907" cy="907"/>
            </a:xfrm>
            <a:prstGeom prst="rect">
              <a:avLst/>
            </a:prstGeom>
            <a:noFill/>
            <a:ln w="9525">
              <a:noFill/>
              <a:miter lim="800000"/>
              <a:headEnd/>
              <a:tailEnd/>
            </a:ln>
          </p:spPr>
        </p:pic>
        <p:pic>
          <p:nvPicPr>
            <p:cNvPr id="1052" name="Picture 42" descr="shadow-1"/>
            <p:cNvPicPr>
              <a:picLocks noChangeAspect="1" noChangeArrowheads="1"/>
            </p:cNvPicPr>
            <p:nvPr/>
          </p:nvPicPr>
          <p:blipFill>
            <a:blip r:embed="rId3" cstate="print">
              <a:lum bright="6000"/>
            </a:blip>
            <a:srcRect t="-13010" r="22491"/>
            <a:stretch>
              <a:fillRect/>
            </a:stretch>
          </p:blipFill>
          <p:spPr bwMode="auto">
            <a:xfrm>
              <a:off x="5057" y="981"/>
              <a:ext cx="703" cy="1025"/>
            </a:xfrm>
            <a:prstGeom prst="rect">
              <a:avLst/>
            </a:prstGeom>
            <a:noFill/>
            <a:ln w="9525">
              <a:noFill/>
              <a:miter lim="800000"/>
              <a:headEnd/>
              <a:tailEnd/>
            </a:ln>
          </p:spPr>
        </p:pic>
      </p:grpSp>
      <p:pic>
        <p:nvPicPr>
          <p:cNvPr id="1033" name="Picture 6" descr="alcatel"/>
          <p:cNvPicPr>
            <a:picLocks noChangeAspect="1" noChangeArrowheads="1"/>
          </p:cNvPicPr>
          <p:nvPr/>
        </p:nvPicPr>
        <p:blipFill>
          <a:blip r:embed="rId4" cstate="print"/>
          <a:srcRect/>
          <a:stretch>
            <a:fillRect/>
          </a:stretch>
        </p:blipFill>
        <p:spPr bwMode="auto">
          <a:xfrm>
            <a:off x="8167688" y="1943100"/>
            <a:ext cx="971550" cy="965200"/>
          </a:xfrm>
          <a:prstGeom prst="rect">
            <a:avLst/>
          </a:prstGeom>
          <a:noFill/>
          <a:ln w="9525">
            <a:noFill/>
            <a:miter lim="800000"/>
            <a:headEnd/>
            <a:tailEnd/>
          </a:ln>
        </p:spPr>
      </p:pic>
      <p:pic>
        <p:nvPicPr>
          <p:cNvPr id="1034" name="Picture 7" descr="klix"/>
          <p:cNvPicPr>
            <a:picLocks noChangeAspect="1" noChangeArrowheads="1"/>
          </p:cNvPicPr>
          <p:nvPr/>
        </p:nvPicPr>
        <p:blipFill>
          <a:blip r:embed="rId5" cstate="print"/>
          <a:srcRect/>
          <a:stretch>
            <a:fillRect/>
          </a:stretch>
        </p:blipFill>
        <p:spPr bwMode="auto">
          <a:xfrm>
            <a:off x="7194550" y="977900"/>
            <a:ext cx="971550" cy="957263"/>
          </a:xfrm>
          <a:prstGeom prst="rect">
            <a:avLst/>
          </a:prstGeom>
          <a:noFill/>
          <a:ln w="9525">
            <a:noFill/>
            <a:miter lim="800000"/>
            <a:headEnd/>
            <a:tailEnd/>
          </a:ln>
        </p:spPr>
      </p:pic>
      <p:pic>
        <p:nvPicPr>
          <p:cNvPr id="1035" name="Picture 9" descr="enchanteur"/>
          <p:cNvPicPr>
            <a:picLocks noChangeAspect="1" noChangeArrowheads="1"/>
          </p:cNvPicPr>
          <p:nvPr/>
        </p:nvPicPr>
        <p:blipFill>
          <a:blip r:embed="rId6" cstate="print"/>
          <a:srcRect/>
          <a:stretch>
            <a:fillRect/>
          </a:stretch>
        </p:blipFill>
        <p:spPr bwMode="auto">
          <a:xfrm>
            <a:off x="5238750" y="977900"/>
            <a:ext cx="971550" cy="971550"/>
          </a:xfrm>
          <a:prstGeom prst="rect">
            <a:avLst/>
          </a:prstGeom>
          <a:noFill/>
          <a:ln w="9525">
            <a:noFill/>
            <a:miter lim="800000"/>
            <a:headEnd/>
            <a:tailEnd/>
          </a:ln>
        </p:spPr>
      </p:pic>
      <p:pic>
        <p:nvPicPr>
          <p:cNvPr id="1036" name="Picture 10" descr="cyclevital"/>
          <p:cNvPicPr>
            <a:picLocks noChangeAspect="1" noChangeArrowheads="1"/>
          </p:cNvPicPr>
          <p:nvPr/>
        </p:nvPicPr>
        <p:blipFill>
          <a:blip r:embed="rId7" cstate="print"/>
          <a:srcRect/>
          <a:stretch>
            <a:fillRect/>
          </a:stretch>
        </p:blipFill>
        <p:spPr bwMode="auto">
          <a:xfrm>
            <a:off x="4267200" y="0"/>
            <a:ext cx="971550" cy="971550"/>
          </a:xfrm>
          <a:prstGeom prst="rect">
            <a:avLst/>
          </a:prstGeom>
          <a:noFill/>
          <a:ln w="9525">
            <a:noFill/>
            <a:miter lim="800000"/>
            <a:headEnd/>
            <a:tailEnd/>
          </a:ln>
        </p:spPr>
      </p:pic>
      <p:pic>
        <p:nvPicPr>
          <p:cNvPr id="1037" name="Picture 11" descr="ford"/>
          <p:cNvPicPr>
            <a:picLocks noChangeAspect="1" noChangeArrowheads="1"/>
          </p:cNvPicPr>
          <p:nvPr/>
        </p:nvPicPr>
        <p:blipFill>
          <a:blip r:embed="rId8" cstate="print"/>
          <a:srcRect/>
          <a:stretch>
            <a:fillRect/>
          </a:stretch>
        </p:blipFill>
        <p:spPr bwMode="auto">
          <a:xfrm>
            <a:off x="8170863" y="0"/>
            <a:ext cx="971550" cy="971550"/>
          </a:xfrm>
          <a:prstGeom prst="rect">
            <a:avLst/>
          </a:prstGeom>
          <a:noFill/>
          <a:ln w="9525">
            <a:noFill/>
            <a:miter lim="800000"/>
            <a:headEnd/>
            <a:tailEnd/>
          </a:ln>
        </p:spPr>
      </p:pic>
      <p:pic>
        <p:nvPicPr>
          <p:cNvPr id="1038" name="Picture 12" descr="GFM"/>
          <p:cNvPicPr>
            <a:picLocks noChangeAspect="1" noChangeArrowheads="1"/>
          </p:cNvPicPr>
          <p:nvPr/>
        </p:nvPicPr>
        <p:blipFill>
          <a:blip r:embed="rId9" cstate="print"/>
          <a:srcRect/>
          <a:stretch>
            <a:fillRect/>
          </a:stretch>
        </p:blipFill>
        <p:spPr bwMode="auto">
          <a:xfrm>
            <a:off x="7188200" y="2927350"/>
            <a:ext cx="971550" cy="971550"/>
          </a:xfrm>
          <a:prstGeom prst="rect">
            <a:avLst/>
          </a:prstGeom>
          <a:noFill/>
          <a:ln w="9525">
            <a:noFill/>
            <a:miter lim="800000"/>
            <a:headEnd/>
            <a:tailEnd/>
          </a:ln>
        </p:spPr>
      </p:pic>
      <p:pic>
        <p:nvPicPr>
          <p:cNvPr id="1039" name="Picture 13" descr="crossknowledge"/>
          <p:cNvPicPr>
            <a:picLocks noChangeAspect="1" noChangeArrowheads="1"/>
          </p:cNvPicPr>
          <p:nvPr/>
        </p:nvPicPr>
        <p:blipFill>
          <a:blip r:embed="rId10" cstate="print"/>
          <a:srcRect/>
          <a:stretch>
            <a:fillRect/>
          </a:stretch>
        </p:blipFill>
        <p:spPr bwMode="auto">
          <a:xfrm>
            <a:off x="6216650" y="0"/>
            <a:ext cx="971550" cy="971550"/>
          </a:xfrm>
          <a:prstGeom prst="rect">
            <a:avLst/>
          </a:prstGeom>
          <a:noFill/>
          <a:ln w="9525">
            <a:noFill/>
            <a:miter lim="800000"/>
            <a:headEnd/>
            <a:tailEnd/>
          </a:ln>
        </p:spPr>
      </p:pic>
      <p:pic>
        <p:nvPicPr>
          <p:cNvPr id="1040" name="Picture 14" descr="epson"/>
          <p:cNvPicPr>
            <a:picLocks noChangeAspect="1" noChangeArrowheads="1"/>
          </p:cNvPicPr>
          <p:nvPr/>
        </p:nvPicPr>
        <p:blipFill>
          <a:blip r:embed="rId11" cstate="print"/>
          <a:srcRect/>
          <a:stretch>
            <a:fillRect/>
          </a:stretch>
        </p:blipFill>
        <p:spPr bwMode="auto">
          <a:xfrm>
            <a:off x="6216650" y="1955800"/>
            <a:ext cx="971550" cy="971550"/>
          </a:xfrm>
          <a:prstGeom prst="rect">
            <a:avLst/>
          </a:prstGeom>
          <a:noFill/>
          <a:ln w="9525">
            <a:noFill/>
            <a:miter lim="800000"/>
            <a:headEnd/>
            <a:tailEnd/>
          </a:ln>
        </p:spPr>
      </p:pic>
      <p:pic>
        <p:nvPicPr>
          <p:cNvPr id="1041" name="Picture 15" descr="kryss"/>
          <p:cNvPicPr>
            <a:picLocks noChangeAspect="1" noChangeArrowheads="1"/>
          </p:cNvPicPr>
          <p:nvPr/>
        </p:nvPicPr>
        <p:blipFill>
          <a:blip r:embed="rId12" cstate="print"/>
          <a:srcRect/>
          <a:stretch>
            <a:fillRect/>
          </a:stretch>
        </p:blipFill>
        <p:spPr bwMode="auto">
          <a:xfrm>
            <a:off x="4260850" y="1955800"/>
            <a:ext cx="971550" cy="971550"/>
          </a:xfrm>
          <a:prstGeom prst="rect">
            <a:avLst/>
          </a:prstGeom>
          <a:noFill/>
          <a:ln w="9525">
            <a:noFill/>
            <a:miter lim="800000"/>
            <a:headEnd/>
            <a:tailEnd/>
          </a:ln>
        </p:spPr>
      </p:pic>
      <p:sp>
        <p:nvSpPr>
          <p:cNvPr id="30" name="Rectangle 5"/>
          <p:cNvSpPr>
            <a:spLocks noChangeArrowheads="1"/>
          </p:cNvSpPr>
          <p:nvPr/>
        </p:nvSpPr>
        <p:spPr bwMode="auto">
          <a:xfrm>
            <a:off x="0" y="5103813"/>
            <a:ext cx="9144000" cy="1754187"/>
          </a:xfrm>
          <a:prstGeom prst="rect">
            <a:avLst/>
          </a:prstGeom>
          <a:gradFill rotWithShape="1">
            <a:gsLst>
              <a:gs pos="0">
                <a:srgbClr val="3D505A">
                  <a:gamma/>
                  <a:shade val="72941"/>
                  <a:invGamma/>
                </a:srgbClr>
              </a:gs>
              <a:gs pos="100000">
                <a:srgbClr val="3D505A"/>
              </a:gs>
            </a:gsLst>
            <a:lin ang="5400000" scaled="1"/>
          </a:gradFill>
          <a:ln w="9525">
            <a:noFill/>
            <a:miter lim="800000"/>
            <a:headEnd/>
            <a:tailEnd/>
          </a:ln>
        </p:spPr>
        <p:txBody>
          <a:bodyPr wrap="none" anchor="ctr"/>
          <a:lstStyle/>
          <a:p>
            <a:pPr eaLnBrk="0" fontAlgn="auto" hangingPunct="0">
              <a:spcBef>
                <a:spcPts val="0"/>
              </a:spcBef>
              <a:spcAft>
                <a:spcPts val="0"/>
              </a:spcAft>
              <a:defRPr/>
            </a:pPr>
            <a:endParaRPr lang="fr-FR" sz="1100">
              <a:latin typeface="+mn-lt"/>
              <a:ea typeface="+mn-ea"/>
              <a:cs typeface="+mn-cs"/>
            </a:endParaRPr>
          </a:p>
        </p:txBody>
      </p:sp>
      <p:pic>
        <p:nvPicPr>
          <p:cNvPr id="1043" name="Picture 38" descr="lEnchanteur-gris"/>
          <p:cNvPicPr>
            <a:picLocks noChangeAspect="1" noChangeArrowheads="1"/>
          </p:cNvPicPr>
          <p:nvPr/>
        </p:nvPicPr>
        <p:blipFill>
          <a:blip r:embed="rId13" cstate="print"/>
          <a:srcRect/>
          <a:stretch>
            <a:fillRect/>
          </a:stretch>
        </p:blipFill>
        <p:spPr bwMode="auto">
          <a:xfrm>
            <a:off x="0" y="3671888"/>
            <a:ext cx="5659438" cy="24717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8581" r:id="rId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9" descr="ombre_horz_06"/>
          <p:cNvPicPr>
            <a:picLocks noChangeAspect="1" noChangeArrowheads="1"/>
          </p:cNvPicPr>
          <p:nvPr/>
        </p:nvPicPr>
        <p:blipFill>
          <a:blip r:embed="rId14" cstate="print">
            <a:lum bright="-54000"/>
          </a:blip>
          <a:srcRect/>
          <a:stretch>
            <a:fillRect/>
          </a:stretch>
        </p:blipFill>
        <p:spPr bwMode="auto">
          <a:xfrm>
            <a:off x="0" y="6365875"/>
            <a:ext cx="9144000" cy="93663"/>
          </a:xfrm>
          <a:prstGeom prst="rect">
            <a:avLst/>
          </a:prstGeom>
          <a:noFill/>
          <a:ln w="9525">
            <a:noFill/>
            <a:miter lim="800000"/>
            <a:headEnd/>
            <a:tailEnd/>
          </a:ln>
        </p:spPr>
      </p:pic>
      <p:pic>
        <p:nvPicPr>
          <p:cNvPr id="2051" name="Picture 71" descr="L'Enchanteur-blanc"/>
          <p:cNvPicPr>
            <a:picLocks noChangeAspect="1" noChangeArrowheads="1"/>
          </p:cNvPicPr>
          <p:nvPr/>
        </p:nvPicPr>
        <p:blipFill>
          <a:blip r:embed="rId15" cstate="print"/>
          <a:srcRect/>
          <a:stretch>
            <a:fillRect/>
          </a:stretch>
        </p:blipFill>
        <p:spPr bwMode="auto">
          <a:xfrm>
            <a:off x="523875" y="6505575"/>
            <a:ext cx="962025" cy="327025"/>
          </a:xfrm>
          <a:prstGeom prst="rect">
            <a:avLst/>
          </a:prstGeom>
          <a:noFill/>
          <a:ln w="9525">
            <a:noFill/>
            <a:miter lim="800000"/>
            <a:headEnd/>
            <a:tailEnd/>
          </a:ln>
        </p:spPr>
      </p:pic>
      <p:sp>
        <p:nvSpPr>
          <p:cNvPr id="15" name="Rectangle 7"/>
          <p:cNvSpPr>
            <a:spLocks noGrp="1" noChangeArrowheads="1"/>
          </p:cNvSpPr>
          <p:nvPr>
            <p:ph type="sldNum" sz="quarter" idx="4"/>
          </p:nvPr>
        </p:nvSpPr>
        <p:spPr>
          <a:xfrm>
            <a:off x="4286250" y="6513513"/>
            <a:ext cx="671513" cy="344487"/>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mn-cs"/>
              </a:defRPr>
            </a:lvl1pPr>
          </a:lstStyle>
          <a:p>
            <a:pPr>
              <a:defRPr/>
            </a:pPr>
            <a:fld id="{7EA98B36-2DB0-4FE5-A663-8D1EB31D88A3}" type="slidenum">
              <a:rPr lang="fr-FR"/>
              <a:pPr>
                <a:defRPr/>
              </a:pPr>
              <a:t>‹N°›</a:t>
            </a:fld>
            <a:endParaRPr lang="fr-FR"/>
          </a:p>
        </p:txBody>
      </p:sp>
      <p:sp>
        <p:nvSpPr>
          <p:cNvPr id="10" name="Espace réservé du pied de page 3"/>
          <p:cNvSpPr>
            <a:spLocks noGrp="1"/>
          </p:cNvSpPr>
          <p:nvPr>
            <p:ph type="ftr" sz="quarter" idx="3"/>
          </p:nvPr>
        </p:nvSpPr>
        <p:spPr>
          <a:xfrm>
            <a:off x="3124200" y="6391275"/>
            <a:ext cx="5343525" cy="4667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404040"/>
                </a:solidFill>
                <a:latin typeface="Calibri" charset="0"/>
                <a:ea typeface="ＭＳ Ｐゴシック" charset="-128"/>
                <a:cs typeface="+mn-cs"/>
              </a:defRPr>
            </a:lvl1pPr>
          </a:lstStyle>
          <a:p>
            <a:pPr>
              <a:defRPr/>
            </a:pPr>
            <a:r>
              <a:rPr lang="fr-FR"/>
              <a:t>Bilan – Théâtres Parisiens Associés</a:t>
            </a:r>
          </a:p>
        </p:txBody>
      </p:sp>
      <p:pic>
        <p:nvPicPr>
          <p:cNvPr id="2054" name="Picture 2"/>
          <p:cNvPicPr>
            <a:picLocks noChangeAspect="1" noChangeArrowheads="1"/>
          </p:cNvPicPr>
          <p:nvPr/>
        </p:nvPicPr>
        <p:blipFill>
          <a:blip r:embed="rId16" cstate="print"/>
          <a:srcRect/>
          <a:stretch>
            <a:fillRect/>
          </a:stretch>
        </p:blipFill>
        <p:spPr bwMode="auto">
          <a:xfrm>
            <a:off x="8539163" y="6416675"/>
            <a:ext cx="549275" cy="415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8582" r:id="rId1"/>
    <p:sldLayoutId id="2147488583" r:id="rId2"/>
    <p:sldLayoutId id="2147488584" r:id="rId3"/>
    <p:sldLayoutId id="2147488585" r:id="rId4"/>
    <p:sldLayoutId id="2147488586" r:id="rId5"/>
    <p:sldLayoutId id="2147488587" r:id="rId6"/>
    <p:sldLayoutId id="2147488588" r:id="rId7"/>
    <p:sldLayoutId id="2147488589" r:id="rId8"/>
    <p:sldLayoutId id="2147488590" r:id="rId9"/>
    <p:sldLayoutId id="2147488591" r:id="rId10"/>
    <p:sldLayoutId id="2147488592" r:id="rId11"/>
    <p:sldLayoutId id="2147488593" r:id="rId12"/>
  </p:sldLayoutIdLst>
  <p:hf hdr="0" dt="0"/>
  <p:txStyles>
    <p:titleStyle>
      <a:lvl1pPr algn="r" rtl="0" eaLnBrk="0" fontAlgn="base" hangingPunct="0">
        <a:spcBef>
          <a:spcPct val="0"/>
        </a:spcBef>
        <a:spcAft>
          <a:spcPct val="0"/>
        </a:spcAft>
        <a:defRPr sz="2000" b="1">
          <a:solidFill>
            <a:srgbClr val="333333"/>
          </a:solidFill>
          <a:latin typeface="Trebuchet MS" pitchFamily="34" charset="0"/>
          <a:ea typeface="ＭＳ Ｐゴシック" charset="-128"/>
          <a:cs typeface="ＭＳ Ｐゴシック"/>
        </a:defRPr>
      </a:lvl1pPr>
      <a:lvl2pPr algn="r" rtl="0" eaLnBrk="0" fontAlgn="base" hangingPunct="0">
        <a:spcBef>
          <a:spcPct val="0"/>
        </a:spcBef>
        <a:spcAft>
          <a:spcPct val="0"/>
        </a:spcAft>
        <a:defRPr sz="2000" b="1">
          <a:solidFill>
            <a:srgbClr val="333333"/>
          </a:solidFill>
          <a:latin typeface="Trebuchet MS" pitchFamily="34" charset="0"/>
          <a:ea typeface="ＭＳ Ｐゴシック" charset="-128"/>
          <a:cs typeface="ＭＳ Ｐゴシック"/>
        </a:defRPr>
      </a:lvl2pPr>
      <a:lvl3pPr algn="r" rtl="0" eaLnBrk="0" fontAlgn="base" hangingPunct="0">
        <a:spcBef>
          <a:spcPct val="0"/>
        </a:spcBef>
        <a:spcAft>
          <a:spcPct val="0"/>
        </a:spcAft>
        <a:defRPr sz="2000" b="1">
          <a:solidFill>
            <a:srgbClr val="333333"/>
          </a:solidFill>
          <a:latin typeface="Trebuchet MS" pitchFamily="34" charset="0"/>
          <a:ea typeface="ＭＳ Ｐゴシック" charset="-128"/>
          <a:cs typeface="ＭＳ Ｐゴシック"/>
        </a:defRPr>
      </a:lvl3pPr>
      <a:lvl4pPr algn="r" rtl="0" eaLnBrk="0" fontAlgn="base" hangingPunct="0">
        <a:spcBef>
          <a:spcPct val="0"/>
        </a:spcBef>
        <a:spcAft>
          <a:spcPct val="0"/>
        </a:spcAft>
        <a:defRPr sz="2000" b="1">
          <a:solidFill>
            <a:srgbClr val="333333"/>
          </a:solidFill>
          <a:latin typeface="Trebuchet MS" pitchFamily="34" charset="0"/>
          <a:ea typeface="ＭＳ Ｐゴシック" charset="-128"/>
          <a:cs typeface="ＭＳ Ｐゴシック"/>
        </a:defRPr>
      </a:lvl4pPr>
      <a:lvl5pPr algn="r" rtl="0" eaLnBrk="0" fontAlgn="base" hangingPunct="0">
        <a:spcBef>
          <a:spcPct val="0"/>
        </a:spcBef>
        <a:spcAft>
          <a:spcPct val="0"/>
        </a:spcAft>
        <a:defRPr sz="2000" b="1">
          <a:solidFill>
            <a:srgbClr val="333333"/>
          </a:solidFill>
          <a:latin typeface="Trebuchet MS" pitchFamily="34" charset="0"/>
          <a:ea typeface="ＭＳ Ｐゴシック" charset="-128"/>
          <a:cs typeface="ＭＳ Ｐゴシック"/>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273050" indent="-273050" algn="l" rtl="0" eaLnBrk="0" fontAlgn="base" hangingPunct="0">
        <a:spcBef>
          <a:spcPct val="20000"/>
        </a:spcBef>
        <a:spcAft>
          <a:spcPct val="0"/>
        </a:spcAft>
        <a:buBlip>
          <a:blip r:embed="rId17"/>
        </a:buBlip>
        <a:defRPr sz="3200" b="1">
          <a:solidFill>
            <a:srgbClr val="333333"/>
          </a:solidFill>
          <a:latin typeface="Trebuchet MS" pitchFamily="34" charset="0"/>
          <a:ea typeface="ＭＳ Ｐゴシック" charset="-128"/>
          <a:cs typeface="ＭＳ Ｐゴシック"/>
        </a:defRPr>
      </a:lvl1pPr>
      <a:lvl2pPr marL="723900" indent="-266700" algn="l" rtl="0" eaLnBrk="0" fontAlgn="base" hangingPunct="0">
        <a:spcBef>
          <a:spcPct val="20000"/>
        </a:spcBef>
        <a:spcAft>
          <a:spcPct val="0"/>
        </a:spcAft>
        <a:buChar char="•"/>
        <a:defRPr sz="1600">
          <a:solidFill>
            <a:srgbClr val="333333"/>
          </a:solidFill>
          <a:latin typeface="Trebuchet MS" pitchFamily="34" charset="0"/>
          <a:ea typeface="ＭＳ Ｐゴシック" charset="-128"/>
          <a:cs typeface="ＭＳ Ｐゴシック"/>
        </a:defRPr>
      </a:lvl2pPr>
      <a:lvl3pPr marL="1160463" indent="-242888" algn="l" rtl="0" eaLnBrk="0" fontAlgn="base" hangingPunct="0">
        <a:spcBef>
          <a:spcPct val="20000"/>
        </a:spcBef>
        <a:spcAft>
          <a:spcPct val="0"/>
        </a:spcAft>
        <a:buChar char="•"/>
        <a:defRPr sz="1600">
          <a:solidFill>
            <a:srgbClr val="333333"/>
          </a:solidFill>
          <a:latin typeface="Trebuchet MS" pitchFamily="34" charset="0"/>
          <a:ea typeface="ＭＳ Ｐゴシック" charset="-128"/>
          <a:cs typeface="ＭＳ Ｐゴシック"/>
        </a:defRPr>
      </a:lvl3pPr>
      <a:lvl4pPr marL="1600200" indent="-228600" algn="l" rtl="0" eaLnBrk="0" fontAlgn="base" hangingPunct="0">
        <a:spcBef>
          <a:spcPct val="20000"/>
        </a:spcBef>
        <a:spcAft>
          <a:spcPct val="0"/>
        </a:spcAft>
        <a:buChar char="–"/>
        <a:defRPr sz="1600">
          <a:solidFill>
            <a:srgbClr val="333333"/>
          </a:solidFill>
          <a:latin typeface="Trebuchet MS" pitchFamily="34" charset="0"/>
          <a:ea typeface="ＭＳ Ｐゴシック" charset="-128"/>
          <a:cs typeface="ＭＳ Ｐゴシック"/>
        </a:defRPr>
      </a:lvl4pPr>
      <a:lvl5pPr marL="2057400" indent="-228600" algn="l" rtl="0" eaLnBrk="0" fontAlgn="base" hangingPunct="0">
        <a:spcBef>
          <a:spcPct val="20000"/>
        </a:spcBef>
        <a:spcAft>
          <a:spcPct val="0"/>
        </a:spcAft>
        <a:buChar char="»"/>
        <a:defRPr sz="1600">
          <a:solidFill>
            <a:srgbClr val="333333"/>
          </a:solidFill>
          <a:latin typeface="Trebuchet MS" pitchFamily="34" charset="0"/>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7.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tags" Target="../tags/tag58.xml"/><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tags" Target="../tags/tag57.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5" Type="http://schemas.openxmlformats.org/officeDocument/2006/relationships/image" Target="../media/image16.jpeg"/><Relationship Id="rId10" Type="http://schemas.openxmlformats.org/officeDocument/2006/relationships/tags" Target="../tags/tag55.xml"/><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slideLayout" Target="../slideLayouts/slideLayout3.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s>
</file>

<file path=ppt/slides/_rels/slide12.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tags" Target="../tags/tag77.xml"/><Relationship Id="rId18" Type="http://schemas.openxmlformats.org/officeDocument/2006/relationships/tags" Target="../tags/tag82.xml"/><Relationship Id="rId3" Type="http://schemas.openxmlformats.org/officeDocument/2006/relationships/tags" Target="../tags/tag67.xml"/><Relationship Id="rId21" Type="http://schemas.openxmlformats.org/officeDocument/2006/relationships/tags" Target="../tags/tag85.xml"/><Relationship Id="rId7" Type="http://schemas.openxmlformats.org/officeDocument/2006/relationships/tags" Target="../tags/tag71.xml"/><Relationship Id="rId12" Type="http://schemas.openxmlformats.org/officeDocument/2006/relationships/tags" Target="../tags/tag76.xml"/><Relationship Id="rId17" Type="http://schemas.openxmlformats.org/officeDocument/2006/relationships/tags" Target="../tags/tag81.xml"/><Relationship Id="rId2" Type="http://schemas.openxmlformats.org/officeDocument/2006/relationships/tags" Target="../tags/tag66.xml"/><Relationship Id="rId16" Type="http://schemas.openxmlformats.org/officeDocument/2006/relationships/tags" Target="../tags/tag80.xml"/><Relationship Id="rId20" Type="http://schemas.openxmlformats.org/officeDocument/2006/relationships/tags" Target="../tags/tag84.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tags" Target="../tags/tag75.xml"/><Relationship Id="rId5" Type="http://schemas.openxmlformats.org/officeDocument/2006/relationships/tags" Target="../tags/tag69.xml"/><Relationship Id="rId15" Type="http://schemas.openxmlformats.org/officeDocument/2006/relationships/tags" Target="../tags/tag79.xml"/><Relationship Id="rId23" Type="http://schemas.openxmlformats.org/officeDocument/2006/relationships/image" Target="../media/image20.png"/><Relationship Id="rId10" Type="http://schemas.openxmlformats.org/officeDocument/2006/relationships/tags" Target="../tags/tag74.xml"/><Relationship Id="rId19" Type="http://schemas.openxmlformats.org/officeDocument/2006/relationships/tags" Target="../tags/tag83.xml"/><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tags" Target="../tags/tag78.xml"/><Relationship Id="rId2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93.xml"/><Relationship Id="rId3" Type="http://schemas.openxmlformats.org/officeDocument/2006/relationships/tags" Target="../tags/tag88.xml"/><Relationship Id="rId7" Type="http://schemas.openxmlformats.org/officeDocument/2006/relationships/tags" Target="../tags/tag9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21.png"/><Relationship Id="rId5" Type="http://schemas.openxmlformats.org/officeDocument/2006/relationships/tags" Target="../tags/tag90.xml"/><Relationship Id="rId10" Type="http://schemas.openxmlformats.org/officeDocument/2006/relationships/notesSlide" Target="../notesSlides/notesSlide3.xml"/><Relationship Id="rId4" Type="http://schemas.openxmlformats.org/officeDocument/2006/relationships/tags" Target="../tags/tag89.xml"/><Relationship Id="rId9"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slideLayout" Target="../slideLayouts/slideLayout2.xml"/><Relationship Id="rId4" Type="http://schemas.openxmlformats.org/officeDocument/2006/relationships/tags" Target="../tags/tag97.xml"/></Relationships>
</file>

<file path=ppt/slides/_rels/slide15.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slideLayout" Target="../slideLayouts/slideLayout3.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s>
</file>

<file path=ppt/slides/_rels/slide16.xml.rels><?xml version="1.0" encoding="UTF-8" standalone="yes"?>
<Relationships xmlns="http://schemas.openxmlformats.org/package/2006/relationships"><Relationship Id="rId8" Type="http://schemas.openxmlformats.org/officeDocument/2006/relationships/tags" Target="../tags/tag111.xml"/><Relationship Id="rId3" Type="http://schemas.openxmlformats.org/officeDocument/2006/relationships/tags" Target="../tags/tag106.xml"/><Relationship Id="rId7" Type="http://schemas.openxmlformats.org/officeDocument/2006/relationships/tags" Target="../tags/tag110.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5" Type="http://schemas.openxmlformats.org/officeDocument/2006/relationships/tags" Target="../tags/tag108.xml"/><Relationship Id="rId10" Type="http://schemas.openxmlformats.org/officeDocument/2006/relationships/slideLayout" Target="../slideLayouts/slideLayout2.xml"/><Relationship Id="rId4" Type="http://schemas.openxmlformats.org/officeDocument/2006/relationships/tags" Target="../tags/tag107.xml"/><Relationship Id="rId9" Type="http://schemas.openxmlformats.org/officeDocument/2006/relationships/tags" Target="../tags/tag112.xml"/></Relationships>
</file>

<file path=ppt/slides/_rels/slide17.xml.rels><?xml version="1.0" encoding="UTF-8" standalone="yes"?>
<Relationships xmlns="http://schemas.openxmlformats.org/package/2006/relationships"><Relationship Id="rId8" Type="http://schemas.openxmlformats.org/officeDocument/2006/relationships/tags" Target="../tags/tag120.xml"/><Relationship Id="rId3" Type="http://schemas.openxmlformats.org/officeDocument/2006/relationships/tags" Target="../tags/tag115.xml"/><Relationship Id="rId7" Type="http://schemas.openxmlformats.org/officeDocument/2006/relationships/tags" Target="../tags/tag119.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image" Target="../media/image22.png"/><Relationship Id="rId5" Type="http://schemas.openxmlformats.org/officeDocument/2006/relationships/tags" Target="../tags/tag117.xml"/><Relationship Id="rId10" Type="http://schemas.openxmlformats.org/officeDocument/2006/relationships/notesSlide" Target="../notesSlides/notesSlide4.xml"/><Relationship Id="rId4" Type="http://schemas.openxmlformats.org/officeDocument/2006/relationships/tags" Target="../tags/tag116.xml"/><Relationship Id="rId9"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tags" Target="../tags/tag128.xml"/><Relationship Id="rId3" Type="http://schemas.openxmlformats.org/officeDocument/2006/relationships/tags" Target="../tags/tag123.xml"/><Relationship Id="rId7" Type="http://schemas.openxmlformats.org/officeDocument/2006/relationships/tags" Target="../tags/tag127.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image" Target="../media/image23.png"/><Relationship Id="rId5" Type="http://schemas.openxmlformats.org/officeDocument/2006/relationships/tags" Target="../tags/tag125.xml"/><Relationship Id="rId10" Type="http://schemas.openxmlformats.org/officeDocument/2006/relationships/slideLayout" Target="../slideLayouts/slideLayout2.xml"/><Relationship Id="rId4" Type="http://schemas.openxmlformats.org/officeDocument/2006/relationships/tags" Target="../tags/tag124.xml"/><Relationship Id="rId9" Type="http://schemas.openxmlformats.org/officeDocument/2006/relationships/tags" Target="../tags/tag129.xml"/></Relationships>
</file>

<file path=ppt/slides/_rels/slide19.xml.rels><?xml version="1.0" encoding="UTF-8" standalone="yes"?>
<Relationships xmlns="http://schemas.openxmlformats.org/package/2006/relationships"><Relationship Id="rId8" Type="http://schemas.openxmlformats.org/officeDocument/2006/relationships/tags" Target="../tags/tag137.xml"/><Relationship Id="rId3" Type="http://schemas.openxmlformats.org/officeDocument/2006/relationships/tags" Target="../tags/tag132.xml"/><Relationship Id="rId7" Type="http://schemas.openxmlformats.org/officeDocument/2006/relationships/tags" Target="../tags/tag136.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slideLayout" Target="../slideLayouts/slideLayout2.xml"/><Relationship Id="rId5" Type="http://schemas.openxmlformats.org/officeDocument/2006/relationships/tags" Target="../tags/tag134.xm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tags" Target="../tags/tag142.xml"/><Relationship Id="rId7" Type="http://schemas.openxmlformats.org/officeDocument/2006/relationships/slideLayout" Target="../slideLayouts/slideLayout3.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48.xml"/><Relationship Id="rId7" Type="http://schemas.openxmlformats.org/officeDocument/2006/relationships/tags" Target="../tags/tag152.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image" Target="../media/image26.png"/><Relationship Id="rId5" Type="http://schemas.openxmlformats.org/officeDocument/2006/relationships/tags" Target="../tags/tag150.xml"/><Relationship Id="rId10" Type="http://schemas.openxmlformats.org/officeDocument/2006/relationships/image" Target="../media/image25.png"/><Relationship Id="rId4" Type="http://schemas.openxmlformats.org/officeDocument/2006/relationships/tags" Target="../tags/tag149.xml"/><Relationship Id="rId9"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image" Target="../media/image27.png"/><Relationship Id="rId5" Type="http://schemas.openxmlformats.org/officeDocument/2006/relationships/slideLayout" Target="../slideLayouts/slideLayout2.xml"/><Relationship Id="rId4" Type="http://schemas.openxmlformats.org/officeDocument/2006/relationships/tags" Target="../tags/tag156.xml"/></Relationships>
</file>

<file path=ppt/slides/_rels/slide23.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image" Target="../media/image28.png"/><Relationship Id="rId5" Type="http://schemas.openxmlformats.org/officeDocument/2006/relationships/slideLayout" Target="../slideLayouts/slideLayout2.xml"/><Relationship Id="rId4" Type="http://schemas.openxmlformats.org/officeDocument/2006/relationships/tags" Target="../tags/tag160.xml"/></Relationships>
</file>

<file path=ppt/slides/_rels/slide24.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image" Target="../media/image29.png"/><Relationship Id="rId5" Type="http://schemas.openxmlformats.org/officeDocument/2006/relationships/slideLayout" Target="../slideLayouts/slideLayout2.xml"/><Relationship Id="rId4" Type="http://schemas.openxmlformats.org/officeDocument/2006/relationships/tags" Target="../tags/tag164.xml"/></Relationships>
</file>

<file path=ppt/slides/_rels/slide25.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image" Target="../media/image30.png"/><Relationship Id="rId5" Type="http://schemas.openxmlformats.org/officeDocument/2006/relationships/slideLayout" Target="../slideLayouts/slideLayout2.xml"/><Relationship Id="rId4" Type="http://schemas.openxmlformats.org/officeDocument/2006/relationships/tags" Target="../tags/tag168.xml"/></Relationships>
</file>

<file path=ppt/slides/_rels/slide26.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174.xml"/><Relationship Id="rId7" Type="http://schemas.openxmlformats.org/officeDocument/2006/relationships/slideLayout" Target="../slideLayouts/slideLayout3.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s>
</file>

<file path=ppt/slides/_rels/slide28.xml.rels><?xml version="1.0" encoding="UTF-8" standalone="yes"?>
<Relationships xmlns="http://schemas.openxmlformats.org/package/2006/relationships"><Relationship Id="rId3" Type="http://schemas.openxmlformats.org/officeDocument/2006/relationships/tags" Target="../tags/tag180.xml"/><Relationship Id="rId7" Type="http://schemas.openxmlformats.org/officeDocument/2006/relationships/image" Target="../media/image31.png"/><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slideLayout" Target="../slideLayouts/slideLayout2.xml"/><Relationship Id="rId5" Type="http://schemas.openxmlformats.org/officeDocument/2006/relationships/tags" Target="../tags/tag182.xml"/><Relationship Id="rId4" Type="http://schemas.openxmlformats.org/officeDocument/2006/relationships/tags" Target="../tags/tag181.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85.xml"/><Relationship Id="rId7" Type="http://schemas.openxmlformats.org/officeDocument/2006/relationships/tags" Target="../tags/tag189.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11.xml"/><Relationship Id="rId7"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9" Type="http://schemas.openxmlformats.org/officeDocument/2006/relationships/image" Target="../media/image18.png"/></Relationships>
</file>

<file path=ppt/slides/_rels/slide30.xml.rels><?xml version="1.0" encoding="UTF-8" standalone="yes"?>
<Relationships xmlns="http://schemas.openxmlformats.org/package/2006/relationships"><Relationship Id="rId8" Type="http://schemas.openxmlformats.org/officeDocument/2006/relationships/tags" Target="../tags/tag197.xml"/><Relationship Id="rId13" Type="http://schemas.openxmlformats.org/officeDocument/2006/relationships/notesSlide" Target="../notesSlides/notesSlide5.xml"/><Relationship Id="rId3" Type="http://schemas.openxmlformats.org/officeDocument/2006/relationships/tags" Target="../tags/tag192.xml"/><Relationship Id="rId7" Type="http://schemas.openxmlformats.org/officeDocument/2006/relationships/tags" Target="../tags/tag196.xml"/><Relationship Id="rId12" Type="http://schemas.openxmlformats.org/officeDocument/2006/relationships/slideLayout" Target="../slideLayouts/slideLayout2.xml"/><Relationship Id="rId17" Type="http://schemas.openxmlformats.org/officeDocument/2006/relationships/image" Target="../media/image35.jpeg"/><Relationship Id="rId2" Type="http://schemas.openxmlformats.org/officeDocument/2006/relationships/tags" Target="../tags/tag191.xml"/><Relationship Id="rId16" Type="http://schemas.openxmlformats.org/officeDocument/2006/relationships/image" Target="../media/image34.jpeg"/><Relationship Id="rId1" Type="http://schemas.openxmlformats.org/officeDocument/2006/relationships/tags" Target="../tags/tag190.xml"/><Relationship Id="rId6" Type="http://schemas.openxmlformats.org/officeDocument/2006/relationships/tags" Target="../tags/tag195.xml"/><Relationship Id="rId11" Type="http://schemas.openxmlformats.org/officeDocument/2006/relationships/tags" Target="../tags/tag200.xml"/><Relationship Id="rId5" Type="http://schemas.openxmlformats.org/officeDocument/2006/relationships/tags" Target="../tags/tag194.xml"/><Relationship Id="rId15" Type="http://schemas.openxmlformats.org/officeDocument/2006/relationships/image" Target="../media/image33.jpeg"/><Relationship Id="rId10" Type="http://schemas.openxmlformats.org/officeDocument/2006/relationships/tags" Target="../tags/tag199.xml"/><Relationship Id="rId4" Type="http://schemas.openxmlformats.org/officeDocument/2006/relationships/tags" Target="../tags/tag193.xml"/><Relationship Id="rId9" Type="http://schemas.openxmlformats.org/officeDocument/2006/relationships/tags" Target="../tags/tag198.xml"/><Relationship Id="rId14" Type="http://schemas.openxmlformats.org/officeDocument/2006/relationships/image" Target="../media/image32.jpeg"/></Relationships>
</file>

<file path=ppt/slides/_rels/slide31.xml.rels><?xml version="1.0" encoding="UTF-8" standalone="yes"?>
<Relationships xmlns="http://schemas.openxmlformats.org/package/2006/relationships"><Relationship Id="rId8" Type="http://schemas.openxmlformats.org/officeDocument/2006/relationships/tags" Target="../tags/tag208.xml"/><Relationship Id="rId13" Type="http://schemas.openxmlformats.org/officeDocument/2006/relationships/image" Target="../media/image37.jpeg"/><Relationship Id="rId3" Type="http://schemas.openxmlformats.org/officeDocument/2006/relationships/tags" Target="../tags/tag203.xml"/><Relationship Id="rId7" Type="http://schemas.openxmlformats.org/officeDocument/2006/relationships/tags" Target="../tags/tag207.xml"/><Relationship Id="rId12" Type="http://schemas.openxmlformats.org/officeDocument/2006/relationships/image" Target="../media/image36.jpeg"/><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notesSlide" Target="../notesSlides/notesSlide6.xml"/><Relationship Id="rId5" Type="http://schemas.openxmlformats.org/officeDocument/2006/relationships/tags" Target="../tags/tag205.xml"/><Relationship Id="rId10" Type="http://schemas.openxmlformats.org/officeDocument/2006/relationships/slideLayout" Target="../slideLayouts/slideLayout2.xml"/><Relationship Id="rId4" Type="http://schemas.openxmlformats.org/officeDocument/2006/relationships/tags" Target="../tags/tag204.xml"/><Relationship Id="rId9" Type="http://schemas.openxmlformats.org/officeDocument/2006/relationships/tags" Target="../tags/tag209.xml"/><Relationship Id="rId14" Type="http://schemas.openxmlformats.org/officeDocument/2006/relationships/image" Target="../media/image38.jpeg"/></Relationships>
</file>

<file path=ppt/slides/_rels/slide32.xml.rels><?xml version="1.0" encoding="UTF-8" standalone="yes"?>
<Relationships xmlns="http://schemas.openxmlformats.org/package/2006/relationships"><Relationship Id="rId8" Type="http://schemas.openxmlformats.org/officeDocument/2006/relationships/tags" Target="../tags/tag217.xml"/><Relationship Id="rId3" Type="http://schemas.openxmlformats.org/officeDocument/2006/relationships/tags" Target="../tags/tag212.xml"/><Relationship Id="rId7" Type="http://schemas.openxmlformats.org/officeDocument/2006/relationships/tags" Target="../tags/tag216.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tags" Target="../tags/tag215.xml"/><Relationship Id="rId11" Type="http://schemas.openxmlformats.org/officeDocument/2006/relationships/image" Target="../media/image39.png"/><Relationship Id="rId5" Type="http://schemas.openxmlformats.org/officeDocument/2006/relationships/tags" Target="../tags/tag214.xml"/><Relationship Id="rId10" Type="http://schemas.openxmlformats.org/officeDocument/2006/relationships/notesSlide" Target="../notesSlides/notesSlide7.xml"/><Relationship Id="rId4" Type="http://schemas.openxmlformats.org/officeDocument/2006/relationships/tags" Target="../tags/tag213.xml"/><Relationship Id="rId9"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220.xml"/><Relationship Id="rId7" Type="http://schemas.openxmlformats.org/officeDocument/2006/relationships/slideLayout" Target="../slideLayouts/slideLayout3.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tags" Target="../tags/tag221.xml"/></Relationships>
</file>

<file path=ppt/slides/_rels/slide34.xml.rels><?xml version="1.0" encoding="UTF-8" standalone="yes"?>
<Relationships xmlns="http://schemas.openxmlformats.org/package/2006/relationships"><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image" Target="../media/image40.png"/><Relationship Id="rId5" Type="http://schemas.openxmlformats.org/officeDocument/2006/relationships/slideLayout" Target="../slideLayouts/slideLayout2.xml"/><Relationship Id="rId4" Type="http://schemas.openxmlformats.org/officeDocument/2006/relationships/tags" Target="../tags/tag227.xml"/></Relationships>
</file>

<file path=ppt/slides/_rels/slide35.xml.rels><?xml version="1.0" encoding="UTF-8" standalone="yes"?>
<Relationships xmlns="http://schemas.openxmlformats.org/package/2006/relationships"><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image" Target="../media/image41.png"/><Relationship Id="rId5" Type="http://schemas.openxmlformats.org/officeDocument/2006/relationships/slideLayout" Target="../slideLayouts/slideLayout2.xml"/><Relationship Id="rId4" Type="http://schemas.openxmlformats.org/officeDocument/2006/relationships/tags" Target="../tags/tag231.xml"/></Relationships>
</file>

<file path=ppt/slides/_rels/slide36.xml.rels><?xml version="1.0" encoding="UTF-8" standalone="yes"?>
<Relationships xmlns="http://schemas.openxmlformats.org/package/2006/relationships"><Relationship Id="rId3" Type="http://schemas.openxmlformats.org/officeDocument/2006/relationships/tags" Target="../tags/tag234.xml"/><Relationship Id="rId7" Type="http://schemas.openxmlformats.org/officeDocument/2006/relationships/slideLayout" Target="../slideLayouts/slideLayout3.xml"/><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tags" Target="../tags/tag237.xml"/><Relationship Id="rId5" Type="http://schemas.openxmlformats.org/officeDocument/2006/relationships/tags" Target="../tags/tag236.xml"/><Relationship Id="rId4" Type="http://schemas.openxmlformats.org/officeDocument/2006/relationships/tags" Target="../tags/tag235.xml"/></Relationships>
</file>

<file path=ppt/slides/_rels/slide37.xml.rels><?xml version="1.0" encoding="UTF-8" standalone="yes"?>
<Relationships xmlns="http://schemas.openxmlformats.org/package/2006/relationships"><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image" Target="../media/image42.png"/><Relationship Id="rId5" Type="http://schemas.openxmlformats.org/officeDocument/2006/relationships/slideLayout" Target="../slideLayouts/slideLayout2.xml"/><Relationship Id="rId4" Type="http://schemas.openxmlformats.org/officeDocument/2006/relationships/tags" Target="../tags/tag241.xml"/></Relationships>
</file>

<file path=ppt/slides/_rels/slide38.xml.rels><?xml version="1.0" encoding="UTF-8" standalone="yes"?>
<Relationships xmlns="http://schemas.openxmlformats.org/package/2006/relationships"><Relationship Id="rId8" Type="http://schemas.openxmlformats.org/officeDocument/2006/relationships/tags" Target="../tags/tag249.xml"/><Relationship Id="rId13" Type="http://schemas.openxmlformats.org/officeDocument/2006/relationships/slideLayout" Target="../slideLayouts/slideLayout2.xml"/><Relationship Id="rId3" Type="http://schemas.openxmlformats.org/officeDocument/2006/relationships/tags" Target="../tags/tag244.xml"/><Relationship Id="rId7" Type="http://schemas.openxmlformats.org/officeDocument/2006/relationships/tags" Target="../tags/tag248.xml"/><Relationship Id="rId12" Type="http://schemas.openxmlformats.org/officeDocument/2006/relationships/tags" Target="../tags/tag253.xml"/><Relationship Id="rId2" Type="http://schemas.openxmlformats.org/officeDocument/2006/relationships/tags" Target="../tags/tag243.xml"/><Relationship Id="rId16" Type="http://schemas.openxmlformats.org/officeDocument/2006/relationships/image" Target="../media/image45.png"/><Relationship Id="rId1" Type="http://schemas.openxmlformats.org/officeDocument/2006/relationships/tags" Target="../tags/tag242.xml"/><Relationship Id="rId6" Type="http://schemas.openxmlformats.org/officeDocument/2006/relationships/tags" Target="../tags/tag247.xml"/><Relationship Id="rId11" Type="http://schemas.openxmlformats.org/officeDocument/2006/relationships/tags" Target="../tags/tag252.xml"/><Relationship Id="rId5" Type="http://schemas.openxmlformats.org/officeDocument/2006/relationships/tags" Target="../tags/tag246.xml"/><Relationship Id="rId15" Type="http://schemas.openxmlformats.org/officeDocument/2006/relationships/image" Target="../media/image44.png"/><Relationship Id="rId10" Type="http://schemas.openxmlformats.org/officeDocument/2006/relationships/tags" Target="../tags/tag251.xml"/><Relationship Id="rId4" Type="http://schemas.openxmlformats.org/officeDocument/2006/relationships/tags" Target="../tags/tag245.xml"/><Relationship Id="rId9" Type="http://schemas.openxmlformats.org/officeDocument/2006/relationships/tags" Target="../tags/tag250.xml"/><Relationship Id="rId14" Type="http://schemas.openxmlformats.org/officeDocument/2006/relationships/image" Target="../media/image43.png"/></Relationships>
</file>

<file path=ppt/slides/_rels/slide39.xml.rels><?xml version="1.0" encoding="UTF-8" standalone="yes"?>
<Relationships xmlns="http://schemas.openxmlformats.org/package/2006/relationships"><Relationship Id="rId8" Type="http://schemas.openxmlformats.org/officeDocument/2006/relationships/tags" Target="../tags/tag261.xml"/><Relationship Id="rId13" Type="http://schemas.openxmlformats.org/officeDocument/2006/relationships/tags" Target="../tags/tag266.xml"/><Relationship Id="rId18" Type="http://schemas.openxmlformats.org/officeDocument/2006/relationships/image" Target="../media/image49.png"/><Relationship Id="rId3" Type="http://schemas.openxmlformats.org/officeDocument/2006/relationships/tags" Target="../tags/tag256.xml"/><Relationship Id="rId7" Type="http://schemas.openxmlformats.org/officeDocument/2006/relationships/tags" Target="../tags/tag260.xml"/><Relationship Id="rId12" Type="http://schemas.openxmlformats.org/officeDocument/2006/relationships/tags" Target="../tags/tag265.xml"/><Relationship Id="rId17" Type="http://schemas.openxmlformats.org/officeDocument/2006/relationships/image" Target="../media/image48.png"/><Relationship Id="rId2" Type="http://schemas.openxmlformats.org/officeDocument/2006/relationships/tags" Target="../tags/tag255.xml"/><Relationship Id="rId16" Type="http://schemas.openxmlformats.org/officeDocument/2006/relationships/image" Target="../media/image47.png"/><Relationship Id="rId1" Type="http://schemas.openxmlformats.org/officeDocument/2006/relationships/tags" Target="../tags/tag254.xml"/><Relationship Id="rId6" Type="http://schemas.openxmlformats.org/officeDocument/2006/relationships/tags" Target="../tags/tag259.xml"/><Relationship Id="rId11" Type="http://schemas.openxmlformats.org/officeDocument/2006/relationships/tags" Target="../tags/tag264.xml"/><Relationship Id="rId5" Type="http://schemas.openxmlformats.org/officeDocument/2006/relationships/tags" Target="../tags/tag258.xml"/><Relationship Id="rId15" Type="http://schemas.openxmlformats.org/officeDocument/2006/relationships/image" Target="../media/image46.png"/><Relationship Id="rId10" Type="http://schemas.openxmlformats.org/officeDocument/2006/relationships/tags" Target="../tags/tag263.xml"/><Relationship Id="rId4" Type="http://schemas.openxmlformats.org/officeDocument/2006/relationships/tags" Target="../tags/tag257.xml"/><Relationship Id="rId9" Type="http://schemas.openxmlformats.org/officeDocument/2006/relationships/tags" Target="../tags/tag262.xml"/><Relationship Id="rId1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chart" Target="../charts/chart1.xml"/><Relationship Id="rId5" Type="http://schemas.openxmlformats.org/officeDocument/2006/relationships/slideLayout" Target="../slideLayouts/slideLayout2.xml"/><Relationship Id="rId4" Type="http://schemas.openxmlformats.org/officeDocument/2006/relationships/tags" Target="../tags/tag18.xml"/></Relationships>
</file>

<file path=ppt/slides/_rels/slide40.xml.rels><?xml version="1.0" encoding="UTF-8" standalone="yes"?>
<Relationships xmlns="http://schemas.openxmlformats.org/package/2006/relationships"><Relationship Id="rId8" Type="http://schemas.openxmlformats.org/officeDocument/2006/relationships/tags" Target="../tags/tag274.xml"/><Relationship Id="rId3" Type="http://schemas.openxmlformats.org/officeDocument/2006/relationships/tags" Target="../tags/tag269.xml"/><Relationship Id="rId7" Type="http://schemas.openxmlformats.org/officeDocument/2006/relationships/tags" Target="../tags/tag273.xml"/><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tags" Target="../tags/tag272.xml"/><Relationship Id="rId11" Type="http://schemas.openxmlformats.org/officeDocument/2006/relationships/notesSlide" Target="../notesSlides/notesSlide8.xml"/><Relationship Id="rId5" Type="http://schemas.openxmlformats.org/officeDocument/2006/relationships/tags" Target="../tags/tag271.xml"/><Relationship Id="rId10" Type="http://schemas.openxmlformats.org/officeDocument/2006/relationships/slideLayout" Target="../slideLayouts/slideLayout2.xml"/><Relationship Id="rId4" Type="http://schemas.openxmlformats.org/officeDocument/2006/relationships/tags" Target="../tags/tag270.xml"/><Relationship Id="rId9" Type="http://schemas.openxmlformats.org/officeDocument/2006/relationships/tags" Target="../tags/tag275.xml"/></Relationships>
</file>

<file path=ppt/slides/_rels/slide41.xml.rels><?xml version="1.0" encoding="UTF-8" standalone="yes"?>
<Relationships xmlns="http://schemas.openxmlformats.org/package/2006/relationships"><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image" Target="../media/image50.png"/><Relationship Id="rId5" Type="http://schemas.openxmlformats.org/officeDocument/2006/relationships/slideLayout" Target="../slideLayouts/slideLayout2.xml"/><Relationship Id="rId4" Type="http://schemas.openxmlformats.org/officeDocument/2006/relationships/tags" Target="../tags/tag279.xml"/></Relationships>
</file>

<file path=ppt/slides/_rels/slide42.xml.rels><?xml version="1.0" encoding="UTF-8" standalone="yes"?>
<Relationships xmlns="http://schemas.openxmlformats.org/package/2006/relationships"><Relationship Id="rId3" Type="http://schemas.openxmlformats.org/officeDocument/2006/relationships/tags" Target="../tags/tag282.xml"/><Relationship Id="rId7" Type="http://schemas.openxmlformats.org/officeDocument/2006/relationships/slideLayout" Target="../slideLayouts/slideLayout3.xml"/><Relationship Id="rId2" Type="http://schemas.openxmlformats.org/officeDocument/2006/relationships/tags" Target="../tags/tag281.xml"/><Relationship Id="rId1" Type="http://schemas.openxmlformats.org/officeDocument/2006/relationships/tags" Target="../tags/tag280.xml"/><Relationship Id="rId6" Type="http://schemas.openxmlformats.org/officeDocument/2006/relationships/tags" Target="../tags/tag285.xml"/><Relationship Id="rId5" Type="http://schemas.openxmlformats.org/officeDocument/2006/relationships/tags" Target="../tags/tag284.xml"/><Relationship Id="rId4" Type="http://schemas.openxmlformats.org/officeDocument/2006/relationships/tags" Target="../tags/tag283.xml"/></Relationships>
</file>

<file path=ppt/slides/_rels/slide4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288.xml"/><Relationship Id="rId7" Type="http://schemas.openxmlformats.org/officeDocument/2006/relationships/slideLayout" Target="../slideLayouts/slideLayout2.xml"/><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tags" Target="../tags/tag291.xml"/><Relationship Id="rId5" Type="http://schemas.openxmlformats.org/officeDocument/2006/relationships/tags" Target="../tags/tag290.xml"/><Relationship Id="rId4" Type="http://schemas.openxmlformats.org/officeDocument/2006/relationships/tags" Target="../tags/tag289.xml"/></Relationships>
</file>

<file path=ppt/slides/_rels/slide44.xml.rels><?xml version="1.0" encoding="UTF-8" standalone="yes"?>
<Relationships xmlns="http://schemas.openxmlformats.org/package/2006/relationships"><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 Id="rId5" Type="http://schemas.openxmlformats.org/officeDocument/2006/relationships/image" Target="../media/image52.png"/><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tags" Target="../tags/tag302.xml"/><Relationship Id="rId13" Type="http://schemas.openxmlformats.org/officeDocument/2006/relationships/image" Target="../media/image53.jpeg"/><Relationship Id="rId3" Type="http://schemas.openxmlformats.org/officeDocument/2006/relationships/tags" Target="../tags/tag297.xml"/><Relationship Id="rId7" Type="http://schemas.openxmlformats.org/officeDocument/2006/relationships/tags" Target="../tags/tag301.xml"/><Relationship Id="rId12" Type="http://schemas.openxmlformats.org/officeDocument/2006/relationships/notesSlide" Target="../notesSlides/notesSlide9.xml"/><Relationship Id="rId2" Type="http://schemas.openxmlformats.org/officeDocument/2006/relationships/tags" Target="../tags/tag296.xml"/><Relationship Id="rId1" Type="http://schemas.openxmlformats.org/officeDocument/2006/relationships/tags" Target="../tags/tag295.xml"/><Relationship Id="rId6" Type="http://schemas.openxmlformats.org/officeDocument/2006/relationships/tags" Target="../tags/tag300.xml"/><Relationship Id="rId11" Type="http://schemas.openxmlformats.org/officeDocument/2006/relationships/slideLayout" Target="../slideLayouts/slideLayout2.xml"/><Relationship Id="rId5" Type="http://schemas.openxmlformats.org/officeDocument/2006/relationships/tags" Target="../tags/tag299.xml"/><Relationship Id="rId10" Type="http://schemas.openxmlformats.org/officeDocument/2006/relationships/tags" Target="../tags/tag304.xml"/><Relationship Id="rId4" Type="http://schemas.openxmlformats.org/officeDocument/2006/relationships/tags" Target="../tags/tag298.xml"/><Relationship Id="rId9" Type="http://schemas.openxmlformats.org/officeDocument/2006/relationships/tags" Target="../tags/tag303.xml"/><Relationship Id="rId14" Type="http://schemas.openxmlformats.org/officeDocument/2006/relationships/image" Target="../media/image54.jpeg"/></Relationships>
</file>

<file path=ppt/slides/_rels/slide46.xml.rels><?xml version="1.0" encoding="UTF-8" standalone="yes"?>
<Relationships xmlns="http://schemas.openxmlformats.org/package/2006/relationships"><Relationship Id="rId8" Type="http://schemas.openxmlformats.org/officeDocument/2006/relationships/tags" Target="../tags/tag312.xml"/><Relationship Id="rId13" Type="http://schemas.openxmlformats.org/officeDocument/2006/relationships/image" Target="../media/image57.png"/><Relationship Id="rId3" Type="http://schemas.openxmlformats.org/officeDocument/2006/relationships/tags" Target="../tags/tag307.xml"/><Relationship Id="rId7" Type="http://schemas.openxmlformats.org/officeDocument/2006/relationships/tags" Target="../tags/tag311.xml"/><Relationship Id="rId12" Type="http://schemas.openxmlformats.org/officeDocument/2006/relationships/image" Target="../media/image56.png"/><Relationship Id="rId2" Type="http://schemas.openxmlformats.org/officeDocument/2006/relationships/tags" Target="../tags/tag306.xml"/><Relationship Id="rId1" Type="http://schemas.openxmlformats.org/officeDocument/2006/relationships/tags" Target="../tags/tag305.xml"/><Relationship Id="rId6" Type="http://schemas.openxmlformats.org/officeDocument/2006/relationships/tags" Target="../tags/tag310.xml"/><Relationship Id="rId11" Type="http://schemas.openxmlformats.org/officeDocument/2006/relationships/image" Target="../media/image55.png"/><Relationship Id="rId5" Type="http://schemas.openxmlformats.org/officeDocument/2006/relationships/tags" Target="../tags/tag309.xml"/><Relationship Id="rId10" Type="http://schemas.openxmlformats.org/officeDocument/2006/relationships/notesSlide" Target="../notesSlides/notesSlide10.xml"/><Relationship Id="rId4" Type="http://schemas.openxmlformats.org/officeDocument/2006/relationships/tags" Target="../tags/tag308.xml"/><Relationship Id="rId9"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tags" Target="../tags/tag320.xml"/><Relationship Id="rId3" Type="http://schemas.openxmlformats.org/officeDocument/2006/relationships/tags" Target="../tags/tag315.xml"/><Relationship Id="rId7" Type="http://schemas.openxmlformats.org/officeDocument/2006/relationships/tags" Target="../tags/tag319.xml"/><Relationship Id="rId12" Type="http://schemas.openxmlformats.org/officeDocument/2006/relationships/image" Target="../media/image58.jpeg"/><Relationship Id="rId2" Type="http://schemas.openxmlformats.org/officeDocument/2006/relationships/tags" Target="../tags/tag314.xml"/><Relationship Id="rId1" Type="http://schemas.openxmlformats.org/officeDocument/2006/relationships/tags" Target="../tags/tag313.xml"/><Relationship Id="rId6" Type="http://schemas.openxmlformats.org/officeDocument/2006/relationships/tags" Target="../tags/tag318.xml"/><Relationship Id="rId11" Type="http://schemas.openxmlformats.org/officeDocument/2006/relationships/notesSlide" Target="../notesSlides/notesSlide11.xml"/><Relationship Id="rId5" Type="http://schemas.openxmlformats.org/officeDocument/2006/relationships/tags" Target="../tags/tag317.xml"/><Relationship Id="rId10" Type="http://schemas.openxmlformats.org/officeDocument/2006/relationships/slideLayout" Target="../slideLayouts/slideLayout2.xml"/><Relationship Id="rId4" Type="http://schemas.openxmlformats.org/officeDocument/2006/relationships/tags" Target="../tags/tag316.xml"/><Relationship Id="rId9" Type="http://schemas.openxmlformats.org/officeDocument/2006/relationships/tags" Target="../tags/tag321.xml"/></Relationships>
</file>

<file path=ppt/slides/_rels/slide48.xml.rels><?xml version="1.0" encoding="UTF-8" standalone="yes"?>
<Relationships xmlns="http://schemas.openxmlformats.org/package/2006/relationships"><Relationship Id="rId3" Type="http://schemas.openxmlformats.org/officeDocument/2006/relationships/tags" Target="../tags/tag324.xml"/><Relationship Id="rId7" Type="http://schemas.openxmlformats.org/officeDocument/2006/relationships/slideLayout" Target="../slideLayouts/slideLayout3.xml"/><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tags" Target="../tags/tag327.xml"/><Relationship Id="rId5" Type="http://schemas.openxmlformats.org/officeDocument/2006/relationships/tags" Target="../tags/tag326.xml"/><Relationship Id="rId4" Type="http://schemas.openxmlformats.org/officeDocument/2006/relationships/tags" Target="../tags/tag325.xml"/></Relationships>
</file>

<file path=ppt/slides/_rels/slide4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tags" Target="../tags/tag330.xml"/><Relationship Id="rId7" Type="http://schemas.openxmlformats.org/officeDocument/2006/relationships/slideLayout" Target="../slideLayouts/slideLayout2.xml"/><Relationship Id="rId2" Type="http://schemas.openxmlformats.org/officeDocument/2006/relationships/tags" Target="../tags/tag329.xml"/><Relationship Id="rId1" Type="http://schemas.openxmlformats.org/officeDocument/2006/relationships/tags" Target="../tags/tag328.xml"/><Relationship Id="rId6" Type="http://schemas.openxmlformats.org/officeDocument/2006/relationships/tags" Target="../tags/tag333.xml"/><Relationship Id="rId5" Type="http://schemas.openxmlformats.org/officeDocument/2006/relationships/tags" Target="../tags/tag332.xml"/><Relationship Id="rId4" Type="http://schemas.openxmlformats.org/officeDocument/2006/relationships/tags" Target="../tags/tag331.xml"/></Relationships>
</file>

<file path=ppt/slides/_rels/slide5.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s>
</file>

<file path=ppt/slides/_rels/slide50.xml.rels><?xml version="1.0" encoding="UTF-8" standalone="yes"?>
<Relationships xmlns="http://schemas.openxmlformats.org/package/2006/relationships"><Relationship Id="rId8" Type="http://schemas.openxmlformats.org/officeDocument/2006/relationships/tags" Target="../tags/tag341.xml"/><Relationship Id="rId3" Type="http://schemas.openxmlformats.org/officeDocument/2006/relationships/tags" Target="../tags/tag336.xml"/><Relationship Id="rId7" Type="http://schemas.openxmlformats.org/officeDocument/2006/relationships/tags" Target="../tags/tag340.xml"/><Relationship Id="rId12" Type="http://schemas.openxmlformats.org/officeDocument/2006/relationships/notesSlide" Target="../notesSlides/notesSlide12.xml"/><Relationship Id="rId2" Type="http://schemas.openxmlformats.org/officeDocument/2006/relationships/tags" Target="../tags/tag335.xml"/><Relationship Id="rId1" Type="http://schemas.openxmlformats.org/officeDocument/2006/relationships/tags" Target="../tags/tag334.xml"/><Relationship Id="rId6" Type="http://schemas.openxmlformats.org/officeDocument/2006/relationships/tags" Target="../tags/tag339.xml"/><Relationship Id="rId11" Type="http://schemas.openxmlformats.org/officeDocument/2006/relationships/slideLayout" Target="../slideLayouts/slideLayout2.xml"/><Relationship Id="rId5" Type="http://schemas.openxmlformats.org/officeDocument/2006/relationships/tags" Target="../tags/tag338.xml"/><Relationship Id="rId10" Type="http://schemas.openxmlformats.org/officeDocument/2006/relationships/tags" Target="../tags/tag343.xml"/><Relationship Id="rId4" Type="http://schemas.openxmlformats.org/officeDocument/2006/relationships/tags" Target="../tags/tag337.xml"/><Relationship Id="rId9" Type="http://schemas.openxmlformats.org/officeDocument/2006/relationships/tags" Target="../tags/tag342.xml"/></Relationships>
</file>

<file path=ppt/slides/_rels/slide51.xml.rels><?xml version="1.0" encoding="UTF-8" standalone="yes"?>
<Relationships xmlns="http://schemas.openxmlformats.org/package/2006/relationships"><Relationship Id="rId8" Type="http://schemas.openxmlformats.org/officeDocument/2006/relationships/tags" Target="../tags/tag351.xml"/><Relationship Id="rId3" Type="http://schemas.openxmlformats.org/officeDocument/2006/relationships/tags" Target="../tags/tag346.xml"/><Relationship Id="rId7" Type="http://schemas.openxmlformats.org/officeDocument/2006/relationships/tags" Target="../tags/tag350.xml"/><Relationship Id="rId12" Type="http://schemas.openxmlformats.org/officeDocument/2006/relationships/notesSlide" Target="../notesSlides/notesSlide13.xml"/><Relationship Id="rId2" Type="http://schemas.openxmlformats.org/officeDocument/2006/relationships/tags" Target="../tags/tag345.xml"/><Relationship Id="rId1" Type="http://schemas.openxmlformats.org/officeDocument/2006/relationships/tags" Target="../tags/tag344.xml"/><Relationship Id="rId6" Type="http://schemas.openxmlformats.org/officeDocument/2006/relationships/tags" Target="../tags/tag349.xml"/><Relationship Id="rId11" Type="http://schemas.openxmlformats.org/officeDocument/2006/relationships/slideLayout" Target="../slideLayouts/slideLayout2.xml"/><Relationship Id="rId5" Type="http://schemas.openxmlformats.org/officeDocument/2006/relationships/tags" Target="../tags/tag348.xml"/><Relationship Id="rId10" Type="http://schemas.openxmlformats.org/officeDocument/2006/relationships/tags" Target="../tags/tag353.xml"/><Relationship Id="rId4" Type="http://schemas.openxmlformats.org/officeDocument/2006/relationships/tags" Target="../tags/tag347.xml"/><Relationship Id="rId9" Type="http://schemas.openxmlformats.org/officeDocument/2006/relationships/tags" Target="../tags/tag352.xml"/></Relationships>
</file>

<file path=ppt/slides/_rels/slide52.xml.rels><?xml version="1.0" encoding="UTF-8" standalone="yes"?>
<Relationships xmlns="http://schemas.openxmlformats.org/package/2006/relationships"><Relationship Id="rId8" Type="http://schemas.openxmlformats.org/officeDocument/2006/relationships/tags" Target="../tags/tag361.xml"/><Relationship Id="rId3" Type="http://schemas.openxmlformats.org/officeDocument/2006/relationships/tags" Target="../tags/tag356.xml"/><Relationship Id="rId7" Type="http://schemas.openxmlformats.org/officeDocument/2006/relationships/tags" Target="../tags/tag360.xml"/><Relationship Id="rId12" Type="http://schemas.openxmlformats.org/officeDocument/2006/relationships/notesSlide" Target="../notesSlides/notesSlide14.xml"/><Relationship Id="rId2" Type="http://schemas.openxmlformats.org/officeDocument/2006/relationships/tags" Target="../tags/tag355.xml"/><Relationship Id="rId1" Type="http://schemas.openxmlformats.org/officeDocument/2006/relationships/tags" Target="../tags/tag354.xml"/><Relationship Id="rId6" Type="http://schemas.openxmlformats.org/officeDocument/2006/relationships/tags" Target="../tags/tag359.xml"/><Relationship Id="rId11" Type="http://schemas.openxmlformats.org/officeDocument/2006/relationships/slideLayout" Target="../slideLayouts/slideLayout2.xml"/><Relationship Id="rId5" Type="http://schemas.openxmlformats.org/officeDocument/2006/relationships/tags" Target="../tags/tag358.xml"/><Relationship Id="rId10" Type="http://schemas.openxmlformats.org/officeDocument/2006/relationships/tags" Target="../tags/tag363.xml"/><Relationship Id="rId4" Type="http://schemas.openxmlformats.org/officeDocument/2006/relationships/tags" Target="../tags/tag357.xml"/><Relationship Id="rId9" Type="http://schemas.openxmlformats.org/officeDocument/2006/relationships/tags" Target="../tags/tag362.xml"/></Relationships>
</file>

<file path=ppt/slides/_rels/slide53.xml.rels><?xml version="1.0" encoding="UTF-8" standalone="yes"?>
<Relationships xmlns="http://schemas.openxmlformats.org/package/2006/relationships"><Relationship Id="rId3" Type="http://schemas.openxmlformats.org/officeDocument/2006/relationships/tags" Target="../tags/tag366.xml"/><Relationship Id="rId7" Type="http://schemas.openxmlformats.org/officeDocument/2006/relationships/slideLayout" Target="../slideLayouts/slideLayout3.xml"/><Relationship Id="rId2" Type="http://schemas.openxmlformats.org/officeDocument/2006/relationships/tags" Target="../tags/tag365.xml"/><Relationship Id="rId1" Type="http://schemas.openxmlformats.org/officeDocument/2006/relationships/tags" Target="../tags/tag364.xml"/><Relationship Id="rId6" Type="http://schemas.openxmlformats.org/officeDocument/2006/relationships/tags" Target="../tags/tag369.xml"/><Relationship Id="rId5" Type="http://schemas.openxmlformats.org/officeDocument/2006/relationships/tags" Target="../tags/tag368.xml"/><Relationship Id="rId4" Type="http://schemas.openxmlformats.org/officeDocument/2006/relationships/tags" Target="../tags/tag367.xml"/></Relationships>
</file>

<file path=ppt/slides/_rels/slide54.xml.rels><?xml version="1.0" encoding="UTF-8" standalone="yes"?>
<Relationships xmlns="http://schemas.openxmlformats.org/package/2006/relationships"><Relationship Id="rId3" Type="http://schemas.openxmlformats.org/officeDocument/2006/relationships/tags" Target="../tags/tag372.xml"/><Relationship Id="rId7" Type="http://schemas.openxmlformats.org/officeDocument/2006/relationships/image" Target="../media/image60.png"/><Relationship Id="rId2" Type="http://schemas.openxmlformats.org/officeDocument/2006/relationships/tags" Target="../tags/tag371.xml"/><Relationship Id="rId1" Type="http://schemas.openxmlformats.org/officeDocument/2006/relationships/tags" Target="../tags/tag370.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373.xml"/></Relationships>
</file>

<file path=ppt/slides/_rels/slide55.xml.rels><?xml version="1.0" encoding="UTF-8" standalone="yes"?>
<Relationships xmlns="http://schemas.openxmlformats.org/package/2006/relationships"><Relationship Id="rId3" Type="http://schemas.openxmlformats.org/officeDocument/2006/relationships/tags" Target="../tags/tag376.xml"/><Relationship Id="rId7" Type="http://schemas.openxmlformats.org/officeDocument/2006/relationships/slideLayout" Target="../slideLayouts/slideLayout3.xml"/><Relationship Id="rId2" Type="http://schemas.openxmlformats.org/officeDocument/2006/relationships/tags" Target="../tags/tag375.xml"/><Relationship Id="rId1" Type="http://schemas.openxmlformats.org/officeDocument/2006/relationships/tags" Target="../tags/tag374.xml"/><Relationship Id="rId6" Type="http://schemas.openxmlformats.org/officeDocument/2006/relationships/tags" Target="../tags/tag379.xml"/><Relationship Id="rId5" Type="http://schemas.openxmlformats.org/officeDocument/2006/relationships/tags" Target="../tags/tag378.xml"/><Relationship Id="rId4" Type="http://schemas.openxmlformats.org/officeDocument/2006/relationships/tags" Target="../tags/tag377.xml"/></Relationships>
</file>

<file path=ppt/slides/_rels/slide56.xml.rels><?xml version="1.0" encoding="UTF-8" standalone="yes"?>
<Relationships xmlns="http://schemas.openxmlformats.org/package/2006/relationships"><Relationship Id="rId3" Type="http://schemas.openxmlformats.org/officeDocument/2006/relationships/tags" Target="../tags/tag382.xml"/><Relationship Id="rId2" Type="http://schemas.openxmlformats.org/officeDocument/2006/relationships/tags" Target="../tags/tag381.xml"/><Relationship Id="rId1" Type="http://schemas.openxmlformats.org/officeDocument/2006/relationships/tags" Target="../tags/tag380.xml"/><Relationship Id="rId4"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84.xml"/><Relationship Id="rId1" Type="http://schemas.openxmlformats.org/officeDocument/2006/relationships/tags" Target="../tags/tag383.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slideLayout" Target="../slideLayouts/slideLayout3.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s>
</file>

<file path=ppt/slides/_rels/slide8.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Layout" Target="../slideLayouts/slideLayout2.xml"/><Relationship Id="rId5" Type="http://schemas.openxmlformats.org/officeDocument/2006/relationships/tags" Target="../tags/tag45.xml"/><Relationship Id="rId4" Type="http://schemas.openxmlformats.org/officeDocument/2006/relationships/tags" Target="../tags/tag4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4"/>
          <p:cNvPicPr>
            <a:picLocks noChangeAspect="1" noChangeArrowheads="1"/>
          </p:cNvPicPr>
          <p:nvPr>
            <p:custDataLst>
              <p:tags r:id="rId1"/>
            </p:custDataLst>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sp>
        <p:nvSpPr>
          <p:cNvPr id="16387" name="Titre 6"/>
          <p:cNvSpPr txBox="1">
            <a:spLocks/>
          </p:cNvSpPr>
          <p:nvPr>
            <p:custDataLst>
              <p:tags r:id="rId2"/>
            </p:custDataLst>
          </p:nvPr>
        </p:nvSpPr>
        <p:spPr bwMode="auto">
          <a:xfrm>
            <a:off x="4859338" y="5445125"/>
            <a:ext cx="4284662" cy="1001713"/>
          </a:xfrm>
          <a:prstGeom prst="rect">
            <a:avLst/>
          </a:prstGeom>
          <a:noFill/>
          <a:ln w="9525">
            <a:noFill/>
            <a:miter lim="800000"/>
            <a:headEnd/>
            <a:tailEnd/>
          </a:ln>
        </p:spPr>
        <p:txBody>
          <a:bodyPr anchor="ctr"/>
          <a:lstStyle/>
          <a:p>
            <a:pPr algn="ctr"/>
            <a:r>
              <a:rPr lang="fr-FR" sz="2400" i="1">
                <a:solidFill>
                  <a:schemeClr val="bg1"/>
                </a:solidFill>
                <a:latin typeface="Calibri" pitchFamily="34" charset="0"/>
              </a:rPr>
              <a:t>BILAN SEPTEMBRE 2012</a:t>
            </a:r>
          </a:p>
          <a:p>
            <a:pPr algn="ctr"/>
            <a:r>
              <a:rPr lang="fr-FR" sz="2400" i="1">
                <a:solidFill>
                  <a:schemeClr val="bg1"/>
                </a:solidFill>
                <a:latin typeface="Calibri" pitchFamily="34" charset="0"/>
              </a:rPr>
              <a:t>- Théâtres Parisiens Associés-</a:t>
            </a:r>
            <a:endParaRPr lang="fr-FR" sz="2800" i="1">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contenu 1"/>
          <p:cNvSpPr>
            <a:spLocks noGrp="1"/>
          </p:cNvSpPr>
          <p:nvPr>
            <p:ph idx="1"/>
            <p:custDataLst>
              <p:tags r:id="rId1"/>
            </p:custDataLst>
          </p:nvPr>
        </p:nvSpPr>
        <p:spPr bwMode="auto">
          <a:xfrm>
            <a:off x="231775" y="1896765"/>
            <a:ext cx="4046538" cy="3764483"/>
          </a:xfrm>
          <a:noFill/>
          <a:ln>
            <a:miter lim="800000"/>
            <a:headEnd/>
            <a:tailEnd/>
          </a:ln>
        </p:spPr>
        <p:txBody>
          <a:bodyPr vert="horz" wrap="square" lIns="91440" tIns="45720" rIns="91440" bIns="45720" numCol="1" anchor="t" anchorCtr="0" compatLnSpc="1">
            <a:prstTxWarp prst="textNoShape">
              <a:avLst/>
            </a:prstTxWarp>
          </a:bodyPr>
          <a:lstStyle/>
          <a:p>
            <a:pPr>
              <a:spcBef>
                <a:spcPts val="1200"/>
              </a:spcBef>
              <a:spcAft>
                <a:spcPts val="1200"/>
              </a:spcAft>
            </a:pPr>
            <a:r>
              <a:rPr lang="fr-FR" sz="1800" smtClean="0">
                <a:ea typeface="ＭＳ Ｐゴシック"/>
              </a:rPr>
              <a:t>Optimisation des balises</a:t>
            </a:r>
          </a:p>
          <a:p>
            <a:pPr>
              <a:spcBef>
                <a:spcPts val="1200"/>
              </a:spcBef>
              <a:spcAft>
                <a:spcPts val="1200"/>
              </a:spcAft>
            </a:pPr>
            <a:r>
              <a:rPr lang="fr-FR" sz="1800" smtClean="0">
                <a:ea typeface="ＭＳ Ｐゴシック"/>
              </a:rPr>
              <a:t>Espace de texte en bas de page</a:t>
            </a:r>
          </a:p>
          <a:p>
            <a:pPr>
              <a:spcBef>
                <a:spcPts val="1200"/>
              </a:spcBef>
              <a:spcAft>
                <a:spcPts val="1200"/>
              </a:spcAft>
            </a:pPr>
            <a:r>
              <a:rPr lang="fr-FR" sz="1800" smtClean="0">
                <a:ea typeface="ＭＳ Ｐゴシック"/>
              </a:rPr>
              <a:t>Page de théâtres par arrondissement</a:t>
            </a:r>
          </a:p>
          <a:p>
            <a:pPr>
              <a:spcBef>
                <a:spcPts val="1200"/>
              </a:spcBef>
              <a:spcAft>
                <a:spcPts val="1200"/>
              </a:spcAft>
            </a:pPr>
            <a:r>
              <a:rPr lang="fr-FR" sz="1800" smtClean="0">
                <a:ea typeface="ＭＳ Ｐゴシック"/>
              </a:rPr>
              <a:t>Pages de tri des spectacles</a:t>
            </a:r>
          </a:p>
          <a:p>
            <a:pPr>
              <a:spcBef>
                <a:spcPts val="1200"/>
              </a:spcBef>
              <a:spcAft>
                <a:spcPts val="1200"/>
              </a:spcAft>
            </a:pPr>
            <a:r>
              <a:rPr lang="fr-FR" sz="1800" smtClean="0">
                <a:ea typeface="ＭＳ Ｐゴシック"/>
              </a:rPr>
              <a:t>Réorganisation du footer</a:t>
            </a:r>
          </a:p>
          <a:p>
            <a:pPr>
              <a:spcBef>
                <a:spcPts val="1200"/>
              </a:spcBef>
              <a:spcAft>
                <a:spcPts val="1200"/>
              </a:spcAft>
            </a:pPr>
            <a:r>
              <a:rPr lang="fr-FR" sz="1800" smtClean="0">
                <a:ea typeface="ＭＳ Ｐゴシック"/>
              </a:rPr>
              <a:t>Sitemap dynamique</a:t>
            </a:r>
          </a:p>
        </p:txBody>
      </p:sp>
      <p:sp>
        <p:nvSpPr>
          <p:cNvPr id="26627" name="Titre 2"/>
          <p:cNvSpPr>
            <a:spLocks noGrp="1"/>
          </p:cNvSpPr>
          <p:nvPr>
            <p:ph type="title"/>
            <p:custDataLst>
              <p:tags r:id="rId2"/>
            </p:custDataLst>
          </p:nvPr>
        </p:nvSpPr>
        <p:spPr>
          <a:noFill/>
        </p:spPr>
        <p:txBody>
          <a:bodyPr/>
          <a:lstStyle/>
          <a:p>
            <a:r>
              <a:rPr lang="fr-FR" smtClean="0">
                <a:ea typeface="ＭＳ Ｐゴシック"/>
              </a:rPr>
              <a:t>Les optimisations</a:t>
            </a:r>
          </a:p>
        </p:txBody>
      </p:sp>
      <p:sp>
        <p:nvSpPr>
          <p:cNvPr id="5" name="Rectangle 4"/>
          <p:cNvSpPr/>
          <p:nvPr>
            <p:custDataLst>
              <p:tags r:id="rId3"/>
            </p:custDataLst>
          </p:nvPr>
        </p:nvSpPr>
        <p:spPr>
          <a:xfrm>
            <a:off x="0" y="1123652"/>
            <a:ext cx="4140200" cy="504825"/>
          </a:xfrm>
          <a:prstGeom prst="rect">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fr-FR" sz="2400" b="1" dirty="0">
                <a:solidFill>
                  <a:schemeClr val="bg1"/>
                </a:solidFill>
                <a:latin typeface="Calibri" charset="0"/>
                <a:ea typeface="ＭＳ Ｐゴシック" charset="-128"/>
              </a:rPr>
              <a:t>Optimisations effectuées</a:t>
            </a:r>
            <a:endParaRPr lang="fr-FR" sz="1400" dirty="0">
              <a:solidFill>
                <a:schemeClr val="tx1"/>
              </a:solidFill>
              <a:latin typeface="Calibri" charset="0"/>
              <a:ea typeface="ＭＳ Ｐゴシック" charset="-128"/>
            </a:endParaRPr>
          </a:p>
        </p:txBody>
      </p:sp>
      <p:sp>
        <p:nvSpPr>
          <p:cNvPr id="8" name="Flèche droite 7"/>
          <p:cNvSpPr/>
          <p:nvPr>
            <p:custDataLst>
              <p:tags r:id="rId4"/>
            </p:custDataLst>
          </p:nvPr>
        </p:nvSpPr>
        <p:spPr>
          <a:xfrm>
            <a:off x="88900" y="1896765"/>
            <a:ext cx="431800" cy="360362"/>
          </a:xfrm>
          <a:prstGeom prst="rightArrow">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Flèche droite 8"/>
          <p:cNvSpPr/>
          <p:nvPr>
            <p:custDataLst>
              <p:tags r:id="rId5"/>
            </p:custDataLst>
          </p:nvPr>
        </p:nvSpPr>
        <p:spPr>
          <a:xfrm>
            <a:off x="88900" y="2479377"/>
            <a:ext cx="431800" cy="360363"/>
          </a:xfrm>
          <a:prstGeom prst="rightArrow">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Flèche droite 9"/>
          <p:cNvSpPr/>
          <p:nvPr>
            <p:custDataLst>
              <p:tags r:id="rId6"/>
            </p:custDataLst>
          </p:nvPr>
        </p:nvSpPr>
        <p:spPr>
          <a:xfrm>
            <a:off x="88900" y="3061990"/>
            <a:ext cx="431800" cy="360362"/>
          </a:xfrm>
          <a:prstGeom prst="rightArrow">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Flèche droite 10"/>
          <p:cNvSpPr/>
          <p:nvPr>
            <p:custDataLst>
              <p:tags r:id="rId7"/>
            </p:custDataLst>
          </p:nvPr>
        </p:nvSpPr>
        <p:spPr>
          <a:xfrm>
            <a:off x="88900" y="3644602"/>
            <a:ext cx="431800" cy="360363"/>
          </a:xfrm>
          <a:prstGeom prst="rightArrow">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Flèche droite 11"/>
          <p:cNvSpPr/>
          <p:nvPr>
            <p:custDataLst>
              <p:tags r:id="rId8"/>
            </p:custDataLst>
          </p:nvPr>
        </p:nvSpPr>
        <p:spPr>
          <a:xfrm>
            <a:off x="88900" y="4809827"/>
            <a:ext cx="431800" cy="360363"/>
          </a:xfrm>
          <a:prstGeom prst="rightArrow">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Flèche droite 12"/>
          <p:cNvSpPr/>
          <p:nvPr>
            <p:custDataLst>
              <p:tags r:id="rId9"/>
            </p:custDataLst>
          </p:nvPr>
        </p:nvSpPr>
        <p:spPr>
          <a:xfrm>
            <a:off x="88900" y="4227215"/>
            <a:ext cx="431800" cy="360362"/>
          </a:xfrm>
          <a:prstGeom prst="rightArrow">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Rectangle 13"/>
          <p:cNvSpPr/>
          <p:nvPr>
            <p:custDataLst>
              <p:tags r:id="rId10"/>
            </p:custDataLst>
          </p:nvPr>
        </p:nvSpPr>
        <p:spPr>
          <a:xfrm>
            <a:off x="5003800" y="1098252"/>
            <a:ext cx="4140200" cy="5048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fr-FR" sz="2400" b="1" dirty="0">
                <a:solidFill>
                  <a:schemeClr val="bg1"/>
                </a:solidFill>
                <a:latin typeface="Calibri" charset="0"/>
                <a:ea typeface="ＭＳ Ｐゴシック" charset="-128"/>
              </a:rPr>
              <a:t>Optimisations restantes</a:t>
            </a:r>
            <a:endParaRPr lang="fr-FR" sz="1400" dirty="0">
              <a:solidFill>
                <a:schemeClr val="tx1"/>
              </a:solidFill>
              <a:latin typeface="Calibri" charset="0"/>
              <a:ea typeface="ＭＳ Ｐゴシック" charset="-128"/>
            </a:endParaRPr>
          </a:p>
        </p:txBody>
      </p:sp>
      <p:sp>
        <p:nvSpPr>
          <p:cNvPr id="15" name="Espace réservé du contenu 1"/>
          <p:cNvSpPr txBox="1">
            <a:spLocks/>
          </p:cNvSpPr>
          <p:nvPr>
            <p:custDataLst>
              <p:tags r:id="rId11"/>
            </p:custDataLst>
          </p:nvPr>
        </p:nvSpPr>
        <p:spPr>
          <a:xfrm>
            <a:off x="5278438" y="1896765"/>
            <a:ext cx="3865562" cy="3764483"/>
          </a:xfrm>
          <a:prstGeom prst="rect">
            <a:avLst/>
          </a:prstGeom>
        </p:spPr>
        <p:txBody>
          <a:bodyPr/>
          <a:lstStyle/>
          <a:p>
            <a:pPr marL="273050" indent="-273050" eaLnBrk="0" hangingPunct="0">
              <a:spcBef>
                <a:spcPts val="1200"/>
              </a:spcBef>
              <a:spcAft>
                <a:spcPts val="1200"/>
              </a:spcAft>
              <a:buFontTx/>
              <a:buBlip>
                <a:blip r:embed="rId15"/>
              </a:buBlip>
              <a:defRPr/>
            </a:pPr>
            <a:r>
              <a:rPr lang="fr-FR" kern="0" dirty="0">
                <a:solidFill>
                  <a:srgbClr val="333333"/>
                </a:solidFill>
                <a:latin typeface="Calibri" pitchFamily="34" charset="0"/>
                <a:ea typeface="ＭＳ Ｐゴシック" charset="-128"/>
              </a:rPr>
              <a:t>[TPA] Modification des </a:t>
            </a:r>
            <a:r>
              <a:rPr lang="fr-FR" kern="0" dirty="0" err="1">
                <a:solidFill>
                  <a:srgbClr val="333333"/>
                </a:solidFill>
                <a:latin typeface="Calibri" pitchFamily="34" charset="0"/>
                <a:ea typeface="ＭＳ Ｐゴシック" charset="-128"/>
              </a:rPr>
              <a:t>genres</a:t>
            </a:r>
            <a:r>
              <a:rPr lang="fr-FR" kern="0" dirty="0">
                <a:solidFill>
                  <a:srgbClr val="333333"/>
                </a:solidFill>
                <a:latin typeface="Calibri" pitchFamily="34" charset="0"/>
                <a:ea typeface="ＭＳ Ｐゴシック" charset="-128"/>
              </a:rPr>
              <a:t> des pièces</a:t>
            </a:r>
          </a:p>
          <a:p>
            <a:pPr marL="273050" indent="-273050" eaLnBrk="0" hangingPunct="0">
              <a:spcBef>
                <a:spcPts val="1200"/>
              </a:spcBef>
              <a:spcAft>
                <a:spcPts val="1200"/>
              </a:spcAft>
              <a:buFontTx/>
              <a:buBlip>
                <a:blip r:embed="rId15"/>
              </a:buBlip>
              <a:defRPr/>
            </a:pPr>
            <a:r>
              <a:rPr lang="fr-FR" kern="0" dirty="0">
                <a:solidFill>
                  <a:srgbClr val="333333"/>
                </a:solidFill>
                <a:latin typeface="Calibri" pitchFamily="34" charset="0"/>
                <a:ea typeface="ＭＳ Ｐゴシック" charset="-128"/>
              </a:rPr>
              <a:t>Vérification complète</a:t>
            </a:r>
          </a:p>
        </p:txBody>
      </p:sp>
      <p:sp>
        <p:nvSpPr>
          <p:cNvPr id="17" name="Flèche droite 16"/>
          <p:cNvSpPr/>
          <p:nvPr>
            <p:custDataLst>
              <p:tags r:id="rId12"/>
            </p:custDataLst>
          </p:nvPr>
        </p:nvSpPr>
        <p:spPr>
          <a:xfrm>
            <a:off x="5133975" y="1915815"/>
            <a:ext cx="431800" cy="36036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 name="Flèche droite 22"/>
          <p:cNvSpPr/>
          <p:nvPr>
            <p:custDataLst>
              <p:tags r:id="rId13"/>
            </p:custDataLst>
          </p:nvPr>
        </p:nvSpPr>
        <p:spPr>
          <a:xfrm>
            <a:off x="5148263" y="2781002"/>
            <a:ext cx="431800" cy="35877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722313" y="3716338"/>
            <a:ext cx="7772400" cy="2052637"/>
          </a:xfrm>
        </p:spPr>
        <p:txBody>
          <a:bodyPr/>
          <a:lstStyle/>
          <a:p>
            <a:pPr>
              <a:defRPr/>
            </a:pPr>
            <a:r>
              <a:rPr lang="fr-FR" dirty="0" smtClean="0">
                <a:cs typeface="+mj-cs"/>
              </a:rPr>
              <a:t>Référencement payant</a:t>
            </a:r>
          </a:p>
        </p:txBody>
      </p:sp>
      <p:sp>
        <p:nvSpPr>
          <p:cNvPr id="27651" name="Espace réservé du pied de page 4"/>
          <p:cNvSpPr>
            <a:spLocks noGrp="1"/>
          </p:cNvSpPr>
          <p:nvPr>
            <p:ph type="ftr" sz="quarter" idx="11"/>
            <p:custDataLst>
              <p:tags r:id="rId2"/>
            </p:custDataLst>
          </p:nvPr>
        </p:nvSpPr>
        <p:spPr bwMode="auto">
          <a:noFill/>
          <a:ln>
            <a:miter lim="800000"/>
            <a:headEnd/>
            <a:tailEnd/>
          </a:ln>
        </p:spPr>
        <p:txBody>
          <a:bodyPr/>
          <a:lstStyle/>
          <a:p>
            <a:r>
              <a:rPr lang="fr-FR" smtClean="0">
                <a:latin typeface="Calibri" pitchFamily="34" charset="0"/>
                <a:ea typeface="ＭＳ Ｐゴシック"/>
                <a:cs typeface="ＭＳ Ｐゴシック"/>
              </a:rPr>
              <a:t>Bilan – Théâtres Parisiens Associés</a:t>
            </a:r>
          </a:p>
        </p:txBody>
      </p:sp>
      <p:grpSp>
        <p:nvGrpSpPr>
          <p:cNvPr id="27652" name="Groupe 5"/>
          <p:cNvGrpSpPr>
            <a:grpSpLocks/>
          </p:cNvGrpSpPr>
          <p:nvPr>
            <p:custDataLst>
              <p:tags r:id="rId3"/>
            </p:custDataLst>
          </p:nvPr>
        </p:nvGrpSpPr>
        <p:grpSpPr bwMode="auto">
          <a:xfrm>
            <a:off x="722313" y="2420938"/>
            <a:ext cx="3532187" cy="1306512"/>
            <a:chOff x="971600" y="1196752"/>
            <a:chExt cx="5256584" cy="1944217"/>
          </a:xfrm>
        </p:grpSpPr>
        <p:sp>
          <p:nvSpPr>
            <p:cNvPr id="7" name="Espace réservé du contenu 8"/>
            <p:cNvSpPr txBox="1">
              <a:spLocks/>
            </p:cNvSpPr>
            <p:nvPr>
              <p:custDataLst>
                <p:tags r:id="rId4"/>
              </p:custDataLst>
            </p:nvPr>
          </p:nvSpPr>
          <p:spPr>
            <a:xfrm rot="16200000">
              <a:off x="971664" y="1196688"/>
              <a:ext cx="1944217" cy="1944345"/>
            </a:xfrm>
            <a:prstGeom prst="teardrop">
              <a:avLst/>
            </a:prstGeom>
            <a:solidFill>
              <a:srgbClr val="CCCC00"/>
            </a:solidFill>
            <a:ln w="38100">
              <a:solidFill>
                <a:schemeClr val="bg1"/>
              </a:solidFill>
            </a:ln>
          </p:spPr>
          <p:txBody>
            <a:bodyPr vert="vert" lIns="0" tIns="0" rIns="0" bIns="0" anchor="ctr"/>
            <a:lstStyle/>
            <a:p>
              <a:pPr marL="273050" indent="-273050" algn="ctr"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Bilan</a:t>
              </a:r>
            </a:p>
          </p:txBody>
        </p:sp>
        <p:sp>
          <p:nvSpPr>
            <p:cNvPr id="8" name="Espace réservé du contenu 8"/>
            <p:cNvSpPr txBox="1">
              <a:spLocks/>
            </p:cNvSpPr>
            <p:nvPr>
              <p:custDataLst>
                <p:tags r:id="rId5"/>
              </p:custDataLst>
            </p:nvPr>
          </p:nvSpPr>
          <p:spPr>
            <a:xfrm rot="16200000">
              <a:off x="2627784" y="1196687"/>
              <a:ext cx="1944217" cy="1944346"/>
            </a:xfrm>
            <a:prstGeom prst="teardrop">
              <a:avLst/>
            </a:prstGeom>
            <a:solidFill>
              <a:schemeClr val="bg1">
                <a:lumMod val="75000"/>
              </a:schemeClr>
            </a:solidFill>
            <a:ln w="38100">
              <a:solidFill>
                <a:schemeClr val="bg1"/>
              </a:solidFill>
            </a:ln>
          </p:spPr>
          <p:txBody>
            <a:bodyPr vert="vert" lIns="0" tIns="0" rIns="0" bIns="0" anchor="ctr"/>
            <a:lstStyle/>
            <a:p>
              <a:pPr marL="273050" indent="-273050"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A suivre</a:t>
              </a:r>
            </a:p>
          </p:txBody>
        </p:sp>
        <p:sp>
          <p:nvSpPr>
            <p:cNvPr id="9" name="Espace réservé du contenu 8"/>
            <p:cNvSpPr txBox="1">
              <a:spLocks/>
            </p:cNvSpPr>
            <p:nvPr>
              <p:custDataLst>
                <p:tags r:id="rId6"/>
              </p:custDataLst>
            </p:nvPr>
          </p:nvSpPr>
          <p:spPr>
            <a:xfrm rot="16200000">
              <a:off x="4283903" y="1196688"/>
              <a:ext cx="1944217" cy="1944345"/>
            </a:xfrm>
            <a:prstGeom prst="teardrop">
              <a:avLst/>
            </a:prstGeom>
            <a:solidFill>
              <a:schemeClr val="bg1">
                <a:lumMod val="75000"/>
              </a:schemeClr>
            </a:solidFill>
            <a:ln w="38100">
              <a:solidFill>
                <a:schemeClr val="bg1"/>
              </a:solidFill>
            </a:ln>
          </p:spPr>
          <p:txBody>
            <a:bodyPr vert="vert" lIns="0" tIns="0" rIns="0" bIns="0" anchor="ctr"/>
            <a:lstStyle/>
            <a:p>
              <a:pPr marL="273050" indent="-273050" algn="ctr"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2013</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contenu 1"/>
          <p:cNvSpPr>
            <a:spLocks noGrp="1"/>
          </p:cNvSpPr>
          <p:nvPr>
            <p:ph idx="1"/>
            <p:custDataLst>
              <p:tags r:id="rId1"/>
            </p:custDataLst>
          </p:nvPr>
        </p:nvSpPr>
        <p:spPr bwMode="auto">
          <a:xfrm>
            <a:off x="457200" y="785813"/>
            <a:ext cx="8229600" cy="2498725"/>
          </a:xfrm>
          <a:noFill/>
          <a:ln>
            <a:miter lim="800000"/>
            <a:headEnd/>
            <a:tailEnd/>
          </a:ln>
        </p:spPr>
        <p:txBody>
          <a:bodyPr vert="horz" wrap="square" lIns="91440" tIns="45720" rIns="91440" bIns="45720" numCol="1" anchor="ctr" anchorCtr="0" compatLnSpc="1">
            <a:prstTxWarp prst="textNoShape">
              <a:avLst/>
            </a:prstTxWarp>
          </a:bodyPr>
          <a:lstStyle/>
          <a:p>
            <a:r>
              <a:rPr lang="fr-FR" sz="1800" b="1" smtClean="0">
                <a:solidFill>
                  <a:srgbClr val="CCCC00"/>
                </a:solidFill>
                <a:ea typeface="ＭＳ Ｐゴシック"/>
              </a:rPr>
              <a:t>Une campagne 2012 :</a:t>
            </a:r>
          </a:p>
          <a:p>
            <a:pPr lvl="1">
              <a:buFont typeface="Courier New" pitchFamily="49" charset="0"/>
              <a:buChar char="o"/>
            </a:pPr>
            <a:r>
              <a:rPr lang="fr-FR" smtClean="0">
                <a:ea typeface="ＭＳ Ｐゴシック"/>
              </a:rPr>
              <a:t>Basée sur un bon historique</a:t>
            </a:r>
          </a:p>
          <a:p>
            <a:pPr lvl="1">
              <a:buFont typeface="Courier New" pitchFamily="49" charset="0"/>
              <a:buChar char="o"/>
            </a:pPr>
            <a:r>
              <a:rPr lang="fr-FR" smtClean="0">
                <a:ea typeface="ＭＳ Ｐゴシック"/>
              </a:rPr>
              <a:t>Avec des optimisations régulières</a:t>
            </a:r>
          </a:p>
          <a:p>
            <a:pPr lvl="1">
              <a:buFont typeface="Courier New" pitchFamily="49" charset="0"/>
              <a:buChar char="o"/>
            </a:pPr>
            <a:r>
              <a:rPr lang="fr-FR" smtClean="0">
                <a:ea typeface="ＭＳ Ｐゴシック"/>
              </a:rPr>
              <a:t>Régulée en fonction de la saisonnalité et des objectifs</a:t>
            </a:r>
          </a:p>
        </p:txBody>
      </p:sp>
      <p:sp>
        <p:nvSpPr>
          <p:cNvPr id="28675" name="Titre 2"/>
          <p:cNvSpPr>
            <a:spLocks noGrp="1"/>
          </p:cNvSpPr>
          <p:nvPr>
            <p:ph type="title"/>
            <p:custDataLst>
              <p:tags r:id="rId2"/>
            </p:custDataLst>
          </p:nvPr>
        </p:nvSpPr>
        <p:spPr>
          <a:noFill/>
        </p:spPr>
        <p:txBody>
          <a:bodyPr/>
          <a:lstStyle/>
          <a:p>
            <a:r>
              <a:rPr lang="fr-FR" smtClean="0">
                <a:ea typeface="ＭＳ Ｐゴシック"/>
              </a:rPr>
              <a:t>Rappel : Répartition du budget</a:t>
            </a:r>
          </a:p>
        </p:txBody>
      </p:sp>
      <p:sp>
        <p:nvSpPr>
          <p:cNvPr id="27652" name="Espace réservé du pied de page 3"/>
          <p:cNvSpPr>
            <a:spLocks noGrp="1"/>
          </p:cNvSpPr>
          <p:nvPr>
            <p:ph type="ftr" sz="quarter" idx="10"/>
            <p:custDataLst>
              <p:tags r:id="rId3"/>
            </p:custDataLst>
          </p:nvPr>
        </p:nvSpPr>
        <p:spPr/>
        <p:txBody>
          <a:bodyPr/>
          <a:lstStyle/>
          <a:p>
            <a:pPr>
              <a:defRPr/>
            </a:pPr>
            <a:r>
              <a:rPr lang="fr-FR"/>
              <a:t>Bilan – Théâtres Parisiens Associés</a:t>
            </a:r>
          </a:p>
        </p:txBody>
      </p:sp>
      <p:grpSp>
        <p:nvGrpSpPr>
          <p:cNvPr id="28677" name="Groupe 32"/>
          <p:cNvGrpSpPr>
            <a:grpSpLocks/>
          </p:cNvGrpSpPr>
          <p:nvPr>
            <p:custDataLst>
              <p:tags r:id="rId4"/>
            </p:custDataLst>
          </p:nvPr>
        </p:nvGrpSpPr>
        <p:grpSpPr bwMode="auto">
          <a:xfrm>
            <a:off x="908050" y="3500438"/>
            <a:ext cx="7327900" cy="2211387"/>
            <a:chOff x="908050" y="3717925"/>
            <a:chExt cx="7327900" cy="2210756"/>
          </a:xfrm>
        </p:grpSpPr>
        <p:grpSp>
          <p:nvGrpSpPr>
            <p:cNvPr id="28680" name="Groupe 18"/>
            <p:cNvGrpSpPr>
              <a:grpSpLocks/>
            </p:cNvGrpSpPr>
            <p:nvPr>
              <p:custDataLst>
                <p:tags r:id="rId6"/>
              </p:custDataLst>
            </p:nvPr>
          </p:nvGrpSpPr>
          <p:grpSpPr bwMode="auto">
            <a:xfrm>
              <a:off x="908050" y="3717925"/>
              <a:ext cx="7327900" cy="2210756"/>
              <a:chOff x="908050" y="3934296"/>
              <a:chExt cx="7327900" cy="2210756"/>
            </a:xfrm>
          </p:grpSpPr>
          <p:grpSp>
            <p:nvGrpSpPr>
              <p:cNvPr id="28683" name="Groupe 54"/>
              <p:cNvGrpSpPr>
                <a:grpSpLocks/>
              </p:cNvGrpSpPr>
              <p:nvPr>
                <p:custDataLst>
                  <p:tags r:id="rId9"/>
                </p:custDataLst>
              </p:nvPr>
            </p:nvGrpSpPr>
            <p:grpSpPr bwMode="auto">
              <a:xfrm>
                <a:off x="908050" y="3934296"/>
                <a:ext cx="7327900" cy="2210756"/>
                <a:chOff x="907754" y="764704"/>
                <a:chExt cx="7328492" cy="2210835"/>
              </a:xfrm>
            </p:grpSpPr>
            <p:pic>
              <p:nvPicPr>
                <p:cNvPr id="28694" name="Picture 3"/>
                <p:cNvPicPr>
                  <a:picLocks noChangeAspect="1" noChangeArrowheads="1"/>
                </p:cNvPicPr>
                <p:nvPr>
                  <p:custDataLst>
                    <p:tags r:id="rId20"/>
                  </p:custDataLst>
                </p:nvPr>
              </p:nvPicPr>
              <p:blipFill>
                <a:blip r:embed="rId23" cstate="print"/>
                <a:srcRect/>
                <a:stretch>
                  <a:fillRect/>
                </a:stretch>
              </p:blipFill>
              <p:spPr bwMode="auto">
                <a:xfrm>
                  <a:off x="907754" y="764704"/>
                  <a:ext cx="7328492" cy="1773871"/>
                </a:xfrm>
                <a:prstGeom prst="rect">
                  <a:avLst/>
                </a:prstGeom>
                <a:noFill/>
                <a:ln w="9525">
                  <a:noFill/>
                  <a:miter lim="800000"/>
                  <a:headEnd/>
                  <a:tailEnd/>
                </a:ln>
              </p:spPr>
            </p:pic>
            <p:sp>
              <p:nvSpPr>
                <p:cNvPr id="28695" name="ZoneTexte 6"/>
                <p:cNvSpPr txBox="1">
                  <a:spLocks noChangeArrowheads="1"/>
                </p:cNvSpPr>
                <p:nvPr>
                  <p:custDataLst>
                    <p:tags r:id="rId21"/>
                  </p:custDataLst>
                </p:nvPr>
              </p:nvSpPr>
              <p:spPr bwMode="auto">
                <a:xfrm>
                  <a:off x="971550" y="2544653"/>
                  <a:ext cx="6372225" cy="430886"/>
                </a:xfrm>
                <a:prstGeom prst="rect">
                  <a:avLst/>
                </a:prstGeom>
                <a:noFill/>
                <a:ln w="9525">
                  <a:noFill/>
                  <a:miter lim="800000"/>
                  <a:headEnd/>
                  <a:tailEnd/>
                </a:ln>
              </p:spPr>
              <p:txBody>
                <a:bodyPr>
                  <a:spAutoFit/>
                </a:bodyPr>
                <a:lstStyle/>
                <a:p>
                  <a:pPr>
                    <a:buFontTx/>
                    <a:buChar char="-"/>
                  </a:pPr>
                  <a:r>
                    <a:rPr lang="fr-FR" sz="1100" i="1">
                      <a:solidFill>
                        <a:srgbClr val="0070C0"/>
                      </a:solidFill>
                    </a:rPr>
                    <a:t> Evolution des requêtes sur « théâtre » sur 2010</a:t>
                  </a:r>
                </a:p>
                <a:p>
                  <a:r>
                    <a:rPr lang="fr-FR" sz="1100" i="1">
                      <a:solidFill>
                        <a:srgbClr val="FF0000"/>
                      </a:solidFill>
                    </a:rPr>
                    <a:t>- Répartition des dépenses Adwords sur 2012</a:t>
                  </a:r>
                </a:p>
              </p:txBody>
            </p:sp>
          </p:grpSp>
          <p:grpSp>
            <p:nvGrpSpPr>
              <p:cNvPr id="28684" name="Groupe 85"/>
              <p:cNvGrpSpPr>
                <a:grpSpLocks/>
              </p:cNvGrpSpPr>
              <p:nvPr>
                <p:custDataLst>
                  <p:tags r:id="rId10"/>
                </p:custDataLst>
              </p:nvPr>
            </p:nvGrpSpPr>
            <p:grpSpPr bwMode="auto">
              <a:xfrm>
                <a:off x="934096" y="4221634"/>
                <a:ext cx="7274867" cy="792162"/>
                <a:chOff x="933575" y="4365104"/>
                <a:chExt cx="7274625" cy="792088"/>
              </a:xfrm>
            </p:grpSpPr>
            <p:cxnSp>
              <p:nvCxnSpPr>
                <p:cNvPr id="57" name="Connecteur droit 56"/>
                <p:cNvCxnSpPr/>
                <p:nvPr>
                  <p:custDataLst>
                    <p:tags r:id="rId11"/>
                  </p:custDataLst>
                </p:nvPr>
              </p:nvCxnSpPr>
              <p:spPr>
                <a:xfrm>
                  <a:off x="932929" y="4580839"/>
                  <a:ext cx="11159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custDataLst>
                    <p:tags r:id="rId12"/>
                  </p:custDataLst>
                </p:nvPr>
              </p:nvCxnSpPr>
              <p:spPr>
                <a:xfrm>
                  <a:off x="6371523" y="4580839"/>
                  <a:ext cx="183667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custDataLst>
                    <p:tags r:id="rId13"/>
                  </p:custDataLst>
                </p:nvPr>
              </p:nvCxnSpPr>
              <p:spPr>
                <a:xfrm>
                  <a:off x="5796867" y="4365021"/>
                  <a:ext cx="57465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custDataLst>
                    <p:tags r:id="rId14"/>
                  </p:custDataLst>
                </p:nvPr>
              </p:nvCxnSpPr>
              <p:spPr>
                <a:xfrm rot="16200000" flipV="1">
                  <a:off x="3923754" y="4652250"/>
                  <a:ext cx="4316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custDataLst>
                    <p:tags r:id="rId15"/>
                  </p:custDataLst>
                </p:nvPr>
              </p:nvCxnSpPr>
              <p:spPr>
                <a:xfrm rot="5400000" flipH="1" flipV="1">
                  <a:off x="5400935" y="4760953"/>
                  <a:ext cx="79186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custDataLst>
                    <p:tags r:id="rId16"/>
                  </p:custDataLst>
                </p:nvPr>
              </p:nvCxnSpPr>
              <p:spPr>
                <a:xfrm rot="5400000" flipH="1" flipV="1">
                  <a:off x="6263614" y="4472930"/>
                  <a:ext cx="21581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Connecteur droit 68"/>
                <p:cNvCxnSpPr/>
                <p:nvPr>
                  <p:custDataLst>
                    <p:tags r:id="rId17"/>
                  </p:custDataLst>
                </p:nvPr>
              </p:nvCxnSpPr>
              <p:spPr>
                <a:xfrm>
                  <a:off x="4499923" y="5156884"/>
                  <a:ext cx="129694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Connecteur droit 69"/>
                <p:cNvCxnSpPr/>
                <p:nvPr>
                  <p:custDataLst>
                    <p:tags r:id="rId18"/>
                  </p:custDataLst>
                </p:nvPr>
              </p:nvCxnSpPr>
              <p:spPr>
                <a:xfrm>
                  <a:off x="4139572" y="4868069"/>
                  <a:ext cx="360351" cy="158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custDataLst>
                    <p:tags r:id="rId19"/>
                  </p:custDataLst>
                </p:nvPr>
              </p:nvCxnSpPr>
              <p:spPr>
                <a:xfrm rot="5400000" flipH="1" flipV="1">
                  <a:off x="4356309" y="5013270"/>
                  <a:ext cx="28722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23" name="Connecteur droit 22"/>
            <p:cNvCxnSpPr/>
            <p:nvPr>
              <p:custDataLst>
                <p:tags r:id="rId7"/>
              </p:custDataLst>
            </p:nvPr>
          </p:nvCxnSpPr>
          <p:spPr bwMode="auto">
            <a:xfrm>
              <a:off x="2051050" y="4076598"/>
              <a:ext cx="20891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custDataLst>
                <p:tags r:id="rId8"/>
              </p:custDataLst>
            </p:nvPr>
          </p:nvCxnSpPr>
          <p:spPr bwMode="auto">
            <a:xfrm rot="5400000" flipH="1" flipV="1">
              <a:off x="1978840" y="4148808"/>
              <a:ext cx="14442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5" name="Flèche droite 34"/>
          <p:cNvSpPr/>
          <p:nvPr>
            <p:custDataLst>
              <p:tags r:id="rId5"/>
            </p:custDataLst>
          </p:nvPr>
        </p:nvSpPr>
        <p:spPr>
          <a:xfrm>
            <a:off x="323850" y="1260475"/>
            <a:ext cx="431800" cy="360363"/>
          </a:xfrm>
          <a:prstGeom prst="rightArrow">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5"/>
          <p:cNvPicPr>
            <a:picLocks noChangeAspect="1" noChangeArrowheads="1"/>
          </p:cNvPicPr>
          <p:nvPr>
            <p:custDataLst>
              <p:tags r:id="rId1"/>
            </p:custDataLst>
          </p:nvPr>
        </p:nvPicPr>
        <p:blipFill>
          <a:blip r:embed="rId11" cstate="print"/>
          <a:srcRect/>
          <a:stretch>
            <a:fillRect/>
          </a:stretch>
        </p:blipFill>
        <p:spPr bwMode="auto">
          <a:xfrm>
            <a:off x="211138" y="2584450"/>
            <a:ext cx="8721725" cy="1060450"/>
          </a:xfrm>
          <a:prstGeom prst="rect">
            <a:avLst/>
          </a:prstGeom>
          <a:noFill/>
          <a:ln w="9525">
            <a:noFill/>
            <a:miter lim="800000"/>
            <a:headEnd/>
            <a:tailEnd/>
          </a:ln>
        </p:spPr>
      </p:pic>
      <p:sp>
        <p:nvSpPr>
          <p:cNvPr id="29699" name="Titre 27"/>
          <p:cNvSpPr>
            <a:spLocks noGrp="1"/>
          </p:cNvSpPr>
          <p:nvPr>
            <p:ph type="title"/>
            <p:custDataLst>
              <p:tags r:id="rId2"/>
            </p:custDataLst>
          </p:nvPr>
        </p:nvSpPr>
        <p:spPr>
          <a:noFill/>
        </p:spPr>
        <p:txBody>
          <a:bodyPr/>
          <a:lstStyle/>
          <a:p>
            <a:r>
              <a:rPr lang="fr-FR" smtClean="0">
                <a:ea typeface="ＭＳ Ｐゴシック"/>
              </a:rPr>
              <a:t>Les résultats</a:t>
            </a:r>
          </a:p>
        </p:txBody>
      </p:sp>
      <p:sp>
        <p:nvSpPr>
          <p:cNvPr id="28681" name="Espace réservé du pied de page 4"/>
          <p:cNvSpPr>
            <a:spLocks noGrp="1"/>
          </p:cNvSpPr>
          <p:nvPr>
            <p:ph type="ftr" sz="quarter" idx="10"/>
            <p:custDataLst>
              <p:tags r:id="rId3"/>
            </p:custDataLst>
          </p:nvPr>
        </p:nvSpPr>
        <p:spPr/>
        <p:txBody>
          <a:bodyPr/>
          <a:lstStyle/>
          <a:p>
            <a:pPr>
              <a:defRPr/>
            </a:pPr>
            <a:r>
              <a:rPr lang="fr-FR"/>
              <a:t>Bilan – Théâtres Parisiens Associés</a:t>
            </a:r>
          </a:p>
        </p:txBody>
      </p:sp>
      <p:sp>
        <p:nvSpPr>
          <p:cNvPr id="8" name="Espace réservé du contenu 4"/>
          <p:cNvSpPr txBox="1">
            <a:spLocks/>
          </p:cNvSpPr>
          <p:nvPr>
            <p:custDataLst>
              <p:tags r:id="rId4"/>
            </p:custDataLst>
          </p:nvPr>
        </p:nvSpPr>
        <p:spPr bwMode="auto">
          <a:xfrm>
            <a:off x="935038" y="982663"/>
            <a:ext cx="7273925" cy="1006475"/>
          </a:xfrm>
          <a:prstGeom prst="rect">
            <a:avLst/>
          </a:prstGeom>
          <a:noFill/>
          <a:ln>
            <a:miter lim="800000"/>
            <a:headEnd/>
            <a:tailEnd/>
          </a:ln>
        </p:spPr>
        <p:txBody>
          <a:bodyPr/>
          <a:lstStyle/>
          <a:p>
            <a:pPr algn="ctr">
              <a:defRPr/>
            </a:pPr>
            <a:r>
              <a:rPr lang="fr-FR" sz="3600" b="1" spc="-150" dirty="0">
                <a:solidFill>
                  <a:srgbClr val="CCCC00"/>
                </a:solidFill>
                <a:latin typeface="Calibri" pitchFamily="34" charset="0"/>
                <a:ea typeface="ＭＳ Ｐゴシック" charset="-128"/>
                <a:cs typeface="+mn-cs"/>
              </a:rPr>
              <a:t>39 420 Clics </a:t>
            </a:r>
          </a:p>
          <a:p>
            <a:pPr algn="ctr">
              <a:defRPr/>
            </a:pPr>
            <a:r>
              <a:rPr lang="fr-FR" sz="2000" spc="-150" dirty="0">
                <a:solidFill>
                  <a:schemeClr val="tx1">
                    <a:lumMod val="75000"/>
                    <a:lumOff val="25000"/>
                  </a:schemeClr>
                </a:solidFill>
                <a:latin typeface="Calibri" pitchFamily="34" charset="0"/>
                <a:ea typeface="ＭＳ Ｐゴシック" charset="-128"/>
                <a:cs typeface="+mn-cs"/>
              </a:rPr>
              <a:t>sur les annonces</a:t>
            </a:r>
            <a:r>
              <a:rPr lang="fr-FR" sz="2000" spc="-150" dirty="0">
                <a:solidFill>
                  <a:srgbClr val="7030A0"/>
                </a:solidFill>
                <a:latin typeface="Calibri" pitchFamily="34" charset="0"/>
                <a:ea typeface="ＭＳ Ｐゴシック" charset="-128"/>
                <a:cs typeface="+mn-cs"/>
              </a:rPr>
              <a:t> </a:t>
            </a:r>
            <a:r>
              <a:rPr lang="fr-FR" sz="2000" spc="-150" dirty="0">
                <a:solidFill>
                  <a:schemeClr val="tx1">
                    <a:lumMod val="75000"/>
                    <a:lumOff val="25000"/>
                  </a:schemeClr>
                </a:solidFill>
                <a:latin typeface="Calibri" pitchFamily="34" charset="0"/>
                <a:ea typeface="ＭＳ Ｐゴシック" charset="-128"/>
                <a:cs typeface="+mn-cs"/>
              </a:rPr>
              <a:t>AdWords</a:t>
            </a:r>
          </a:p>
        </p:txBody>
      </p:sp>
      <p:sp>
        <p:nvSpPr>
          <p:cNvPr id="22" name="Rectangle 21"/>
          <p:cNvSpPr/>
          <p:nvPr>
            <p:custDataLst>
              <p:tags r:id="rId5"/>
            </p:custDataLst>
          </p:nvPr>
        </p:nvSpPr>
        <p:spPr>
          <a:xfrm>
            <a:off x="323850" y="4581525"/>
            <a:ext cx="1998663" cy="1257300"/>
          </a:xfrm>
          <a:prstGeom prst="rect">
            <a:avLst/>
          </a:prstGeom>
          <a:solidFill>
            <a:srgbClr val="CCCC00"/>
          </a:solidFill>
          <a:ln>
            <a:noFill/>
          </a:ln>
          <a:effectLst/>
        </p:spPr>
        <p:style>
          <a:lnRef idx="1">
            <a:schemeClr val="accent1"/>
          </a:lnRef>
          <a:fillRef idx="3">
            <a:schemeClr val="accent1"/>
          </a:fillRef>
          <a:effectRef idx="2">
            <a:schemeClr val="accent1"/>
          </a:effectRef>
          <a:fontRef idx="minor">
            <a:schemeClr val="lt1"/>
          </a:fontRef>
        </p:style>
        <p:txBody>
          <a:bodyPr lIns="72000" tIns="72000" rIns="72000" bIns="72000" anchor="ctr"/>
          <a:lstStyle/>
          <a:p>
            <a:pPr algn="ctr">
              <a:spcAft>
                <a:spcPts val="600"/>
              </a:spcAft>
              <a:defRPr/>
            </a:pPr>
            <a:r>
              <a:rPr lang="fr-FR" sz="2800" b="1" dirty="0">
                <a:solidFill>
                  <a:schemeClr val="bg1"/>
                </a:solidFill>
                <a:latin typeface="Calibri" charset="0"/>
                <a:ea typeface="ＭＳ Ｐゴシック" charset="-128"/>
                <a:sym typeface="Futura" charset="0"/>
              </a:rPr>
              <a:t>+ 35%</a:t>
            </a:r>
          </a:p>
          <a:p>
            <a:pPr algn="ctr">
              <a:spcAft>
                <a:spcPts val="600"/>
              </a:spcAft>
              <a:defRPr/>
            </a:pPr>
            <a:r>
              <a:rPr lang="fr-FR" sz="1600" dirty="0">
                <a:solidFill>
                  <a:schemeClr val="bg1"/>
                </a:solidFill>
                <a:latin typeface="Calibri" charset="0"/>
                <a:ea typeface="ＭＳ Ｐゴシック" charset="-128"/>
                <a:sym typeface="Futura" charset="0"/>
              </a:rPr>
              <a:t>de clics</a:t>
            </a:r>
          </a:p>
        </p:txBody>
      </p:sp>
      <p:sp>
        <p:nvSpPr>
          <p:cNvPr id="23" name="Rectangle 22"/>
          <p:cNvSpPr/>
          <p:nvPr>
            <p:custDataLst>
              <p:tags r:id="rId6"/>
            </p:custDataLst>
          </p:nvPr>
        </p:nvSpPr>
        <p:spPr>
          <a:xfrm>
            <a:off x="2465388" y="4581525"/>
            <a:ext cx="1998662" cy="1257300"/>
          </a:xfrm>
          <a:prstGeom prst="rect">
            <a:avLst/>
          </a:prstGeom>
          <a:solidFill>
            <a:srgbClr val="CCCC00"/>
          </a:solidFill>
          <a:ln>
            <a:noFill/>
          </a:ln>
          <a:effectLst/>
        </p:spPr>
        <p:style>
          <a:lnRef idx="1">
            <a:schemeClr val="accent1"/>
          </a:lnRef>
          <a:fillRef idx="3">
            <a:schemeClr val="accent1"/>
          </a:fillRef>
          <a:effectRef idx="2">
            <a:schemeClr val="accent1"/>
          </a:effectRef>
          <a:fontRef idx="minor">
            <a:schemeClr val="lt1"/>
          </a:fontRef>
        </p:style>
        <p:txBody>
          <a:bodyPr lIns="72000" tIns="72000" rIns="72000" bIns="72000" anchor="ctr"/>
          <a:lstStyle/>
          <a:p>
            <a:pPr algn="ctr">
              <a:spcAft>
                <a:spcPts val="600"/>
              </a:spcAft>
              <a:defRPr/>
            </a:pPr>
            <a:r>
              <a:rPr lang="fr-FR" sz="2800" b="1" dirty="0">
                <a:solidFill>
                  <a:schemeClr val="bg1"/>
                </a:solidFill>
                <a:latin typeface="Calibri" charset="0"/>
                <a:ea typeface="ＭＳ Ｐゴシック" charset="-128"/>
                <a:sym typeface="Futura" charset="0"/>
              </a:rPr>
              <a:t>-42%</a:t>
            </a:r>
          </a:p>
          <a:p>
            <a:pPr algn="ctr">
              <a:spcAft>
                <a:spcPts val="600"/>
              </a:spcAft>
              <a:defRPr/>
            </a:pPr>
            <a:r>
              <a:rPr lang="fr-FR" sz="1600" dirty="0">
                <a:solidFill>
                  <a:schemeClr val="bg1"/>
                </a:solidFill>
                <a:latin typeface="Calibri" charset="0"/>
                <a:ea typeface="ＭＳ Ｐゴシック" charset="-128"/>
                <a:sym typeface="Futura" charset="0"/>
              </a:rPr>
              <a:t>de coût par clic</a:t>
            </a:r>
          </a:p>
        </p:txBody>
      </p:sp>
      <p:sp>
        <p:nvSpPr>
          <p:cNvPr id="25" name="Rectangle 24"/>
          <p:cNvSpPr/>
          <p:nvPr>
            <p:custDataLst>
              <p:tags r:id="rId7"/>
            </p:custDataLst>
          </p:nvPr>
        </p:nvSpPr>
        <p:spPr>
          <a:xfrm>
            <a:off x="4808538" y="4292600"/>
            <a:ext cx="3960812" cy="1547813"/>
          </a:xfrm>
          <a:prstGeom prst="rect">
            <a:avLst/>
          </a:prstGeom>
          <a:solidFill>
            <a:srgbClr val="CCCC00"/>
          </a:solidFill>
          <a:ln>
            <a:noFill/>
          </a:ln>
          <a:effectLst/>
        </p:spPr>
        <p:style>
          <a:lnRef idx="1">
            <a:schemeClr val="accent1"/>
          </a:lnRef>
          <a:fillRef idx="3">
            <a:schemeClr val="accent1"/>
          </a:fillRef>
          <a:effectRef idx="2">
            <a:schemeClr val="accent1"/>
          </a:effectRef>
          <a:fontRef idx="minor">
            <a:schemeClr val="lt1"/>
          </a:fontRef>
        </p:style>
        <p:txBody>
          <a:bodyPr lIns="72000" tIns="72000" rIns="72000" bIns="72000" anchor="ctr"/>
          <a:lstStyle/>
          <a:p>
            <a:pPr>
              <a:spcAft>
                <a:spcPts val="600"/>
              </a:spcAft>
              <a:defRPr/>
            </a:pPr>
            <a:r>
              <a:rPr lang="fr-FR" b="1" dirty="0">
                <a:solidFill>
                  <a:schemeClr val="bg1"/>
                </a:solidFill>
                <a:latin typeface="Calibri" charset="0"/>
                <a:ea typeface="ＭＳ Ｐゴシック" charset="-128"/>
                <a:sym typeface="Futura" charset="0"/>
              </a:rPr>
              <a:t>Création de compte : </a:t>
            </a:r>
            <a:r>
              <a:rPr lang="fr-FR" b="1" dirty="0">
                <a:solidFill>
                  <a:schemeClr val="tx1"/>
                </a:solidFill>
                <a:latin typeface="Calibri" charset="0"/>
                <a:ea typeface="ＭＳ Ｐゴシック" charset="-128"/>
                <a:sym typeface="Futura" charset="0"/>
              </a:rPr>
              <a:t>560</a:t>
            </a:r>
          </a:p>
          <a:p>
            <a:pPr>
              <a:spcAft>
                <a:spcPts val="600"/>
              </a:spcAft>
              <a:defRPr/>
            </a:pPr>
            <a:r>
              <a:rPr lang="fr-FR" b="1" dirty="0">
                <a:solidFill>
                  <a:schemeClr val="bg1"/>
                </a:solidFill>
                <a:latin typeface="Calibri" charset="0"/>
                <a:ea typeface="ＭＳ Ｐゴシック" charset="-128"/>
                <a:sym typeface="Futura" charset="0"/>
              </a:rPr>
              <a:t>Taux de clic : </a:t>
            </a:r>
            <a:r>
              <a:rPr lang="fr-FR" b="1" dirty="0">
                <a:solidFill>
                  <a:schemeClr val="tx1"/>
                </a:solidFill>
                <a:latin typeface="Calibri" charset="0"/>
                <a:ea typeface="ＭＳ Ｐゴシック" charset="-128"/>
                <a:sym typeface="Futura" charset="0"/>
              </a:rPr>
              <a:t>2,02% </a:t>
            </a:r>
          </a:p>
          <a:p>
            <a:pPr>
              <a:spcAft>
                <a:spcPts val="600"/>
              </a:spcAft>
              <a:defRPr/>
            </a:pPr>
            <a:r>
              <a:rPr lang="fr-FR" b="1" dirty="0">
                <a:solidFill>
                  <a:schemeClr val="bg1"/>
                </a:solidFill>
                <a:latin typeface="Calibri" charset="0"/>
                <a:ea typeface="ＭＳ Ｐゴシック" charset="-128"/>
                <a:sym typeface="Futura" charset="0"/>
              </a:rPr>
              <a:t>Coût au Clic : </a:t>
            </a:r>
            <a:r>
              <a:rPr lang="fr-FR" b="1" dirty="0">
                <a:solidFill>
                  <a:schemeClr val="tx1"/>
                </a:solidFill>
                <a:latin typeface="Calibri" charset="0"/>
                <a:ea typeface="ＭＳ Ｐゴシック" charset="-128"/>
                <a:sym typeface="Futura" charset="0"/>
              </a:rPr>
              <a:t>0,21€</a:t>
            </a:r>
            <a:endParaRPr lang="fr-FR" sz="1100" dirty="0">
              <a:solidFill>
                <a:schemeClr val="tx1"/>
              </a:solidFill>
              <a:latin typeface="Calibri" charset="0"/>
              <a:ea typeface="ＭＳ Ｐゴシック" charset="-128"/>
              <a:sym typeface="Futura" charset="0"/>
            </a:endParaRPr>
          </a:p>
        </p:txBody>
      </p:sp>
      <p:sp>
        <p:nvSpPr>
          <p:cNvPr id="26" name="Rectangle 25"/>
          <p:cNvSpPr/>
          <p:nvPr>
            <p:custDataLst>
              <p:tags r:id="rId8"/>
            </p:custDataLst>
          </p:nvPr>
        </p:nvSpPr>
        <p:spPr>
          <a:xfrm>
            <a:off x="323850" y="4292600"/>
            <a:ext cx="4140200" cy="360363"/>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72000" tIns="72000" rIns="72000" bIns="72000" anchor="ctr"/>
          <a:lstStyle/>
          <a:p>
            <a:pPr algn="ctr">
              <a:spcAft>
                <a:spcPts val="600"/>
              </a:spcAft>
              <a:defRPr/>
            </a:pPr>
            <a:r>
              <a:rPr lang="fr-FR" sz="2400" b="1" dirty="0">
                <a:solidFill>
                  <a:schemeClr val="bg1"/>
                </a:solidFill>
                <a:latin typeface="Calibri" charset="0"/>
                <a:ea typeface="ＭＳ Ｐゴシック" charset="-128"/>
                <a:sym typeface="Futura" charset="0"/>
              </a:rPr>
              <a:t>2012 VS 2011</a:t>
            </a:r>
            <a:endParaRPr lang="fr-FR" sz="1400" dirty="0">
              <a:solidFill>
                <a:schemeClr val="bg1"/>
              </a:solidFill>
              <a:latin typeface="Calibri" charset="0"/>
              <a:ea typeface="ＭＳ Ｐゴシック" charset="-128"/>
              <a:sym typeface="Futura"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2"/>
          <p:cNvSpPr>
            <a:spLocks noGrp="1"/>
          </p:cNvSpPr>
          <p:nvPr>
            <p:ph type="title"/>
            <p:custDataLst>
              <p:tags r:id="rId1"/>
            </p:custDataLst>
          </p:nvPr>
        </p:nvSpPr>
        <p:spPr>
          <a:noFill/>
        </p:spPr>
        <p:txBody>
          <a:bodyPr/>
          <a:lstStyle/>
          <a:p>
            <a:r>
              <a:rPr lang="fr-FR" smtClean="0">
                <a:ea typeface="ＭＳ Ｐゴシック"/>
              </a:rPr>
              <a:t>Résultats par thématique</a:t>
            </a:r>
          </a:p>
        </p:txBody>
      </p:sp>
      <p:sp>
        <p:nvSpPr>
          <p:cNvPr id="30723" name="Espace réservé du pied de page 3"/>
          <p:cNvSpPr>
            <a:spLocks noGrp="1"/>
          </p:cNvSpPr>
          <p:nvPr>
            <p:ph type="ftr" sz="quarter" idx="10"/>
            <p:custDataLst>
              <p:tags r:id="rId2"/>
            </p:custDataLst>
          </p:nvPr>
        </p:nvSpPr>
        <p:spPr bwMode="auto">
          <a:noFill/>
          <a:ln>
            <a:miter lim="800000"/>
            <a:headEnd/>
            <a:tailEnd/>
          </a:ln>
        </p:spPr>
        <p:txBody>
          <a:bodyPr/>
          <a:lstStyle/>
          <a:p>
            <a:r>
              <a:rPr lang="fr-FR" smtClean="0">
                <a:latin typeface="Calibri" pitchFamily="34" charset="0"/>
                <a:ea typeface="ＭＳ Ｐゴシック"/>
                <a:cs typeface="ＭＳ Ｐゴシック"/>
              </a:rPr>
              <a:t>Bilan – Théâtres Parisiens Associés</a:t>
            </a:r>
          </a:p>
        </p:txBody>
      </p:sp>
      <p:sp>
        <p:nvSpPr>
          <p:cNvPr id="8" name="Espace réservé du contenu 9"/>
          <p:cNvSpPr txBox="1">
            <a:spLocks/>
          </p:cNvSpPr>
          <p:nvPr>
            <p:custDataLst>
              <p:tags r:id="rId3"/>
            </p:custDataLst>
          </p:nvPr>
        </p:nvSpPr>
        <p:spPr>
          <a:xfrm>
            <a:off x="1619250" y="4005263"/>
            <a:ext cx="3889375" cy="287337"/>
          </a:xfrm>
          <a:prstGeom prst="rect">
            <a:avLst/>
          </a:prstGeom>
        </p:spPr>
        <p:txBody>
          <a:bodyPr/>
          <a:lstStyle/>
          <a:p>
            <a:pPr marL="273050" indent="-273050" eaLnBrk="0" hangingPunct="0">
              <a:spcBef>
                <a:spcPts val="600"/>
              </a:spcBef>
              <a:spcAft>
                <a:spcPts val="600"/>
              </a:spcAft>
              <a:defRPr/>
            </a:pPr>
            <a:r>
              <a:rPr lang="fr-FR" sz="1200" i="1" kern="0" dirty="0">
                <a:solidFill>
                  <a:srgbClr val="333333"/>
                </a:solidFill>
                <a:latin typeface="Calibri" pitchFamily="34" charset="0"/>
                <a:ea typeface="ＭＳ Ｐゴシック" charset="-128"/>
                <a:cs typeface="+mn-cs"/>
              </a:rPr>
              <a:t>*Donnés du 1</a:t>
            </a:r>
            <a:r>
              <a:rPr lang="fr-FR" sz="1200" i="1" kern="0" baseline="30000" dirty="0">
                <a:solidFill>
                  <a:srgbClr val="333333"/>
                </a:solidFill>
                <a:latin typeface="Calibri" pitchFamily="34" charset="0"/>
                <a:ea typeface="ＭＳ Ｐゴシック" charset="-128"/>
                <a:cs typeface="+mn-cs"/>
              </a:rPr>
              <a:t>er</a:t>
            </a:r>
            <a:r>
              <a:rPr lang="fr-FR" sz="1200" i="1" kern="0" dirty="0">
                <a:solidFill>
                  <a:srgbClr val="333333"/>
                </a:solidFill>
                <a:latin typeface="Calibri" pitchFamily="34" charset="0"/>
                <a:ea typeface="ＭＳ Ｐゴシック" charset="-128"/>
                <a:cs typeface="+mn-cs"/>
              </a:rPr>
              <a:t> janvier au 31 aout incluant les honoraires</a:t>
            </a:r>
          </a:p>
        </p:txBody>
      </p:sp>
      <p:graphicFrame>
        <p:nvGraphicFramePr>
          <p:cNvPr id="12" name="Tableau 11"/>
          <p:cNvGraphicFramePr>
            <a:graphicFrameLocks noGrp="1"/>
          </p:cNvGraphicFramePr>
          <p:nvPr>
            <p:custDataLst>
              <p:tags r:id="rId4"/>
            </p:custDataLst>
          </p:nvPr>
        </p:nvGraphicFramePr>
        <p:xfrm>
          <a:off x="1619250" y="1989138"/>
          <a:ext cx="5906333" cy="1967040"/>
        </p:xfrm>
        <a:graphic>
          <a:graphicData uri="http://schemas.openxmlformats.org/drawingml/2006/table">
            <a:tbl>
              <a:tblPr/>
              <a:tblGrid>
                <a:gridCol w="1454323"/>
                <a:gridCol w="890402"/>
                <a:gridCol w="890402"/>
                <a:gridCol w="890402"/>
                <a:gridCol w="890402"/>
                <a:gridCol w="890402"/>
              </a:tblGrid>
              <a:tr h="381000">
                <a:tc>
                  <a:txBody>
                    <a:bodyPr/>
                    <a:lstStyle/>
                    <a:p>
                      <a:pPr algn="ctr" fontAlgn="b"/>
                      <a:r>
                        <a:rPr lang="fr-FR" sz="1200" b="1" i="0" u="none" strike="noStrike" dirty="0">
                          <a:solidFill>
                            <a:srgbClr val="000000"/>
                          </a:solidFill>
                          <a:latin typeface="Calibri"/>
                        </a:rPr>
                        <a:t>Thématiques</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fr-FR" sz="1200" b="1" i="0" u="none" strike="noStrike">
                          <a:solidFill>
                            <a:srgbClr val="000000"/>
                          </a:solidFill>
                          <a:latin typeface="Calibri"/>
                        </a:rPr>
                        <a:t>Impressions</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fr-FR" sz="1200" b="1" i="0" u="none" strike="noStrike">
                          <a:solidFill>
                            <a:srgbClr val="000000"/>
                          </a:solidFill>
                          <a:latin typeface="Calibri"/>
                        </a:rPr>
                        <a:t>Clics </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fr-FR" sz="1200" b="1" i="0" u="none" strike="noStrike">
                          <a:solidFill>
                            <a:srgbClr val="000000"/>
                          </a:solidFill>
                          <a:latin typeface="Calibri"/>
                        </a:rPr>
                        <a:t>Taux de clic</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fr-FR" sz="1200" b="1" i="0" u="none" strike="noStrike" dirty="0">
                          <a:solidFill>
                            <a:srgbClr val="000000"/>
                          </a:solidFill>
                          <a:latin typeface="Calibri"/>
                        </a:rPr>
                        <a:t>Coût par clic moyen</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fr-FR" sz="1200" b="1" i="0" u="none" strike="noStrike">
                          <a:solidFill>
                            <a:srgbClr val="000000"/>
                          </a:solidFill>
                          <a:latin typeface="Calibri"/>
                        </a:rPr>
                        <a:t>Total</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90500">
                <a:tc>
                  <a:txBody>
                    <a:bodyPr/>
                    <a:lstStyle/>
                    <a:p>
                      <a:pPr algn="l" fontAlgn="b"/>
                      <a:r>
                        <a:rPr lang="fr-FR" sz="1200" b="0" i="0" u="none" strike="noStrike">
                          <a:solidFill>
                            <a:srgbClr val="000000"/>
                          </a:solidFill>
                          <a:latin typeface="Calibri"/>
                        </a:rPr>
                        <a:t>Théâtre</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976226</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15896</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1,63%</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0,19 € </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2 971,22 € </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90500">
                <a:tc>
                  <a:txBody>
                    <a:bodyPr/>
                    <a:lstStyle/>
                    <a:p>
                      <a:pPr algn="l" fontAlgn="b"/>
                      <a:r>
                        <a:rPr lang="fr-FR" sz="1200" b="0" i="0" u="none" strike="noStrike">
                          <a:solidFill>
                            <a:srgbClr val="000000"/>
                          </a:solidFill>
                          <a:latin typeface="Calibri"/>
                        </a:rPr>
                        <a:t>Billets réservations</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427746</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8562</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2,00%</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0,27 € </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2 294,65 € </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90500">
                <a:tc>
                  <a:txBody>
                    <a:bodyPr/>
                    <a:lstStyle/>
                    <a:p>
                      <a:pPr algn="l" fontAlgn="b"/>
                      <a:r>
                        <a:rPr lang="fr-FR" sz="1200" b="0" i="0" u="none" strike="noStrike" dirty="0">
                          <a:solidFill>
                            <a:srgbClr val="000000"/>
                          </a:solidFill>
                          <a:latin typeface="Calibri"/>
                        </a:rPr>
                        <a:t>Les </a:t>
                      </a:r>
                      <a:r>
                        <a:rPr lang="fr-FR" sz="1200" b="0" i="0" u="none" strike="noStrike" dirty="0" smtClean="0">
                          <a:solidFill>
                            <a:srgbClr val="000000"/>
                          </a:solidFill>
                          <a:latin typeface="Calibri"/>
                        </a:rPr>
                        <a:t>théâtres</a:t>
                      </a:r>
                      <a:endParaRPr lang="fr-FR" sz="1200" b="0" i="0" u="none" strike="noStrike" dirty="0">
                        <a:solidFill>
                          <a:srgbClr val="000000"/>
                        </a:solidFill>
                        <a:latin typeface="Calibri"/>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363010</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10706</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2,95%</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0,17 € </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a:solidFill>
                            <a:srgbClr val="000000"/>
                          </a:solidFill>
                          <a:latin typeface="Calibri"/>
                        </a:rPr>
                        <a:t>    1 799,01 € </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90500">
                <a:tc>
                  <a:txBody>
                    <a:bodyPr/>
                    <a:lstStyle/>
                    <a:p>
                      <a:pPr algn="l" fontAlgn="b"/>
                      <a:r>
                        <a:rPr lang="fr-FR" sz="1200" b="0" i="0" u="none" strike="noStrike">
                          <a:solidFill>
                            <a:srgbClr val="000000"/>
                          </a:solidFill>
                          <a:latin typeface="Calibri"/>
                        </a:rPr>
                        <a:t>Pièces / Comédiens</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90830</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2608</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2,87%</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0,24 € </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625,46 € </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90500">
                <a:tc>
                  <a:txBody>
                    <a:bodyPr/>
                    <a:lstStyle/>
                    <a:p>
                      <a:pPr algn="l" fontAlgn="b"/>
                      <a:r>
                        <a:rPr lang="fr-FR" sz="1200" b="0" i="0" u="none" strike="noStrike">
                          <a:solidFill>
                            <a:srgbClr val="000000"/>
                          </a:solidFill>
                          <a:latin typeface="Calibri"/>
                        </a:rPr>
                        <a:t>Autres pièces</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91575</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1647</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latin typeface="Calibri"/>
                        </a:rPr>
                        <a:t>1,80%</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0,25 € </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       403,76 € </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90500">
                <a:tc>
                  <a:txBody>
                    <a:bodyPr/>
                    <a:lstStyle/>
                    <a:p>
                      <a:pPr algn="l" fontAlgn="b"/>
                      <a:r>
                        <a:rPr lang="fr-FR" sz="1200" b="1" i="0" u="none" strike="noStrike">
                          <a:solidFill>
                            <a:srgbClr val="000000"/>
                          </a:solidFill>
                          <a:latin typeface="Calibri"/>
                        </a:rPr>
                        <a:t>Total</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fr-FR" sz="1200" b="1" i="0" u="none" strike="noStrike">
                          <a:solidFill>
                            <a:srgbClr val="000000"/>
                          </a:solidFill>
                          <a:latin typeface="Calibri"/>
                        </a:rPr>
                        <a:t>1949387</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fr-FR" sz="1200" b="1" i="0" u="none" strike="noStrike" dirty="0">
                          <a:solidFill>
                            <a:srgbClr val="000000"/>
                          </a:solidFill>
                          <a:latin typeface="Calibri"/>
                        </a:rPr>
                        <a:t>39419</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fr-FR" sz="1200" b="1" i="0" u="none" strike="noStrike">
                          <a:solidFill>
                            <a:srgbClr val="000000"/>
                          </a:solidFill>
                          <a:latin typeface="Calibri"/>
                        </a:rPr>
                        <a:t>2,02%</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fr-FR" sz="1200" b="1" i="0" u="none" strike="noStrike" dirty="0">
                          <a:solidFill>
                            <a:srgbClr val="000000"/>
                          </a:solidFill>
                          <a:latin typeface="Calibri"/>
                        </a:rPr>
                        <a:t>            0,21 € </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fr-FR" sz="1200" b="1" i="0" u="none" strike="noStrike" dirty="0">
                          <a:solidFill>
                            <a:srgbClr val="000000"/>
                          </a:solidFill>
                          <a:latin typeface="Calibri"/>
                        </a:rPr>
                        <a:t>    8 094,10 € </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1"/>
          <p:cNvSpPr>
            <a:spLocks noGrp="1"/>
          </p:cNvSpPr>
          <p:nvPr>
            <p:ph type="title"/>
            <p:custDataLst>
              <p:tags r:id="rId1"/>
            </p:custDataLst>
          </p:nvPr>
        </p:nvSpPr>
        <p:spPr>
          <a:xfrm>
            <a:off x="722313" y="3716338"/>
            <a:ext cx="7772400" cy="2052637"/>
          </a:xfrm>
        </p:spPr>
        <p:txBody>
          <a:bodyPr/>
          <a:lstStyle/>
          <a:p>
            <a:pPr>
              <a:defRPr/>
            </a:pPr>
            <a:r>
              <a:rPr lang="fr-FR" dirty="0" smtClean="0">
                <a:cs typeface="+mj-cs"/>
              </a:rPr>
              <a:t>Campagne de bannières</a:t>
            </a:r>
          </a:p>
        </p:txBody>
      </p:sp>
      <p:sp>
        <p:nvSpPr>
          <p:cNvPr id="31747" name="Espace réservé du pied de page 4"/>
          <p:cNvSpPr>
            <a:spLocks noGrp="1"/>
          </p:cNvSpPr>
          <p:nvPr>
            <p:ph type="ftr" sz="quarter" idx="11"/>
            <p:custDataLst>
              <p:tags r:id="rId2"/>
            </p:custDataLst>
          </p:nvPr>
        </p:nvSpPr>
        <p:spPr bwMode="auto">
          <a:noFill/>
          <a:ln>
            <a:miter lim="800000"/>
            <a:headEnd/>
            <a:tailEnd/>
          </a:ln>
        </p:spPr>
        <p:txBody>
          <a:bodyPr/>
          <a:lstStyle/>
          <a:p>
            <a:r>
              <a:rPr lang="fr-FR" smtClean="0">
                <a:latin typeface="Calibri" pitchFamily="34" charset="0"/>
                <a:ea typeface="ＭＳ Ｐゴシック"/>
                <a:cs typeface="ＭＳ Ｐゴシック"/>
              </a:rPr>
              <a:t>Bilan – Théâtres Parisiens Associés</a:t>
            </a:r>
          </a:p>
        </p:txBody>
      </p:sp>
      <p:grpSp>
        <p:nvGrpSpPr>
          <p:cNvPr id="31748" name="Groupe 5"/>
          <p:cNvGrpSpPr>
            <a:grpSpLocks/>
          </p:cNvGrpSpPr>
          <p:nvPr>
            <p:custDataLst>
              <p:tags r:id="rId3"/>
            </p:custDataLst>
          </p:nvPr>
        </p:nvGrpSpPr>
        <p:grpSpPr bwMode="auto">
          <a:xfrm>
            <a:off x="722313" y="2420938"/>
            <a:ext cx="3532187" cy="1306512"/>
            <a:chOff x="971600" y="1196752"/>
            <a:chExt cx="5256584" cy="1944217"/>
          </a:xfrm>
        </p:grpSpPr>
        <p:sp>
          <p:nvSpPr>
            <p:cNvPr id="7" name="Espace réservé du contenu 8"/>
            <p:cNvSpPr txBox="1">
              <a:spLocks/>
            </p:cNvSpPr>
            <p:nvPr>
              <p:custDataLst>
                <p:tags r:id="rId4"/>
              </p:custDataLst>
            </p:nvPr>
          </p:nvSpPr>
          <p:spPr>
            <a:xfrm rot="16200000">
              <a:off x="971664" y="1196688"/>
              <a:ext cx="1944217" cy="1944345"/>
            </a:xfrm>
            <a:prstGeom prst="teardrop">
              <a:avLst/>
            </a:prstGeom>
            <a:solidFill>
              <a:srgbClr val="CCCC00"/>
            </a:solidFill>
            <a:ln w="38100">
              <a:solidFill>
                <a:schemeClr val="bg1"/>
              </a:solidFill>
            </a:ln>
          </p:spPr>
          <p:txBody>
            <a:bodyPr vert="vert" lIns="0" tIns="0" rIns="0" bIns="0" anchor="ctr"/>
            <a:lstStyle/>
            <a:p>
              <a:pPr marL="273050" indent="-273050" algn="ctr"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Bilan</a:t>
              </a:r>
            </a:p>
          </p:txBody>
        </p:sp>
        <p:sp>
          <p:nvSpPr>
            <p:cNvPr id="8" name="Espace réservé du contenu 8"/>
            <p:cNvSpPr txBox="1">
              <a:spLocks/>
            </p:cNvSpPr>
            <p:nvPr>
              <p:custDataLst>
                <p:tags r:id="rId5"/>
              </p:custDataLst>
            </p:nvPr>
          </p:nvSpPr>
          <p:spPr>
            <a:xfrm rot="16200000">
              <a:off x="2627784" y="1196687"/>
              <a:ext cx="1944217" cy="1944346"/>
            </a:xfrm>
            <a:prstGeom prst="teardrop">
              <a:avLst/>
            </a:prstGeom>
            <a:solidFill>
              <a:schemeClr val="bg1">
                <a:lumMod val="75000"/>
              </a:schemeClr>
            </a:solidFill>
            <a:ln w="38100">
              <a:solidFill>
                <a:schemeClr val="bg1"/>
              </a:solidFill>
            </a:ln>
          </p:spPr>
          <p:txBody>
            <a:bodyPr vert="vert" lIns="0" tIns="0" rIns="0" bIns="0" anchor="ctr"/>
            <a:lstStyle/>
            <a:p>
              <a:pPr marL="273050" indent="-273050"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A suivre</a:t>
              </a:r>
            </a:p>
          </p:txBody>
        </p:sp>
        <p:sp>
          <p:nvSpPr>
            <p:cNvPr id="9" name="Espace réservé du contenu 8"/>
            <p:cNvSpPr txBox="1">
              <a:spLocks/>
            </p:cNvSpPr>
            <p:nvPr>
              <p:custDataLst>
                <p:tags r:id="rId6"/>
              </p:custDataLst>
            </p:nvPr>
          </p:nvSpPr>
          <p:spPr>
            <a:xfrm rot="16200000">
              <a:off x="4283903" y="1196688"/>
              <a:ext cx="1944217" cy="1944345"/>
            </a:xfrm>
            <a:prstGeom prst="teardrop">
              <a:avLst/>
            </a:prstGeom>
            <a:solidFill>
              <a:schemeClr val="bg1">
                <a:lumMod val="75000"/>
              </a:schemeClr>
            </a:solidFill>
            <a:ln w="38100">
              <a:solidFill>
                <a:schemeClr val="bg1"/>
              </a:solidFill>
            </a:ln>
          </p:spPr>
          <p:txBody>
            <a:bodyPr vert="vert" lIns="0" tIns="0" rIns="0" bIns="0" anchor="ctr"/>
            <a:lstStyle/>
            <a:p>
              <a:pPr marL="273050" indent="-273050" algn="ctr"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2013</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contenu 1"/>
          <p:cNvSpPr>
            <a:spLocks noGrp="1"/>
          </p:cNvSpPr>
          <p:nvPr>
            <p:ph idx="1"/>
            <p:custDataLst>
              <p:tags r:id="rId1"/>
            </p:custDataLst>
          </p:nvPr>
        </p:nvSpPr>
        <p:spPr bwMode="auto">
          <a:xfrm>
            <a:off x="457200" y="785813"/>
            <a:ext cx="8229600" cy="3435350"/>
          </a:xfrm>
          <a:noFill/>
          <a:ln>
            <a:miter lim="800000"/>
            <a:headEnd/>
            <a:tailEnd/>
          </a:ln>
        </p:spPr>
        <p:txBody>
          <a:bodyPr vert="horz" wrap="square" lIns="91440" tIns="45720" rIns="91440" bIns="45720" numCol="1" anchor="ctr" anchorCtr="0" compatLnSpc="1">
            <a:prstTxWarp prst="textNoShape">
              <a:avLst/>
            </a:prstTxWarp>
          </a:bodyPr>
          <a:lstStyle/>
          <a:p>
            <a:pPr>
              <a:buFont typeface="Courier New" pitchFamily="49" charset="0"/>
              <a:buChar char="o"/>
            </a:pPr>
            <a:r>
              <a:rPr lang="fr-FR" sz="1800" b="1" dirty="0" smtClean="0">
                <a:ea typeface="ＭＳ Ｐゴシック"/>
              </a:rPr>
              <a:t>En 2011 deux campagnes avaient été mises en place</a:t>
            </a:r>
          </a:p>
          <a:p>
            <a:pPr lvl="1">
              <a:buFont typeface="Courier New" pitchFamily="49" charset="0"/>
              <a:buChar char="o"/>
            </a:pPr>
            <a:r>
              <a:rPr lang="fr-FR" u="sng" dirty="0" err="1" smtClean="0">
                <a:ea typeface="ＭＳ Ｐゴシック"/>
              </a:rPr>
              <a:t>SpecificMedia</a:t>
            </a:r>
            <a:r>
              <a:rPr lang="fr-FR" u="sng" dirty="0" smtClean="0">
                <a:ea typeface="ＭＳ Ｐゴシック"/>
              </a:rPr>
              <a:t> :</a:t>
            </a:r>
            <a:r>
              <a:rPr lang="fr-FR" dirty="0" smtClean="0">
                <a:ea typeface="ＭＳ Ｐゴシック"/>
              </a:rPr>
              <a:t> travailler de la notoriété</a:t>
            </a:r>
          </a:p>
          <a:p>
            <a:pPr lvl="1">
              <a:buFont typeface="Courier New" pitchFamily="49" charset="0"/>
              <a:buChar char="o"/>
            </a:pPr>
            <a:r>
              <a:rPr lang="fr-FR" u="sng" dirty="0" smtClean="0">
                <a:ea typeface="ＭＳ Ｐゴシック"/>
              </a:rPr>
              <a:t>Google Display :</a:t>
            </a:r>
            <a:r>
              <a:rPr lang="fr-FR" dirty="0" smtClean="0">
                <a:ea typeface="ＭＳ Ｐゴシック"/>
              </a:rPr>
              <a:t> génération de trafic</a:t>
            </a:r>
          </a:p>
          <a:p>
            <a:pPr>
              <a:buFont typeface="Courier New" pitchFamily="49" charset="0"/>
              <a:buChar char="o"/>
            </a:pPr>
            <a:endParaRPr lang="fr-FR" sz="1800" dirty="0" smtClean="0">
              <a:ea typeface="ＭＳ Ｐゴシック"/>
            </a:endParaRPr>
          </a:p>
          <a:p>
            <a:pPr>
              <a:buFont typeface="Courier New" pitchFamily="49" charset="0"/>
              <a:buChar char="o"/>
            </a:pPr>
            <a:r>
              <a:rPr lang="fr-FR" sz="1800" b="1" dirty="0" smtClean="0">
                <a:ea typeface="ＭＳ Ｐゴシック"/>
              </a:rPr>
              <a:t>Les résultats très satisfaisants de la campagne sur Google Display nous ont incité à mettre en place deux campagnes sur 2012 :</a:t>
            </a:r>
          </a:p>
          <a:p>
            <a:pPr lvl="1">
              <a:buFont typeface="Courier New" pitchFamily="49" charset="0"/>
              <a:buChar char="o"/>
            </a:pPr>
            <a:r>
              <a:rPr lang="fr-FR" dirty="0" smtClean="0">
                <a:ea typeface="ＭＳ Ｐゴシック"/>
              </a:rPr>
              <a:t>Avec un budget équivalent</a:t>
            </a:r>
          </a:p>
          <a:p>
            <a:pPr lvl="1">
              <a:buFont typeface="Courier New" pitchFamily="49" charset="0"/>
              <a:buChar char="o"/>
            </a:pPr>
            <a:r>
              <a:rPr lang="fr-FR" dirty="0" smtClean="0">
                <a:ea typeface="ＭＳ Ｐゴシック"/>
              </a:rPr>
              <a:t>En utilisant l’historique de la précédente campagne</a:t>
            </a:r>
          </a:p>
        </p:txBody>
      </p:sp>
      <p:sp>
        <p:nvSpPr>
          <p:cNvPr id="32771" name="Titre 2"/>
          <p:cNvSpPr>
            <a:spLocks noGrp="1"/>
          </p:cNvSpPr>
          <p:nvPr>
            <p:ph type="title"/>
            <p:custDataLst>
              <p:tags r:id="rId2"/>
            </p:custDataLst>
          </p:nvPr>
        </p:nvSpPr>
        <p:spPr>
          <a:noFill/>
        </p:spPr>
        <p:txBody>
          <a:bodyPr/>
          <a:lstStyle/>
          <a:p>
            <a:r>
              <a:rPr lang="fr-FR" smtClean="0">
                <a:ea typeface="ＭＳ Ｐゴシック"/>
              </a:rPr>
              <a:t>Rappel : Campagne 2012</a:t>
            </a:r>
          </a:p>
        </p:txBody>
      </p:sp>
      <p:sp>
        <p:nvSpPr>
          <p:cNvPr id="32772" name="Espace réservé du pied de page 3"/>
          <p:cNvSpPr>
            <a:spLocks noGrp="1"/>
          </p:cNvSpPr>
          <p:nvPr>
            <p:ph type="ftr" sz="quarter" idx="10"/>
            <p:custDataLst>
              <p:tags r:id="rId3"/>
            </p:custDataLst>
          </p:nvPr>
        </p:nvSpPr>
        <p:spPr bwMode="auto">
          <a:noFill/>
          <a:ln>
            <a:miter lim="800000"/>
            <a:headEnd/>
            <a:tailEnd/>
          </a:ln>
        </p:spPr>
        <p:txBody>
          <a:bodyPr/>
          <a:lstStyle/>
          <a:p>
            <a:r>
              <a:rPr lang="fr-FR" smtClean="0">
                <a:latin typeface="Calibri" pitchFamily="34" charset="0"/>
                <a:ea typeface="ＭＳ Ｐゴシック"/>
                <a:cs typeface="ＭＳ Ｐゴシック"/>
              </a:rPr>
              <a:t>Bilan – Théâtres Parisiens Associés</a:t>
            </a:r>
          </a:p>
        </p:txBody>
      </p:sp>
      <p:sp>
        <p:nvSpPr>
          <p:cNvPr id="6" name="Flèche droite 5"/>
          <p:cNvSpPr/>
          <p:nvPr>
            <p:custDataLst>
              <p:tags r:id="rId4"/>
            </p:custDataLst>
          </p:nvPr>
        </p:nvSpPr>
        <p:spPr>
          <a:xfrm>
            <a:off x="323850" y="981075"/>
            <a:ext cx="431800" cy="360363"/>
          </a:xfrm>
          <a:prstGeom prst="rightArrow">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Flèche droite 6"/>
          <p:cNvSpPr/>
          <p:nvPr>
            <p:custDataLst>
              <p:tags r:id="rId5"/>
            </p:custDataLst>
          </p:nvPr>
        </p:nvSpPr>
        <p:spPr>
          <a:xfrm>
            <a:off x="323850" y="2636838"/>
            <a:ext cx="431800" cy="360362"/>
          </a:xfrm>
          <a:prstGeom prst="rightArrow">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Rectangle 7"/>
          <p:cNvSpPr/>
          <p:nvPr>
            <p:custDataLst>
              <p:tags r:id="rId6"/>
            </p:custDataLst>
          </p:nvPr>
        </p:nvSpPr>
        <p:spPr>
          <a:xfrm>
            <a:off x="527050" y="4689475"/>
            <a:ext cx="3025775" cy="1403350"/>
          </a:xfrm>
          <a:prstGeom prst="rect">
            <a:avLst/>
          </a:prstGeom>
          <a:solidFill>
            <a:srgbClr val="CCCC00"/>
          </a:solidFill>
          <a:ln>
            <a:noFill/>
          </a:ln>
          <a:effectLst/>
        </p:spPr>
        <p:style>
          <a:lnRef idx="1">
            <a:schemeClr val="accent1"/>
          </a:lnRef>
          <a:fillRef idx="3">
            <a:schemeClr val="accent1"/>
          </a:fillRef>
          <a:effectRef idx="2">
            <a:schemeClr val="accent1"/>
          </a:effectRef>
          <a:fontRef idx="minor">
            <a:schemeClr val="lt1"/>
          </a:fontRef>
        </p:style>
        <p:txBody>
          <a:bodyPr lIns="72000" tIns="180000" rIns="72000" bIns="72000"/>
          <a:lstStyle/>
          <a:p>
            <a:pPr>
              <a:spcAft>
                <a:spcPts val="600"/>
              </a:spcAft>
              <a:defRPr/>
            </a:pPr>
            <a:r>
              <a:rPr lang="fr-FR" sz="1200" dirty="0">
                <a:solidFill>
                  <a:schemeClr val="bg1"/>
                </a:solidFill>
                <a:latin typeface="Calibri" pitchFamily="1" charset="0"/>
                <a:ea typeface="ＭＳ Ｐゴシック" pitchFamily="1" charset="-128"/>
              </a:rPr>
              <a:t>2 types de ciblages sont utilisés :</a:t>
            </a:r>
          </a:p>
          <a:p>
            <a:pPr>
              <a:spcAft>
                <a:spcPts val="600"/>
              </a:spcAft>
              <a:defRPr/>
            </a:pPr>
            <a:r>
              <a:rPr lang="fr-FR" sz="1200" dirty="0">
                <a:solidFill>
                  <a:schemeClr val="bg1"/>
                </a:solidFill>
                <a:latin typeface="Calibri" pitchFamily="1" charset="0"/>
                <a:ea typeface="ＭＳ Ｐゴシック" pitchFamily="1" charset="-128"/>
              </a:rPr>
              <a:t>- </a:t>
            </a:r>
            <a:r>
              <a:rPr lang="fr-FR" sz="1200" u="sng" dirty="0">
                <a:solidFill>
                  <a:schemeClr val="bg1"/>
                </a:solidFill>
                <a:latin typeface="Calibri" pitchFamily="1" charset="0"/>
                <a:ea typeface="ＭＳ Ｐゴシック" pitchFamily="1" charset="-128"/>
              </a:rPr>
              <a:t>Comportemental :</a:t>
            </a:r>
            <a:r>
              <a:rPr lang="fr-FR" sz="1200" dirty="0">
                <a:solidFill>
                  <a:schemeClr val="bg1"/>
                </a:solidFill>
                <a:latin typeface="Calibri" pitchFamily="1" charset="0"/>
                <a:ea typeface="ＭＳ Ｐゴシック" pitchFamily="1" charset="-128"/>
              </a:rPr>
              <a:t> ciblage des internautes potentiellement intéressés par le théâtre.</a:t>
            </a:r>
          </a:p>
          <a:p>
            <a:pPr>
              <a:spcAft>
                <a:spcPts val="600"/>
              </a:spcAft>
              <a:defRPr/>
            </a:pPr>
            <a:r>
              <a:rPr lang="fr-FR" sz="1200" dirty="0">
                <a:solidFill>
                  <a:schemeClr val="bg1"/>
                </a:solidFill>
                <a:latin typeface="Calibri" pitchFamily="1" charset="0"/>
                <a:ea typeface="ＭＳ Ｐゴシック" pitchFamily="1" charset="-128"/>
              </a:rPr>
              <a:t>- </a:t>
            </a:r>
            <a:r>
              <a:rPr lang="fr-FR" sz="1200" u="sng" dirty="0">
                <a:solidFill>
                  <a:schemeClr val="bg1"/>
                </a:solidFill>
                <a:latin typeface="Calibri" pitchFamily="1" charset="0"/>
                <a:ea typeface="ＭＳ Ｐゴシック" pitchFamily="1" charset="-128"/>
              </a:rPr>
              <a:t>Contextuelle :</a:t>
            </a:r>
            <a:r>
              <a:rPr lang="fr-FR" sz="1200" dirty="0">
                <a:solidFill>
                  <a:schemeClr val="bg1"/>
                </a:solidFill>
                <a:latin typeface="Calibri" pitchFamily="1" charset="0"/>
                <a:ea typeface="ＭＳ Ｐゴシック" pitchFamily="1" charset="-128"/>
              </a:rPr>
              <a:t> ciblage des pages et sites internet traitant du théâtre.</a:t>
            </a:r>
          </a:p>
        </p:txBody>
      </p:sp>
      <p:sp>
        <p:nvSpPr>
          <p:cNvPr id="9" name="Rectangle 8"/>
          <p:cNvSpPr/>
          <p:nvPr>
            <p:custDataLst>
              <p:tags r:id="rId7"/>
            </p:custDataLst>
          </p:nvPr>
        </p:nvSpPr>
        <p:spPr>
          <a:xfrm rot="21175867">
            <a:off x="339725" y="4508500"/>
            <a:ext cx="1511300" cy="304800"/>
          </a:xfrm>
          <a:prstGeom prst="rect">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400" dirty="0">
                <a:solidFill>
                  <a:srgbClr val="262626"/>
                </a:solidFill>
                <a:latin typeface="Calibri" charset="0"/>
                <a:ea typeface="ＭＳ Ｐゴシック" charset="-128"/>
              </a:rPr>
              <a:t>RAPPEL : ciblage</a:t>
            </a:r>
          </a:p>
        </p:txBody>
      </p:sp>
      <p:sp>
        <p:nvSpPr>
          <p:cNvPr id="10" name="Rectangle 9"/>
          <p:cNvSpPr/>
          <p:nvPr>
            <p:custDataLst>
              <p:tags r:id="rId8"/>
            </p:custDataLst>
          </p:nvPr>
        </p:nvSpPr>
        <p:spPr>
          <a:xfrm>
            <a:off x="4079875" y="4689475"/>
            <a:ext cx="4537075" cy="1403350"/>
          </a:xfrm>
          <a:prstGeom prst="rect">
            <a:avLst/>
          </a:prstGeom>
          <a:solidFill>
            <a:srgbClr val="CCCC00"/>
          </a:solidFill>
          <a:ln>
            <a:noFill/>
          </a:ln>
          <a:effectLst/>
        </p:spPr>
        <p:style>
          <a:lnRef idx="1">
            <a:schemeClr val="accent1"/>
          </a:lnRef>
          <a:fillRef idx="3">
            <a:schemeClr val="accent1"/>
          </a:fillRef>
          <a:effectRef idx="2">
            <a:schemeClr val="accent1"/>
          </a:effectRef>
          <a:fontRef idx="minor">
            <a:schemeClr val="lt1"/>
          </a:fontRef>
        </p:style>
        <p:txBody>
          <a:bodyPr lIns="72000" tIns="180000" rIns="72000" bIns="72000" anchor="ctr"/>
          <a:lstStyle/>
          <a:p>
            <a:pPr>
              <a:defRPr/>
            </a:pPr>
            <a:r>
              <a:rPr lang="fr-FR" sz="1200" dirty="0">
                <a:solidFill>
                  <a:schemeClr val="bg1"/>
                </a:solidFill>
                <a:latin typeface="Calibri" pitchFamily="1" charset="0"/>
                <a:ea typeface="ＭＳ Ｐゴシック" pitchFamily="1" charset="-128"/>
              </a:rPr>
              <a:t>Les campagnes sont diffusées sur de nombreux sites internet, sans distinction de typologie : aussi bien sur de gros sites que de petits sites.</a:t>
            </a:r>
          </a:p>
          <a:p>
            <a:pPr>
              <a:defRPr/>
            </a:pPr>
            <a:r>
              <a:rPr lang="fr-FR" sz="1200" dirty="0">
                <a:solidFill>
                  <a:schemeClr val="bg1"/>
                </a:solidFill>
                <a:latin typeface="Calibri" pitchFamily="1" charset="0"/>
                <a:ea typeface="ＭＳ Ｐゴシック" pitchFamily="1" charset="-128"/>
              </a:rPr>
              <a:t>En effet, les gros sites tels que franceinter.fr permettent d’avoir une vraie visibilité, mais génèrent peu de clics. La complémentarité avec les petits sites permet ainsi d’avoir de la visibilité tout en ayant du clic.</a:t>
            </a:r>
          </a:p>
        </p:txBody>
      </p:sp>
      <p:sp>
        <p:nvSpPr>
          <p:cNvPr id="11" name="Rectangle 10"/>
          <p:cNvSpPr/>
          <p:nvPr>
            <p:custDataLst>
              <p:tags r:id="rId9"/>
            </p:custDataLst>
          </p:nvPr>
        </p:nvSpPr>
        <p:spPr>
          <a:xfrm rot="21175867">
            <a:off x="3937000" y="4508500"/>
            <a:ext cx="1511300" cy="304800"/>
          </a:xfrm>
          <a:prstGeom prst="rect">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400" dirty="0">
                <a:solidFill>
                  <a:srgbClr val="262626"/>
                </a:solidFill>
                <a:latin typeface="Calibri" charset="0"/>
                <a:ea typeface="ＭＳ Ｐゴシック" charset="-128"/>
              </a:rPr>
              <a:t>RAPPEL : diffusion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custDataLst>
              <p:tags r:id="rId1"/>
            </p:custDataLst>
          </p:nvPr>
        </p:nvPicPr>
        <p:blipFill>
          <a:blip r:embed="rId11" cstate="print"/>
          <a:srcRect/>
          <a:stretch>
            <a:fillRect/>
          </a:stretch>
        </p:blipFill>
        <p:spPr bwMode="auto">
          <a:xfrm>
            <a:off x="623888" y="2563813"/>
            <a:ext cx="7896225" cy="1009650"/>
          </a:xfrm>
          <a:prstGeom prst="rect">
            <a:avLst/>
          </a:prstGeom>
          <a:noFill/>
          <a:ln w="9525">
            <a:noFill/>
            <a:miter lim="800000"/>
            <a:headEnd/>
            <a:tailEnd/>
          </a:ln>
        </p:spPr>
      </p:pic>
      <p:sp>
        <p:nvSpPr>
          <p:cNvPr id="33795" name="Rectangle 7"/>
          <p:cNvSpPr>
            <a:spLocks noGrp="1" noChangeArrowheads="1"/>
          </p:cNvSpPr>
          <p:nvPr>
            <p:ph type="title"/>
            <p:custDataLst>
              <p:tags r:id="rId2"/>
            </p:custDataLst>
          </p:nvPr>
        </p:nvSpPr>
        <p:spPr>
          <a:noFill/>
        </p:spPr>
        <p:txBody>
          <a:bodyPr/>
          <a:lstStyle/>
          <a:p>
            <a:r>
              <a:rPr lang="fr-FR" smtClean="0">
                <a:ea typeface="ＭＳ Ｐゴシック"/>
              </a:rPr>
              <a:t>Les résultats</a:t>
            </a:r>
          </a:p>
        </p:txBody>
      </p:sp>
      <p:sp>
        <p:nvSpPr>
          <p:cNvPr id="33796" name="Espace réservé du contenu 4"/>
          <p:cNvSpPr txBox="1">
            <a:spLocks/>
          </p:cNvSpPr>
          <p:nvPr>
            <p:custDataLst>
              <p:tags r:id="rId3"/>
            </p:custDataLst>
          </p:nvPr>
        </p:nvSpPr>
        <p:spPr bwMode="auto">
          <a:xfrm>
            <a:off x="935038" y="1198563"/>
            <a:ext cx="7273925" cy="1006475"/>
          </a:xfrm>
          <a:prstGeom prst="rect">
            <a:avLst/>
          </a:prstGeom>
          <a:noFill/>
          <a:ln w="9525">
            <a:noFill/>
            <a:miter lim="800000"/>
            <a:headEnd/>
            <a:tailEnd/>
          </a:ln>
        </p:spPr>
        <p:txBody>
          <a:bodyPr/>
          <a:lstStyle/>
          <a:p>
            <a:pPr algn="ctr"/>
            <a:r>
              <a:rPr lang="fr-FR" sz="2400">
                <a:solidFill>
                  <a:srgbClr val="404040"/>
                </a:solidFill>
                <a:latin typeface="Calibri" pitchFamily="34" charset="0"/>
              </a:rPr>
              <a:t>La campagne de bannière Google a généré …</a:t>
            </a:r>
            <a:endParaRPr lang="fr-FR" sz="2400" b="1">
              <a:solidFill>
                <a:srgbClr val="FFC000"/>
              </a:solidFill>
              <a:latin typeface="Calibri" pitchFamily="34" charset="0"/>
            </a:endParaRPr>
          </a:p>
          <a:p>
            <a:pPr algn="ctr"/>
            <a:r>
              <a:rPr lang="fr-FR" sz="3600" b="1">
                <a:solidFill>
                  <a:srgbClr val="CCCC00"/>
                </a:solidFill>
                <a:latin typeface="Calibri" pitchFamily="34" charset="0"/>
              </a:rPr>
              <a:t>13 138 clics</a:t>
            </a:r>
          </a:p>
        </p:txBody>
      </p:sp>
      <p:sp>
        <p:nvSpPr>
          <p:cNvPr id="27" name="Rectangle 26"/>
          <p:cNvSpPr/>
          <p:nvPr>
            <p:custDataLst>
              <p:tags r:id="rId4"/>
            </p:custDataLst>
          </p:nvPr>
        </p:nvSpPr>
        <p:spPr>
          <a:xfrm>
            <a:off x="2459037" y="4149080"/>
            <a:ext cx="1998663" cy="1257300"/>
          </a:xfrm>
          <a:prstGeom prst="rect">
            <a:avLst/>
          </a:prstGeom>
          <a:solidFill>
            <a:srgbClr val="CCCC00"/>
          </a:solidFill>
          <a:ln>
            <a:noFill/>
          </a:ln>
          <a:effectLst/>
        </p:spPr>
        <p:style>
          <a:lnRef idx="1">
            <a:schemeClr val="accent1"/>
          </a:lnRef>
          <a:fillRef idx="3">
            <a:schemeClr val="accent1"/>
          </a:fillRef>
          <a:effectRef idx="2">
            <a:schemeClr val="accent1"/>
          </a:effectRef>
          <a:fontRef idx="minor">
            <a:schemeClr val="lt1"/>
          </a:fontRef>
        </p:style>
        <p:txBody>
          <a:bodyPr lIns="72000" tIns="72000" rIns="72000" bIns="72000" anchor="ctr"/>
          <a:lstStyle/>
          <a:p>
            <a:pPr algn="ctr">
              <a:spcAft>
                <a:spcPts val="600"/>
              </a:spcAft>
              <a:defRPr/>
            </a:pPr>
            <a:r>
              <a:rPr lang="fr-FR" sz="2800" b="1" dirty="0">
                <a:solidFill>
                  <a:schemeClr val="bg1"/>
                </a:solidFill>
                <a:latin typeface="Calibri" charset="0"/>
                <a:ea typeface="ＭＳ Ｐゴシック" charset="-128"/>
                <a:sym typeface="Futura" charset="0"/>
              </a:rPr>
              <a:t>10 340 000</a:t>
            </a:r>
          </a:p>
          <a:p>
            <a:pPr algn="ctr">
              <a:spcAft>
                <a:spcPts val="600"/>
              </a:spcAft>
              <a:defRPr/>
            </a:pPr>
            <a:r>
              <a:rPr lang="fr-FR" sz="1600" dirty="0">
                <a:solidFill>
                  <a:schemeClr val="bg1"/>
                </a:solidFill>
                <a:latin typeface="Calibri" charset="0"/>
                <a:ea typeface="ＭＳ Ｐゴシック" charset="-128"/>
                <a:sym typeface="Futura" charset="0"/>
              </a:rPr>
              <a:t>affichages</a:t>
            </a:r>
          </a:p>
        </p:txBody>
      </p:sp>
      <p:sp>
        <p:nvSpPr>
          <p:cNvPr id="28" name="Rectangle 27"/>
          <p:cNvSpPr/>
          <p:nvPr>
            <p:custDataLst>
              <p:tags r:id="rId5"/>
            </p:custDataLst>
          </p:nvPr>
        </p:nvSpPr>
        <p:spPr>
          <a:xfrm>
            <a:off x="4687887" y="4149080"/>
            <a:ext cx="1997075" cy="1257300"/>
          </a:xfrm>
          <a:prstGeom prst="rect">
            <a:avLst/>
          </a:prstGeom>
          <a:solidFill>
            <a:srgbClr val="CCCC00"/>
          </a:solidFill>
          <a:ln>
            <a:noFill/>
          </a:ln>
          <a:effectLst/>
        </p:spPr>
        <p:style>
          <a:lnRef idx="1">
            <a:schemeClr val="accent1"/>
          </a:lnRef>
          <a:fillRef idx="3">
            <a:schemeClr val="accent1"/>
          </a:fillRef>
          <a:effectRef idx="2">
            <a:schemeClr val="accent1"/>
          </a:effectRef>
          <a:fontRef idx="minor">
            <a:schemeClr val="lt1"/>
          </a:fontRef>
        </p:style>
        <p:txBody>
          <a:bodyPr lIns="72000" tIns="72000" rIns="72000" bIns="72000" anchor="ctr"/>
          <a:lstStyle/>
          <a:p>
            <a:pPr algn="ctr">
              <a:spcAft>
                <a:spcPts val="600"/>
              </a:spcAft>
              <a:defRPr/>
            </a:pPr>
            <a:r>
              <a:rPr lang="fr-FR" sz="2800" b="1" dirty="0">
                <a:solidFill>
                  <a:schemeClr val="bg1"/>
                </a:solidFill>
                <a:latin typeface="Calibri" charset="0"/>
                <a:ea typeface="ＭＳ Ｐゴシック" charset="-128"/>
                <a:sym typeface="Futura" charset="0"/>
              </a:rPr>
              <a:t>0,49€</a:t>
            </a:r>
          </a:p>
          <a:p>
            <a:pPr algn="ctr">
              <a:spcAft>
                <a:spcPts val="600"/>
              </a:spcAft>
              <a:defRPr/>
            </a:pPr>
            <a:r>
              <a:rPr lang="fr-FR" sz="1600" dirty="0">
                <a:solidFill>
                  <a:schemeClr val="bg1"/>
                </a:solidFill>
                <a:latin typeface="Calibri" charset="0"/>
                <a:ea typeface="ＭＳ Ｐゴシック" charset="-128"/>
                <a:sym typeface="Futura" charset="0"/>
              </a:rPr>
              <a:t>de coût par clic</a:t>
            </a:r>
          </a:p>
        </p:txBody>
      </p:sp>
      <p:sp>
        <p:nvSpPr>
          <p:cNvPr id="31" name="Rectangle 30"/>
          <p:cNvSpPr/>
          <p:nvPr>
            <p:custDataLst>
              <p:tags r:id="rId6"/>
            </p:custDataLst>
          </p:nvPr>
        </p:nvSpPr>
        <p:spPr>
          <a:xfrm>
            <a:off x="6915149" y="4149080"/>
            <a:ext cx="1998662" cy="1257300"/>
          </a:xfrm>
          <a:prstGeom prst="rect">
            <a:avLst/>
          </a:prstGeom>
          <a:solidFill>
            <a:srgbClr val="CCCC00"/>
          </a:solidFill>
          <a:ln>
            <a:noFill/>
          </a:ln>
          <a:effectLst/>
        </p:spPr>
        <p:style>
          <a:lnRef idx="1">
            <a:schemeClr val="accent1"/>
          </a:lnRef>
          <a:fillRef idx="3">
            <a:schemeClr val="accent1"/>
          </a:fillRef>
          <a:effectRef idx="2">
            <a:schemeClr val="accent1"/>
          </a:effectRef>
          <a:fontRef idx="minor">
            <a:schemeClr val="lt1"/>
          </a:fontRef>
        </p:style>
        <p:txBody>
          <a:bodyPr lIns="72000" tIns="72000" rIns="72000" bIns="72000" anchor="ctr"/>
          <a:lstStyle/>
          <a:p>
            <a:pPr algn="ctr">
              <a:spcAft>
                <a:spcPts val="600"/>
              </a:spcAft>
              <a:defRPr/>
            </a:pPr>
            <a:r>
              <a:rPr lang="fr-FR" sz="2800" b="1" dirty="0">
                <a:solidFill>
                  <a:schemeClr val="bg1"/>
                </a:solidFill>
                <a:latin typeface="Calibri" charset="0"/>
                <a:ea typeface="ＭＳ Ｐゴシック" charset="-128"/>
                <a:sym typeface="Futura" charset="0"/>
              </a:rPr>
              <a:t>0,13%</a:t>
            </a:r>
          </a:p>
          <a:p>
            <a:pPr algn="ctr">
              <a:spcAft>
                <a:spcPts val="600"/>
              </a:spcAft>
              <a:defRPr/>
            </a:pPr>
            <a:r>
              <a:rPr lang="fr-FR" sz="1600" dirty="0">
                <a:solidFill>
                  <a:schemeClr val="bg1"/>
                </a:solidFill>
                <a:latin typeface="Calibri" charset="0"/>
                <a:ea typeface="ＭＳ Ｐゴシック" charset="-128"/>
                <a:sym typeface="Futura" charset="0"/>
              </a:rPr>
              <a:t>de taux par clic</a:t>
            </a:r>
          </a:p>
        </p:txBody>
      </p:sp>
      <p:sp>
        <p:nvSpPr>
          <p:cNvPr id="33800" name="Espace réservé du pied de page 3"/>
          <p:cNvSpPr>
            <a:spLocks noGrp="1"/>
          </p:cNvSpPr>
          <p:nvPr>
            <p:ph type="ftr" sz="quarter" idx="10"/>
            <p:custDataLst>
              <p:tags r:id="rId7"/>
            </p:custDataLst>
          </p:nvPr>
        </p:nvSpPr>
        <p:spPr bwMode="auto">
          <a:noFill/>
          <a:ln>
            <a:miter lim="800000"/>
            <a:headEnd/>
            <a:tailEnd/>
          </a:ln>
        </p:spPr>
        <p:txBody>
          <a:bodyPr/>
          <a:lstStyle/>
          <a:p>
            <a:r>
              <a:rPr lang="fr-FR" smtClean="0">
                <a:latin typeface="Calibri" pitchFamily="34" charset="0"/>
                <a:ea typeface="ＭＳ Ｐゴシック"/>
                <a:cs typeface="ＭＳ Ｐゴシック"/>
              </a:rPr>
              <a:t>Bilan – Théâtres Parisiens Associés</a:t>
            </a:r>
          </a:p>
        </p:txBody>
      </p:sp>
      <p:sp>
        <p:nvSpPr>
          <p:cNvPr id="10" name="Rectangle 9"/>
          <p:cNvSpPr/>
          <p:nvPr>
            <p:custDataLst>
              <p:tags r:id="rId8"/>
            </p:custDataLst>
          </p:nvPr>
        </p:nvSpPr>
        <p:spPr>
          <a:xfrm>
            <a:off x="230187" y="4149080"/>
            <a:ext cx="1998663" cy="1257300"/>
          </a:xfrm>
          <a:prstGeom prst="rect">
            <a:avLst/>
          </a:prstGeom>
          <a:solidFill>
            <a:srgbClr val="CCCC00"/>
          </a:solidFill>
          <a:ln>
            <a:noFill/>
          </a:ln>
          <a:effectLst/>
        </p:spPr>
        <p:style>
          <a:lnRef idx="1">
            <a:schemeClr val="accent1"/>
          </a:lnRef>
          <a:fillRef idx="3">
            <a:schemeClr val="accent1"/>
          </a:fillRef>
          <a:effectRef idx="2">
            <a:schemeClr val="accent1"/>
          </a:effectRef>
          <a:fontRef idx="minor">
            <a:schemeClr val="lt1"/>
          </a:fontRef>
        </p:style>
        <p:txBody>
          <a:bodyPr lIns="72000" tIns="72000" rIns="72000" bIns="72000" anchor="ctr"/>
          <a:lstStyle/>
          <a:p>
            <a:pPr algn="ctr">
              <a:spcAft>
                <a:spcPts val="600"/>
              </a:spcAft>
              <a:defRPr/>
            </a:pPr>
            <a:r>
              <a:rPr lang="fr-FR" sz="2800" b="1" dirty="0" smtClean="0">
                <a:solidFill>
                  <a:schemeClr val="bg1"/>
                </a:solidFill>
                <a:latin typeface="Calibri" charset="0"/>
                <a:ea typeface="ＭＳ Ｐゴシック" charset="-128"/>
                <a:sym typeface="Futura" charset="0"/>
              </a:rPr>
              <a:t>4 semaines</a:t>
            </a:r>
            <a:endParaRPr lang="fr-FR" sz="2800" b="1" dirty="0">
              <a:solidFill>
                <a:schemeClr val="bg1"/>
              </a:solidFill>
              <a:latin typeface="Calibri" charset="0"/>
              <a:ea typeface="ＭＳ Ｐゴシック" charset="-128"/>
              <a:sym typeface="Futura" charset="0"/>
            </a:endParaRPr>
          </a:p>
          <a:p>
            <a:pPr algn="ctr">
              <a:spcAft>
                <a:spcPts val="600"/>
              </a:spcAft>
              <a:defRPr/>
            </a:pPr>
            <a:r>
              <a:rPr lang="fr-FR" sz="1600" dirty="0" smtClean="0">
                <a:solidFill>
                  <a:schemeClr val="bg1"/>
                </a:solidFill>
                <a:latin typeface="Calibri" charset="0"/>
                <a:ea typeface="ＭＳ Ｐゴシック" charset="-128"/>
                <a:sym typeface="Futura" charset="0"/>
              </a:rPr>
              <a:t>de campagne</a:t>
            </a:r>
            <a:endParaRPr lang="fr-FR" sz="1600" dirty="0">
              <a:solidFill>
                <a:schemeClr val="bg1"/>
              </a:solidFill>
              <a:latin typeface="Calibri" charset="0"/>
              <a:ea typeface="ＭＳ Ｐゴシック" charset="-128"/>
              <a:sym typeface="Futura"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2"/>
          <p:cNvSpPr>
            <a:spLocks noGrp="1"/>
          </p:cNvSpPr>
          <p:nvPr>
            <p:ph type="title"/>
            <p:custDataLst>
              <p:tags r:id="rId1"/>
            </p:custDataLst>
          </p:nvPr>
        </p:nvSpPr>
        <p:spPr>
          <a:noFill/>
        </p:spPr>
        <p:txBody>
          <a:bodyPr/>
          <a:lstStyle/>
          <a:p>
            <a:r>
              <a:rPr lang="fr-FR" smtClean="0">
                <a:ea typeface="ＭＳ Ｐゴシック"/>
              </a:rPr>
              <a:t>Impact du display</a:t>
            </a:r>
          </a:p>
        </p:txBody>
      </p:sp>
      <p:sp>
        <p:nvSpPr>
          <p:cNvPr id="4" name="Espace réservé du pied de page 3"/>
          <p:cNvSpPr>
            <a:spLocks noGrp="1"/>
          </p:cNvSpPr>
          <p:nvPr>
            <p:ph type="ftr" sz="quarter" idx="10"/>
            <p:custDataLst>
              <p:tags r:id="rId2"/>
            </p:custDataLst>
          </p:nvPr>
        </p:nvSpPr>
        <p:spPr/>
        <p:txBody>
          <a:bodyPr/>
          <a:lstStyle/>
          <a:p>
            <a:pPr>
              <a:defRPr/>
            </a:pPr>
            <a:r>
              <a:rPr lang="fr-FR"/>
              <a:t>Bilan – Théâtres Parisiens Associés</a:t>
            </a:r>
          </a:p>
        </p:txBody>
      </p:sp>
      <p:grpSp>
        <p:nvGrpSpPr>
          <p:cNvPr id="34820" name="Groupe 15"/>
          <p:cNvGrpSpPr>
            <a:grpSpLocks/>
          </p:cNvGrpSpPr>
          <p:nvPr>
            <p:custDataLst>
              <p:tags r:id="rId3"/>
            </p:custDataLst>
          </p:nvPr>
        </p:nvGrpSpPr>
        <p:grpSpPr bwMode="auto">
          <a:xfrm>
            <a:off x="198438" y="1557338"/>
            <a:ext cx="8747125" cy="1624012"/>
            <a:chOff x="197768" y="1227970"/>
            <a:chExt cx="8748465" cy="1624966"/>
          </a:xfrm>
        </p:grpSpPr>
        <p:pic>
          <p:nvPicPr>
            <p:cNvPr id="34824" name="Picture 2"/>
            <p:cNvPicPr>
              <a:picLocks noChangeAspect="1" noChangeArrowheads="1"/>
            </p:cNvPicPr>
            <p:nvPr>
              <p:custDataLst>
                <p:tags r:id="rId7"/>
              </p:custDataLst>
            </p:nvPr>
          </p:nvPicPr>
          <p:blipFill>
            <a:blip r:embed="rId11" cstate="print"/>
            <a:srcRect/>
            <a:stretch>
              <a:fillRect/>
            </a:stretch>
          </p:blipFill>
          <p:spPr bwMode="auto">
            <a:xfrm>
              <a:off x="197768" y="1227970"/>
              <a:ext cx="8748465" cy="1624966"/>
            </a:xfrm>
            <a:prstGeom prst="rect">
              <a:avLst/>
            </a:prstGeom>
            <a:noFill/>
            <a:ln w="9525">
              <a:noFill/>
              <a:miter lim="800000"/>
              <a:headEnd/>
              <a:tailEnd/>
            </a:ln>
          </p:spPr>
        </p:pic>
        <p:cxnSp>
          <p:nvCxnSpPr>
            <p:cNvPr id="7" name="Connecteur droit avec flèche 6"/>
            <p:cNvCxnSpPr/>
            <p:nvPr>
              <p:custDataLst>
                <p:tags r:id="rId8"/>
              </p:custDataLst>
            </p:nvPr>
          </p:nvCxnSpPr>
          <p:spPr>
            <a:xfrm>
              <a:off x="3995650" y="1918938"/>
              <a:ext cx="1124122" cy="1589"/>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custDataLst>
                <p:tags r:id="rId9"/>
              </p:custDataLst>
            </p:nvPr>
          </p:nvCxnSpPr>
          <p:spPr>
            <a:xfrm>
              <a:off x="5148351" y="1628255"/>
              <a:ext cx="647799" cy="216027"/>
            </a:xfrm>
            <a:prstGeom prst="straightConnector1">
              <a:avLst/>
            </a:prstGeom>
            <a:ln w="38100">
              <a:solidFill>
                <a:srgbClr val="CCCC00"/>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34821" name="Groupe 13"/>
          <p:cNvGrpSpPr>
            <a:grpSpLocks/>
          </p:cNvGrpSpPr>
          <p:nvPr>
            <p:custDataLst>
              <p:tags r:id="rId4"/>
            </p:custDataLst>
          </p:nvPr>
        </p:nvGrpSpPr>
        <p:grpSpPr bwMode="auto">
          <a:xfrm>
            <a:off x="1338263" y="4081463"/>
            <a:ext cx="6467475" cy="1435100"/>
            <a:chOff x="3073708" y="4296758"/>
            <a:chExt cx="6466894" cy="1436497"/>
          </a:xfrm>
        </p:grpSpPr>
        <p:sp>
          <p:nvSpPr>
            <p:cNvPr id="12" name="Rectangle 11"/>
            <p:cNvSpPr/>
            <p:nvPr>
              <p:custDataLst>
                <p:tags r:id="rId5"/>
              </p:custDataLst>
            </p:nvPr>
          </p:nvSpPr>
          <p:spPr>
            <a:xfrm>
              <a:off x="3203871" y="4509690"/>
              <a:ext cx="6336731" cy="1223565"/>
            </a:xfrm>
            <a:prstGeom prst="rect">
              <a:avLst/>
            </a:prstGeom>
            <a:solidFill>
              <a:srgbClr val="CC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fr-FR" dirty="0">
                  <a:solidFill>
                    <a:srgbClr val="FFFFFF"/>
                  </a:solidFill>
                  <a:latin typeface="Calibri" pitchFamily="1" charset="0"/>
                  <a:ea typeface="ＭＳ Ｐゴシック" pitchFamily="1" charset="-128"/>
                </a:rPr>
                <a:t>Comme lors des campagnes de 2011, nous pouvons voir que la campagne a eu un réel impact sur le trafic plus d’une semaine après son arrêt.</a:t>
              </a:r>
            </a:p>
          </p:txBody>
        </p:sp>
        <p:sp>
          <p:nvSpPr>
            <p:cNvPr id="13" name="Rectangle 12"/>
            <p:cNvSpPr/>
            <p:nvPr>
              <p:custDataLst>
                <p:tags r:id="rId6"/>
              </p:custDataLst>
            </p:nvPr>
          </p:nvSpPr>
          <p:spPr>
            <a:xfrm rot="21180000">
              <a:off x="3073708" y="4296758"/>
              <a:ext cx="1260362" cy="305097"/>
            </a:xfrm>
            <a:prstGeom prst="rect">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400" dirty="0">
                  <a:solidFill>
                    <a:srgbClr val="262626"/>
                  </a:solidFill>
                  <a:latin typeface="Calibri" pitchFamily="1" charset="0"/>
                  <a:ea typeface="ＭＳ Ｐゴシック" pitchFamily="1" charset="-128"/>
                </a:rPr>
                <a:t>À NOTER</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idx="1"/>
            <p:custDataLst>
              <p:tags r:id="rId1"/>
            </p:custDataLst>
          </p:nvPr>
        </p:nvSpPr>
        <p:spPr>
          <a:xfrm>
            <a:off x="457200" y="3429000"/>
            <a:ext cx="8229600" cy="1440160"/>
          </a:xfrm>
        </p:spPr>
        <p:txBody>
          <a:bodyPr/>
          <a:lstStyle/>
          <a:p>
            <a:r>
              <a:rPr lang="fr-FR" sz="1800" dirty="0" smtClean="0"/>
              <a:t>La campagne de mai 2012 a généré moins de clics, mais le budget a été deux fois moins élevé qu’en novembre 2011.</a:t>
            </a:r>
          </a:p>
          <a:p>
            <a:r>
              <a:rPr lang="fr-FR" sz="1800" dirty="0" smtClean="0"/>
              <a:t>La campagne </a:t>
            </a:r>
            <a:r>
              <a:rPr lang="fr-FR" sz="1800" dirty="0" smtClean="0"/>
              <a:t>de 2012 a </a:t>
            </a:r>
            <a:r>
              <a:rPr lang="fr-FR" sz="1800" dirty="0" smtClean="0"/>
              <a:t>été moins efficace avec un taux de clic plus </a:t>
            </a:r>
            <a:r>
              <a:rPr lang="fr-FR" sz="1800" dirty="0" smtClean="0"/>
              <a:t>faible, </a:t>
            </a:r>
            <a:r>
              <a:rPr lang="fr-FR" sz="1800" dirty="0" smtClean="0"/>
              <a:t>cependant le coût au clic est relativement proche </a:t>
            </a:r>
            <a:r>
              <a:rPr lang="fr-FR" sz="1600" i="1" dirty="0" smtClean="0"/>
              <a:t>(0,49€ sur 2012 VS 0,41€ sur 2011)</a:t>
            </a:r>
            <a:r>
              <a:rPr lang="fr-FR" sz="1800" dirty="0" smtClean="0"/>
              <a:t>.</a:t>
            </a:r>
          </a:p>
          <a:p>
            <a:endParaRPr lang="fr-FR" sz="1800" dirty="0" smtClean="0"/>
          </a:p>
          <a:p>
            <a:endParaRPr lang="fr-FR" sz="1800" dirty="0" smtClean="0"/>
          </a:p>
        </p:txBody>
      </p:sp>
      <p:sp>
        <p:nvSpPr>
          <p:cNvPr id="16" name="Titre 15"/>
          <p:cNvSpPr>
            <a:spLocks noGrp="1"/>
          </p:cNvSpPr>
          <p:nvPr>
            <p:ph type="title"/>
            <p:custDataLst>
              <p:tags r:id="rId2"/>
            </p:custDataLst>
          </p:nvPr>
        </p:nvSpPr>
        <p:spPr/>
        <p:txBody>
          <a:bodyPr/>
          <a:lstStyle/>
          <a:p>
            <a:r>
              <a:rPr lang="fr-FR" smtClean="0"/>
              <a:t>Comparaison 2012 VS 2011</a:t>
            </a:r>
            <a:endParaRPr lang="fr-FR" dirty="0"/>
          </a:p>
        </p:txBody>
      </p:sp>
      <p:sp>
        <p:nvSpPr>
          <p:cNvPr id="4" name="Espace réservé du pied de page 3"/>
          <p:cNvSpPr>
            <a:spLocks noGrp="1"/>
          </p:cNvSpPr>
          <p:nvPr>
            <p:ph type="ftr" sz="quarter" idx="10"/>
            <p:custDataLst>
              <p:tags r:id="rId3"/>
            </p:custDataLst>
          </p:nvPr>
        </p:nvSpPr>
        <p:spPr/>
        <p:txBody>
          <a:bodyPr/>
          <a:lstStyle/>
          <a:p>
            <a:r>
              <a:rPr lang="fr-FR" smtClean="0"/>
              <a:t>Bilan – Théâtres Parisiens Associés</a:t>
            </a:r>
            <a:endParaRPr lang="fr-FR"/>
          </a:p>
        </p:txBody>
      </p:sp>
      <p:sp>
        <p:nvSpPr>
          <p:cNvPr id="17" name="Rectangle 16"/>
          <p:cNvSpPr/>
          <p:nvPr>
            <p:custDataLst>
              <p:tags r:id="rId4"/>
            </p:custDataLst>
          </p:nvPr>
        </p:nvSpPr>
        <p:spPr>
          <a:xfrm>
            <a:off x="687404" y="836712"/>
            <a:ext cx="3540894" cy="2160240"/>
          </a:xfrm>
          <a:prstGeom prst="rect">
            <a:avLst/>
          </a:prstGeom>
          <a:solidFill>
            <a:srgbClr val="CCCC00"/>
          </a:solidFill>
          <a:ln>
            <a:noFill/>
          </a:ln>
          <a:effectLst/>
        </p:spPr>
        <p:style>
          <a:lnRef idx="1">
            <a:schemeClr val="accent1"/>
          </a:lnRef>
          <a:fillRef idx="3">
            <a:schemeClr val="accent1"/>
          </a:fillRef>
          <a:effectRef idx="2">
            <a:schemeClr val="accent1"/>
          </a:effectRef>
          <a:fontRef idx="minor">
            <a:schemeClr val="lt1"/>
          </a:fontRef>
        </p:style>
        <p:txBody>
          <a:bodyPr lIns="72000" tIns="180000" rIns="72000" bIns="72000"/>
          <a:lstStyle/>
          <a:p>
            <a:pPr algn="ctr"/>
            <a:r>
              <a:rPr lang="fr-FR" sz="2400" b="1" dirty="0" smtClean="0">
                <a:latin typeface="Calibri" pitchFamily="34" charset="0"/>
              </a:rPr>
              <a:t>Mai 2012</a:t>
            </a:r>
          </a:p>
          <a:p>
            <a:pPr algn="ctr"/>
            <a:endParaRPr lang="fr-FR" b="1" dirty="0" smtClean="0">
              <a:latin typeface="Calibri" pitchFamily="34" charset="0"/>
            </a:endParaRPr>
          </a:p>
          <a:p>
            <a:pPr marL="0" lvl="1"/>
            <a:r>
              <a:rPr lang="fr-FR" b="1" dirty="0" smtClean="0">
                <a:latin typeface="Calibri" pitchFamily="34" charset="0"/>
              </a:rPr>
              <a:t>Durée : </a:t>
            </a:r>
            <a:r>
              <a:rPr lang="fr-FR" b="1" dirty="0" smtClean="0">
                <a:solidFill>
                  <a:schemeClr val="tx1"/>
                </a:solidFill>
                <a:latin typeface="Calibri" pitchFamily="34" charset="0"/>
              </a:rPr>
              <a:t>4 Semaines</a:t>
            </a:r>
          </a:p>
          <a:p>
            <a:pPr marL="0" lvl="1"/>
            <a:r>
              <a:rPr lang="fr-FR" b="1" dirty="0" smtClean="0">
                <a:latin typeface="Calibri" pitchFamily="34" charset="0"/>
              </a:rPr>
              <a:t>Clics :</a:t>
            </a:r>
            <a:r>
              <a:rPr lang="fr-FR" b="1" dirty="0" smtClean="0">
                <a:solidFill>
                  <a:schemeClr val="tx1"/>
                </a:solidFill>
                <a:latin typeface="Calibri" pitchFamily="34" charset="0"/>
              </a:rPr>
              <a:t> 13138</a:t>
            </a:r>
          </a:p>
          <a:p>
            <a:pPr marL="0" lvl="1"/>
            <a:r>
              <a:rPr lang="fr-FR" b="1" dirty="0" smtClean="0">
                <a:latin typeface="Calibri" pitchFamily="34" charset="0"/>
              </a:rPr>
              <a:t>Coût : </a:t>
            </a:r>
            <a:r>
              <a:rPr lang="fr-FR" b="1" dirty="0" smtClean="0">
                <a:solidFill>
                  <a:schemeClr val="tx1"/>
                </a:solidFill>
                <a:latin typeface="Calibri" pitchFamily="34" charset="0"/>
              </a:rPr>
              <a:t>6400€</a:t>
            </a:r>
          </a:p>
          <a:p>
            <a:pPr marL="0" lvl="1"/>
            <a:r>
              <a:rPr lang="fr-FR" b="1" dirty="0" smtClean="0">
                <a:latin typeface="Calibri" pitchFamily="34" charset="0"/>
              </a:rPr>
              <a:t>Taux de clic : </a:t>
            </a:r>
            <a:r>
              <a:rPr lang="fr-FR" b="1" dirty="0" smtClean="0">
                <a:solidFill>
                  <a:schemeClr val="tx1"/>
                </a:solidFill>
                <a:latin typeface="Calibri" pitchFamily="34" charset="0"/>
              </a:rPr>
              <a:t>0,13%</a:t>
            </a:r>
          </a:p>
        </p:txBody>
      </p:sp>
      <p:sp>
        <p:nvSpPr>
          <p:cNvPr id="21" name="Flèche droite 20"/>
          <p:cNvSpPr/>
          <p:nvPr>
            <p:custDataLst>
              <p:tags r:id="rId5"/>
            </p:custDataLst>
          </p:nvPr>
        </p:nvSpPr>
        <p:spPr>
          <a:xfrm>
            <a:off x="323850" y="3428999"/>
            <a:ext cx="431800" cy="360363"/>
          </a:xfrm>
          <a:prstGeom prst="rightArrow">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 name="Flèche droite 21"/>
          <p:cNvSpPr/>
          <p:nvPr>
            <p:custDataLst>
              <p:tags r:id="rId6"/>
            </p:custDataLst>
          </p:nvPr>
        </p:nvSpPr>
        <p:spPr>
          <a:xfrm>
            <a:off x="323850" y="4149079"/>
            <a:ext cx="431800" cy="360363"/>
          </a:xfrm>
          <a:prstGeom prst="rightArrow">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7" name="Rectangle 26"/>
          <p:cNvSpPr/>
          <p:nvPr>
            <p:custDataLst>
              <p:tags r:id="rId7"/>
            </p:custDataLst>
          </p:nvPr>
        </p:nvSpPr>
        <p:spPr>
          <a:xfrm>
            <a:off x="4915702" y="836712"/>
            <a:ext cx="3540894" cy="2160240"/>
          </a:xfrm>
          <a:prstGeom prst="rect">
            <a:avLst/>
          </a:prstGeom>
          <a:solidFill>
            <a:srgbClr val="CCCC00"/>
          </a:solidFill>
          <a:ln>
            <a:noFill/>
          </a:ln>
          <a:effectLst/>
        </p:spPr>
        <p:style>
          <a:lnRef idx="1">
            <a:schemeClr val="accent1"/>
          </a:lnRef>
          <a:fillRef idx="3">
            <a:schemeClr val="accent1"/>
          </a:fillRef>
          <a:effectRef idx="2">
            <a:schemeClr val="accent1"/>
          </a:effectRef>
          <a:fontRef idx="minor">
            <a:schemeClr val="lt1"/>
          </a:fontRef>
        </p:style>
        <p:txBody>
          <a:bodyPr lIns="72000" tIns="180000" rIns="72000" bIns="72000"/>
          <a:lstStyle/>
          <a:p>
            <a:pPr algn="ctr"/>
            <a:r>
              <a:rPr lang="fr-FR" sz="2400" b="1" dirty="0" smtClean="0">
                <a:latin typeface="Calibri" pitchFamily="34" charset="0"/>
              </a:rPr>
              <a:t>Novembre 2011</a:t>
            </a:r>
          </a:p>
          <a:p>
            <a:pPr algn="ctr"/>
            <a:endParaRPr lang="fr-FR" b="1" dirty="0" smtClean="0">
              <a:latin typeface="Calibri" pitchFamily="34" charset="0"/>
            </a:endParaRPr>
          </a:p>
          <a:p>
            <a:pPr marL="0" lvl="1"/>
            <a:r>
              <a:rPr lang="fr-FR" b="1" dirty="0" smtClean="0">
                <a:latin typeface="Calibri" pitchFamily="34" charset="0"/>
              </a:rPr>
              <a:t>Durée : </a:t>
            </a:r>
            <a:r>
              <a:rPr lang="fr-FR" b="1" dirty="0" smtClean="0">
                <a:solidFill>
                  <a:schemeClr val="tx1"/>
                </a:solidFill>
                <a:latin typeface="Calibri" pitchFamily="34" charset="0"/>
              </a:rPr>
              <a:t>6 Semaines</a:t>
            </a:r>
          </a:p>
          <a:p>
            <a:pPr marL="0" lvl="1"/>
            <a:r>
              <a:rPr lang="fr-FR" b="1" dirty="0" smtClean="0">
                <a:latin typeface="Calibri" pitchFamily="34" charset="0"/>
              </a:rPr>
              <a:t>Clics :</a:t>
            </a:r>
            <a:r>
              <a:rPr lang="fr-FR" b="1" dirty="0" smtClean="0">
                <a:solidFill>
                  <a:schemeClr val="tx1"/>
                </a:solidFill>
                <a:latin typeface="Calibri" pitchFamily="34" charset="0"/>
              </a:rPr>
              <a:t> 29567</a:t>
            </a:r>
          </a:p>
          <a:p>
            <a:pPr marL="0" lvl="1"/>
            <a:r>
              <a:rPr lang="fr-FR" b="1" dirty="0" smtClean="0">
                <a:latin typeface="Calibri" pitchFamily="34" charset="0"/>
              </a:rPr>
              <a:t>Coût : </a:t>
            </a:r>
            <a:r>
              <a:rPr lang="fr-FR" b="1" dirty="0" smtClean="0">
                <a:solidFill>
                  <a:schemeClr val="tx1"/>
                </a:solidFill>
                <a:latin typeface="Calibri" pitchFamily="34" charset="0"/>
              </a:rPr>
              <a:t>12000€</a:t>
            </a:r>
          </a:p>
          <a:p>
            <a:pPr marL="0" lvl="1"/>
            <a:r>
              <a:rPr lang="fr-FR" b="1" dirty="0" smtClean="0">
                <a:latin typeface="Calibri" pitchFamily="34" charset="0"/>
              </a:rPr>
              <a:t>Taux de clic : </a:t>
            </a:r>
            <a:r>
              <a:rPr lang="fr-FR" b="1" dirty="0" smtClean="0">
                <a:solidFill>
                  <a:schemeClr val="tx1"/>
                </a:solidFill>
                <a:latin typeface="Calibri" pitchFamily="34" charset="0"/>
              </a:rPr>
              <a:t>0,21%</a:t>
            </a:r>
          </a:p>
        </p:txBody>
      </p:sp>
      <p:grpSp>
        <p:nvGrpSpPr>
          <p:cNvPr id="34" name="Groupe 13"/>
          <p:cNvGrpSpPr>
            <a:grpSpLocks/>
          </p:cNvGrpSpPr>
          <p:nvPr>
            <p:custDataLst>
              <p:tags r:id="rId8"/>
            </p:custDataLst>
          </p:nvPr>
        </p:nvGrpSpPr>
        <p:grpSpPr bwMode="auto">
          <a:xfrm>
            <a:off x="553427" y="4944831"/>
            <a:ext cx="7834996" cy="1220472"/>
            <a:chOff x="2295565" y="4156270"/>
            <a:chExt cx="7834293" cy="1221660"/>
          </a:xfrm>
        </p:grpSpPr>
        <p:sp>
          <p:nvSpPr>
            <p:cNvPr id="35" name="Rectangle 34"/>
            <p:cNvSpPr/>
            <p:nvPr>
              <p:custDataLst>
                <p:tags r:id="rId9"/>
              </p:custDataLst>
            </p:nvPr>
          </p:nvSpPr>
          <p:spPr>
            <a:xfrm>
              <a:off x="2425694" y="4296759"/>
              <a:ext cx="7704164" cy="1081171"/>
            </a:xfrm>
            <a:prstGeom prst="rect">
              <a:avLst/>
            </a:prstGeom>
            <a:solidFill>
              <a:srgbClr val="CCCC00"/>
            </a:solidFill>
            <a:ln>
              <a:noFill/>
            </a:ln>
            <a:effectLst/>
          </p:spPr>
          <p:style>
            <a:lnRef idx="1">
              <a:schemeClr val="accent1"/>
            </a:lnRef>
            <a:fillRef idx="3">
              <a:schemeClr val="accent1"/>
            </a:fillRef>
            <a:effectRef idx="2">
              <a:schemeClr val="accent1"/>
            </a:effectRef>
            <a:fontRef idx="minor">
              <a:schemeClr val="lt1"/>
            </a:fontRef>
          </p:style>
          <p:txBody>
            <a:bodyPr lIns="72000" tIns="108000" rIns="72000" bIns="36000" anchor="ctr"/>
            <a:lstStyle/>
            <a:p>
              <a:pPr>
                <a:defRPr/>
              </a:pPr>
              <a:r>
                <a:rPr lang="fr-FR" sz="1600" dirty="0" smtClean="0">
                  <a:solidFill>
                    <a:srgbClr val="FFFFFF"/>
                  </a:solidFill>
                  <a:latin typeface="Calibri" pitchFamily="1" charset="0"/>
                  <a:ea typeface="ＭＳ Ｐゴシック" pitchFamily="1" charset="-128"/>
                </a:rPr>
                <a:t>Les périodes comparées sont très différentes puisque la campagne de mai était dans une période plutôt creuse et avait </a:t>
              </a:r>
              <a:r>
                <a:rPr lang="fr-FR" sz="1600" smtClean="0">
                  <a:solidFill>
                    <a:srgbClr val="FFFFFF"/>
                  </a:solidFill>
                  <a:latin typeface="Calibri" pitchFamily="1" charset="0"/>
                  <a:ea typeface="ＭＳ Ｐゴシック" pitchFamily="1" charset="-128"/>
                </a:rPr>
                <a:t>justement </a:t>
              </a:r>
              <a:r>
                <a:rPr lang="fr-FR" sz="1600" smtClean="0">
                  <a:solidFill>
                    <a:srgbClr val="FFFFFF"/>
                  </a:solidFill>
                  <a:latin typeface="Calibri" pitchFamily="1" charset="0"/>
                  <a:ea typeface="ＭＳ Ｐゴシック" pitchFamily="1" charset="-128"/>
                </a:rPr>
                <a:t>pour </a:t>
              </a:r>
              <a:r>
                <a:rPr lang="fr-FR" sz="1600" smtClean="0">
                  <a:solidFill>
                    <a:srgbClr val="FFFFFF"/>
                  </a:solidFill>
                  <a:latin typeface="Calibri" pitchFamily="1" charset="0"/>
                  <a:ea typeface="ＭＳ Ｐゴシック" pitchFamily="1" charset="-128"/>
                </a:rPr>
                <a:t>objectif </a:t>
              </a:r>
              <a:r>
                <a:rPr lang="fr-FR" sz="1600" dirty="0" smtClean="0">
                  <a:solidFill>
                    <a:srgbClr val="FFFFFF"/>
                  </a:solidFill>
                  <a:latin typeface="Calibri" pitchFamily="1" charset="0"/>
                  <a:ea typeface="ＭＳ Ｐゴシック" pitchFamily="1" charset="-128"/>
                </a:rPr>
                <a:t>de booster le trafic. Il sera intéressant de comparer la campagne d’octobre 2012 VS novembre 2011. </a:t>
              </a:r>
            </a:p>
          </p:txBody>
        </p:sp>
        <p:sp>
          <p:nvSpPr>
            <p:cNvPr id="36" name="Rectangle 35"/>
            <p:cNvSpPr/>
            <p:nvPr>
              <p:custDataLst>
                <p:tags r:id="rId10"/>
              </p:custDataLst>
            </p:nvPr>
          </p:nvSpPr>
          <p:spPr>
            <a:xfrm rot="21180000">
              <a:off x="2295565" y="4156270"/>
              <a:ext cx="1260362" cy="305097"/>
            </a:xfrm>
            <a:prstGeom prst="rect">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400" dirty="0">
                  <a:solidFill>
                    <a:srgbClr val="262626"/>
                  </a:solidFill>
                  <a:latin typeface="Calibri" pitchFamily="1" charset="0"/>
                  <a:ea typeface="ＭＳ Ｐゴシック" pitchFamily="1" charset="-128"/>
                </a:rPr>
                <a:t>À NOTER</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722313" y="3716338"/>
            <a:ext cx="7772400" cy="2052637"/>
          </a:xfrm>
        </p:spPr>
        <p:txBody>
          <a:bodyPr/>
          <a:lstStyle/>
          <a:p>
            <a:pPr>
              <a:defRPr/>
            </a:pPr>
            <a:r>
              <a:rPr lang="fr-FR" dirty="0" smtClean="0">
                <a:cs typeface="+mj-cs"/>
              </a:rPr>
              <a:t>LE SITE INTERNET</a:t>
            </a:r>
            <a:br>
              <a:rPr lang="fr-FR" dirty="0" smtClean="0">
                <a:cs typeface="+mj-cs"/>
              </a:rPr>
            </a:br>
            <a:endParaRPr lang="fr-FR" dirty="0" smtClean="0">
              <a:cs typeface="+mj-cs"/>
            </a:endParaRPr>
          </a:p>
        </p:txBody>
      </p:sp>
      <p:sp>
        <p:nvSpPr>
          <p:cNvPr id="17411" name="Espace réservé du pied de page 4"/>
          <p:cNvSpPr>
            <a:spLocks noGrp="1"/>
          </p:cNvSpPr>
          <p:nvPr>
            <p:ph type="ftr" sz="quarter" idx="11"/>
            <p:custDataLst>
              <p:tags r:id="rId2"/>
            </p:custDataLst>
          </p:nvPr>
        </p:nvSpPr>
        <p:spPr bwMode="auto">
          <a:noFill/>
          <a:ln>
            <a:miter lim="800000"/>
            <a:headEnd/>
            <a:tailEnd/>
          </a:ln>
        </p:spPr>
        <p:txBody>
          <a:bodyPr/>
          <a:lstStyle/>
          <a:p>
            <a:r>
              <a:rPr lang="fr-FR" smtClean="0">
                <a:latin typeface="Calibri" pitchFamily="34" charset="0"/>
                <a:ea typeface="ＭＳ Ｐゴシック"/>
                <a:cs typeface="ＭＳ Ｐゴシック"/>
              </a:rPr>
              <a:t>Bilan – Théâtres Parisiens Associés</a:t>
            </a:r>
          </a:p>
        </p:txBody>
      </p:sp>
      <p:grpSp>
        <p:nvGrpSpPr>
          <p:cNvPr id="17412" name="Groupe 22"/>
          <p:cNvGrpSpPr>
            <a:grpSpLocks/>
          </p:cNvGrpSpPr>
          <p:nvPr>
            <p:custDataLst>
              <p:tags r:id="rId3"/>
            </p:custDataLst>
          </p:nvPr>
        </p:nvGrpSpPr>
        <p:grpSpPr bwMode="auto">
          <a:xfrm>
            <a:off x="722313" y="2420938"/>
            <a:ext cx="3532187" cy="1306512"/>
            <a:chOff x="971600" y="1196752"/>
            <a:chExt cx="5256584" cy="1944217"/>
          </a:xfrm>
        </p:grpSpPr>
        <p:sp>
          <p:nvSpPr>
            <p:cNvPr id="18" name="Espace réservé du contenu 8"/>
            <p:cNvSpPr txBox="1">
              <a:spLocks/>
            </p:cNvSpPr>
            <p:nvPr>
              <p:custDataLst>
                <p:tags r:id="rId4"/>
              </p:custDataLst>
            </p:nvPr>
          </p:nvSpPr>
          <p:spPr>
            <a:xfrm rot="16200000">
              <a:off x="971664" y="1196688"/>
              <a:ext cx="1944217" cy="1944345"/>
            </a:xfrm>
            <a:prstGeom prst="teardrop">
              <a:avLst/>
            </a:prstGeom>
            <a:solidFill>
              <a:srgbClr val="CCCC00"/>
            </a:solidFill>
            <a:ln w="38100">
              <a:solidFill>
                <a:schemeClr val="bg1"/>
              </a:solidFill>
            </a:ln>
          </p:spPr>
          <p:txBody>
            <a:bodyPr vert="vert" lIns="0" tIns="0" rIns="0" bIns="0" anchor="ctr"/>
            <a:lstStyle/>
            <a:p>
              <a:pPr marL="273050" indent="-273050" algn="ctr"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Bilan</a:t>
              </a:r>
            </a:p>
          </p:txBody>
        </p:sp>
        <p:sp>
          <p:nvSpPr>
            <p:cNvPr id="21" name="Espace réservé du contenu 8"/>
            <p:cNvSpPr txBox="1">
              <a:spLocks/>
            </p:cNvSpPr>
            <p:nvPr>
              <p:custDataLst>
                <p:tags r:id="rId5"/>
              </p:custDataLst>
            </p:nvPr>
          </p:nvSpPr>
          <p:spPr>
            <a:xfrm rot="16200000">
              <a:off x="2627784" y="1196687"/>
              <a:ext cx="1944217" cy="1944346"/>
            </a:xfrm>
            <a:prstGeom prst="teardrop">
              <a:avLst/>
            </a:prstGeom>
            <a:solidFill>
              <a:schemeClr val="bg1">
                <a:lumMod val="75000"/>
              </a:schemeClr>
            </a:solidFill>
            <a:ln w="38100">
              <a:solidFill>
                <a:schemeClr val="bg1"/>
              </a:solidFill>
            </a:ln>
          </p:spPr>
          <p:txBody>
            <a:bodyPr vert="vert" lIns="0" tIns="0" rIns="0" bIns="0" anchor="ctr"/>
            <a:lstStyle/>
            <a:p>
              <a:pPr marL="273050" indent="-273050"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A suivre</a:t>
              </a:r>
            </a:p>
          </p:txBody>
        </p:sp>
        <p:sp>
          <p:nvSpPr>
            <p:cNvPr id="22" name="Espace réservé du contenu 8"/>
            <p:cNvSpPr txBox="1">
              <a:spLocks/>
            </p:cNvSpPr>
            <p:nvPr>
              <p:custDataLst>
                <p:tags r:id="rId6"/>
              </p:custDataLst>
            </p:nvPr>
          </p:nvSpPr>
          <p:spPr>
            <a:xfrm rot="16200000">
              <a:off x="4283903" y="1196688"/>
              <a:ext cx="1944217" cy="1944345"/>
            </a:xfrm>
            <a:prstGeom prst="teardrop">
              <a:avLst/>
            </a:prstGeom>
            <a:solidFill>
              <a:schemeClr val="bg1">
                <a:lumMod val="75000"/>
              </a:schemeClr>
            </a:solidFill>
            <a:ln w="38100">
              <a:solidFill>
                <a:schemeClr val="bg1"/>
              </a:solidFill>
            </a:ln>
          </p:spPr>
          <p:txBody>
            <a:bodyPr vert="vert" lIns="0" tIns="0" rIns="0" bIns="0" anchor="ctr"/>
            <a:lstStyle/>
            <a:p>
              <a:pPr marL="273050" indent="-273050" algn="ctr"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2013</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722313" y="3716338"/>
            <a:ext cx="7772400" cy="2052637"/>
          </a:xfrm>
        </p:spPr>
        <p:txBody>
          <a:bodyPr/>
          <a:lstStyle/>
          <a:p>
            <a:pPr>
              <a:defRPr/>
            </a:pPr>
            <a:r>
              <a:rPr lang="fr-FR" smtClean="0">
                <a:cs typeface="+mj-cs"/>
              </a:rPr>
              <a:t>Inscrits et newsletters</a:t>
            </a:r>
            <a:endParaRPr lang="fr-FR" dirty="0" smtClean="0">
              <a:cs typeface="+mj-cs"/>
            </a:endParaRPr>
          </a:p>
        </p:txBody>
      </p:sp>
      <p:sp>
        <p:nvSpPr>
          <p:cNvPr id="35843" name="Espace réservé du pied de page 4"/>
          <p:cNvSpPr>
            <a:spLocks noGrp="1"/>
          </p:cNvSpPr>
          <p:nvPr>
            <p:ph type="ftr" sz="quarter" idx="11"/>
            <p:custDataLst>
              <p:tags r:id="rId2"/>
            </p:custDataLst>
          </p:nvPr>
        </p:nvSpPr>
        <p:spPr bwMode="auto">
          <a:noFill/>
          <a:ln>
            <a:miter lim="800000"/>
            <a:headEnd/>
            <a:tailEnd/>
          </a:ln>
        </p:spPr>
        <p:txBody>
          <a:bodyPr/>
          <a:lstStyle/>
          <a:p>
            <a:r>
              <a:rPr lang="fr-FR" smtClean="0">
                <a:latin typeface="Calibri" pitchFamily="34" charset="0"/>
                <a:ea typeface="ＭＳ Ｐゴシック"/>
                <a:cs typeface="ＭＳ Ｐゴシック"/>
              </a:rPr>
              <a:t>Bilan – Théâtres Parisiens Associés</a:t>
            </a:r>
          </a:p>
        </p:txBody>
      </p:sp>
      <p:grpSp>
        <p:nvGrpSpPr>
          <p:cNvPr id="35844" name="Groupe 5"/>
          <p:cNvGrpSpPr>
            <a:grpSpLocks/>
          </p:cNvGrpSpPr>
          <p:nvPr>
            <p:custDataLst>
              <p:tags r:id="rId3"/>
            </p:custDataLst>
          </p:nvPr>
        </p:nvGrpSpPr>
        <p:grpSpPr bwMode="auto">
          <a:xfrm>
            <a:off x="722313" y="2420938"/>
            <a:ext cx="3532187" cy="1306512"/>
            <a:chOff x="971600" y="1196752"/>
            <a:chExt cx="5256584" cy="1944217"/>
          </a:xfrm>
        </p:grpSpPr>
        <p:sp>
          <p:nvSpPr>
            <p:cNvPr id="7" name="Espace réservé du contenu 8"/>
            <p:cNvSpPr txBox="1">
              <a:spLocks/>
            </p:cNvSpPr>
            <p:nvPr>
              <p:custDataLst>
                <p:tags r:id="rId4"/>
              </p:custDataLst>
            </p:nvPr>
          </p:nvSpPr>
          <p:spPr>
            <a:xfrm rot="16200000">
              <a:off x="971664" y="1196688"/>
              <a:ext cx="1944217" cy="1944345"/>
            </a:xfrm>
            <a:prstGeom prst="teardrop">
              <a:avLst/>
            </a:prstGeom>
            <a:solidFill>
              <a:srgbClr val="CCCC00"/>
            </a:solidFill>
            <a:ln w="38100">
              <a:solidFill>
                <a:schemeClr val="bg1"/>
              </a:solidFill>
            </a:ln>
          </p:spPr>
          <p:txBody>
            <a:bodyPr vert="vert" lIns="0" tIns="0" rIns="0" bIns="0" anchor="ctr"/>
            <a:lstStyle/>
            <a:p>
              <a:pPr marL="273050" indent="-273050" algn="ctr"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Bilan</a:t>
              </a:r>
            </a:p>
          </p:txBody>
        </p:sp>
        <p:sp>
          <p:nvSpPr>
            <p:cNvPr id="8" name="Espace réservé du contenu 8"/>
            <p:cNvSpPr txBox="1">
              <a:spLocks/>
            </p:cNvSpPr>
            <p:nvPr>
              <p:custDataLst>
                <p:tags r:id="rId5"/>
              </p:custDataLst>
            </p:nvPr>
          </p:nvSpPr>
          <p:spPr>
            <a:xfrm rot="16200000">
              <a:off x="2627784" y="1196687"/>
              <a:ext cx="1944217" cy="1944346"/>
            </a:xfrm>
            <a:prstGeom prst="teardrop">
              <a:avLst/>
            </a:prstGeom>
            <a:solidFill>
              <a:schemeClr val="bg1">
                <a:lumMod val="75000"/>
              </a:schemeClr>
            </a:solidFill>
            <a:ln w="38100">
              <a:solidFill>
                <a:schemeClr val="bg1"/>
              </a:solidFill>
            </a:ln>
          </p:spPr>
          <p:txBody>
            <a:bodyPr vert="vert" lIns="0" tIns="0" rIns="0" bIns="0" anchor="ctr"/>
            <a:lstStyle/>
            <a:p>
              <a:pPr marL="273050" indent="-273050"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A suivre</a:t>
              </a:r>
            </a:p>
          </p:txBody>
        </p:sp>
        <p:sp>
          <p:nvSpPr>
            <p:cNvPr id="9" name="Espace réservé du contenu 8"/>
            <p:cNvSpPr txBox="1">
              <a:spLocks/>
            </p:cNvSpPr>
            <p:nvPr>
              <p:custDataLst>
                <p:tags r:id="rId6"/>
              </p:custDataLst>
            </p:nvPr>
          </p:nvSpPr>
          <p:spPr>
            <a:xfrm rot="16200000">
              <a:off x="4283903" y="1196688"/>
              <a:ext cx="1944217" cy="1944345"/>
            </a:xfrm>
            <a:prstGeom prst="teardrop">
              <a:avLst/>
            </a:prstGeom>
            <a:solidFill>
              <a:schemeClr val="bg1">
                <a:lumMod val="75000"/>
              </a:schemeClr>
            </a:solidFill>
            <a:ln w="38100">
              <a:solidFill>
                <a:schemeClr val="bg1"/>
              </a:solidFill>
            </a:ln>
          </p:spPr>
          <p:txBody>
            <a:bodyPr vert="vert" lIns="0" tIns="0" rIns="0" bIns="0" anchor="ctr"/>
            <a:lstStyle/>
            <a:p>
              <a:pPr marL="273050" indent="-273050" algn="ctr"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2013</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u contenu 16"/>
          <p:cNvSpPr>
            <a:spLocks noGrp="1"/>
          </p:cNvSpPr>
          <p:nvPr>
            <p:ph idx="1"/>
            <p:custDataLst>
              <p:tags r:id="rId1"/>
            </p:custDataLst>
          </p:nvPr>
        </p:nvSpPr>
        <p:spPr bwMode="auto">
          <a:xfrm>
            <a:off x="304800" y="1905000"/>
            <a:ext cx="8147050" cy="914400"/>
          </a:xfrm>
          <a:noFill/>
          <a:ln>
            <a:miter lim="800000"/>
            <a:headEnd/>
            <a:tailEnd/>
          </a:ln>
        </p:spPr>
        <p:txBody>
          <a:bodyPr vert="horz" wrap="square" lIns="91440" tIns="45720" rIns="91440" bIns="45720" numCol="1" anchor="t" anchorCtr="0" compatLnSpc="1">
            <a:prstTxWarp prst="textNoShape">
              <a:avLst/>
            </a:prstTxWarp>
          </a:bodyPr>
          <a:lstStyle/>
          <a:p>
            <a:pPr>
              <a:buFont typeface="Courier New" pitchFamily="49" charset="0"/>
              <a:buChar char="o"/>
            </a:pPr>
            <a:r>
              <a:rPr lang="fr-FR" sz="2400" dirty="0">
                <a:latin typeface="Calibri" charset="0"/>
              </a:rPr>
              <a:t>Le nombre des </a:t>
            </a:r>
            <a:r>
              <a:rPr lang="fr-FR" sz="2400" dirty="0" smtClean="0">
                <a:latin typeface="Calibri" charset="0"/>
              </a:rPr>
              <a:t>inscrits a diminué de 17% entre les 6 premiers mois de l’année 2011 et les 6 premiers mois de 2012 .</a:t>
            </a:r>
          </a:p>
          <a:p>
            <a:pPr>
              <a:buFont typeface="Courier New" pitchFamily="49" charset="0"/>
              <a:buChar char="o"/>
            </a:pPr>
            <a:endParaRPr lang="fr-FR" dirty="0">
              <a:latin typeface="Calibri" charset="0"/>
            </a:endParaRPr>
          </a:p>
        </p:txBody>
      </p:sp>
      <p:sp>
        <p:nvSpPr>
          <p:cNvPr id="49155" name="Titre 2"/>
          <p:cNvSpPr>
            <a:spLocks noGrp="1"/>
          </p:cNvSpPr>
          <p:nvPr>
            <p:ph type="title"/>
            <p:custDataLst>
              <p:tags r:id="rId2"/>
            </p:custDataLst>
          </p:nvPr>
        </p:nvSpPr>
        <p:spPr>
          <a:noFill/>
          <a:ln/>
        </p:spPr>
        <p:txBody>
          <a:bodyPr/>
          <a:lstStyle/>
          <a:p>
            <a:r>
              <a:rPr lang="fr-FR">
                <a:latin typeface="Trebuchet MS" charset="0"/>
              </a:rPr>
              <a:t>Inscriptions à la rubrique Mon compte</a:t>
            </a:r>
          </a:p>
        </p:txBody>
      </p:sp>
      <p:sp>
        <p:nvSpPr>
          <p:cNvPr id="49156" name="Espace réservé du pied de page 3"/>
          <p:cNvSpPr>
            <a:spLocks noGrp="1"/>
          </p:cNvSpPr>
          <p:nvPr>
            <p:ph type="ftr" sz="quarter" idx="10"/>
            <p:custDataLst>
              <p:tags r:id="rId3"/>
            </p:custDataLst>
          </p:nvPr>
        </p:nvSpPr>
        <p:spPr bwMode="auto">
          <a:noFill/>
          <a:ln>
            <a:miter lim="800000"/>
            <a:headEnd/>
            <a:tailEnd/>
          </a:ln>
        </p:spPr>
        <p:txBody>
          <a:bodyPr/>
          <a:lstStyle/>
          <a:p>
            <a:r>
              <a:rPr lang="fr-FR"/>
              <a:t>Bilan – Théâtres Parisiens Associés</a:t>
            </a:r>
          </a:p>
        </p:txBody>
      </p:sp>
      <p:sp>
        <p:nvSpPr>
          <p:cNvPr id="49157" name="Espace réservé du contenu 16"/>
          <p:cNvSpPr txBox="1">
            <a:spLocks/>
          </p:cNvSpPr>
          <p:nvPr>
            <p:custDataLst>
              <p:tags r:id="rId4"/>
            </p:custDataLst>
          </p:nvPr>
        </p:nvSpPr>
        <p:spPr bwMode="auto">
          <a:xfrm>
            <a:off x="5105400" y="4191000"/>
            <a:ext cx="2971800" cy="2133600"/>
          </a:xfrm>
          <a:prstGeom prst="rect">
            <a:avLst/>
          </a:prstGeom>
          <a:noFill/>
          <a:ln w="9525">
            <a:noFill/>
            <a:miter lim="800000"/>
            <a:headEnd/>
            <a:tailEnd/>
          </a:ln>
        </p:spPr>
        <p:txBody>
          <a:bodyPr>
            <a:prstTxWarp prst="textNoShape">
              <a:avLst/>
            </a:prstTxWarp>
          </a:bodyPr>
          <a:lstStyle/>
          <a:p>
            <a:pPr marL="273050" indent="-273050" eaLnBrk="0" hangingPunct="0">
              <a:spcBef>
                <a:spcPts val="600"/>
              </a:spcBef>
              <a:spcAft>
                <a:spcPts val="600"/>
              </a:spcAft>
              <a:buFont typeface="Courier New" pitchFamily="49" charset="0"/>
              <a:buChar char="o"/>
            </a:pPr>
            <a:r>
              <a:rPr lang="fr-FR" dirty="0">
                <a:solidFill>
                  <a:srgbClr val="333333"/>
                </a:solidFill>
                <a:latin typeface="Calibri" charset="0"/>
              </a:rPr>
              <a:t>Pour l’année 2012 comme pour 2011, les inscriptions mensuelles à la rubrique mon compte suivent le taux de fréquentation du </a:t>
            </a:r>
            <a:r>
              <a:rPr lang="fr-FR" dirty="0" smtClean="0">
                <a:solidFill>
                  <a:srgbClr val="333333"/>
                </a:solidFill>
                <a:latin typeface="Calibri" charset="0"/>
              </a:rPr>
              <a:t>site.</a:t>
            </a:r>
          </a:p>
          <a:p>
            <a:pPr marL="273050" indent="-273050" eaLnBrk="0" hangingPunct="0">
              <a:spcBef>
                <a:spcPts val="600"/>
              </a:spcBef>
              <a:spcAft>
                <a:spcPts val="600"/>
              </a:spcAft>
              <a:buFont typeface="Courier New" pitchFamily="49" charset="0"/>
              <a:buChar char="o"/>
            </a:pPr>
            <a:endParaRPr lang="fr-FR" dirty="0">
              <a:solidFill>
                <a:srgbClr val="333333"/>
              </a:solidFill>
              <a:latin typeface="Calibri" charset="0"/>
            </a:endParaRPr>
          </a:p>
        </p:txBody>
      </p:sp>
      <p:pic>
        <p:nvPicPr>
          <p:cNvPr id="49158" name="Image 9"/>
          <p:cNvPicPr>
            <a:picLocks noChangeAspect="1"/>
          </p:cNvPicPr>
          <p:nvPr>
            <p:custDataLst>
              <p:tags r:id="rId5"/>
            </p:custDataLst>
          </p:nvPr>
        </p:nvPicPr>
        <p:blipFill>
          <a:blip r:embed="rId9" cstate="print"/>
          <a:srcRect/>
          <a:stretch>
            <a:fillRect/>
          </a:stretch>
        </p:blipFill>
        <p:spPr bwMode="auto">
          <a:xfrm>
            <a:off x="457200" y="609600"/>
            <a:ext cx="4267200" cy="1202441"/>
          </a:xfrm>
          <a:prstGeom prst="rect">
            <a:avLst/>
          </a:prstGeom>
          <a:noFill/>
          <a:ln w="9525">
            <a:noFill/>
            <a:miter lim="800000"/>
            <a:headEnd/>
            <a:tailEnd/>
          </a:ln>
        </p:spPr>
      </p:pic>
      <p:pic>
        <p:nvPicPr>
          <p:cNvPr id="49159" name="Image 12"/>
          <p:cNvPicPr>
            <a:picLocks noChangeAspect="1"/>
          </p:cNvPicPr>
          <p:nvPr>
            <p:custDataLst>
              <p:tags r:id="rId6"/>
            </p:custDataLst>
          </p:nvPr>
        </p:nvPicPr>
        <p:blipFill>
          <a:blip r:embed="rId10" cstate="print"/>
          <a:srcRect/>
          <a:stretch>
            <a:fillRect/>
          </a:stretch>
        </p:blipFill>
        <p:spPr bwMode="auto">
          <a:xfrm>
            <a:off x="304800" y="4038600"/>
            <a:ext cx="4648200" cy="2310649"/>
          </a:xfrm>
          <a:prstGeom prst="rect">
            <a:avLst/>
          </a:prstGeom>
          <a:noFill/>
          <a:ln w="9525">
            <a:noFill/>
            <a:miter lim="800000"/>
            <a:headEnd/>
            <a:tailEnd/>
          </a:ln>
        </p:spPr>
      </p:pic>
      <p:pic>
        <p:nvPicPr>
          <p:cNvPr id="9" name="Image 8"/>
          <p:cNvPicPr>
            <a:picLocks noChangeAspect="1"/>
          </p:cNvPicPr>
          <p:nvPr>
            <p:custDataLst>
              <p:tags r:id="rId7"/>
            </p:custDataLst>
          </p:nvPr>
        </p:nvPicPr>
        <p:blipFill>
          <a:blip r:embed="rId11" cstate="print"/>
          <a:stretch>
            <a:fillRect/>
          </a:stretch>
        </p:blipFill>
        <p:spPr>
          <a:xfrm>
            <a:off x="609600" y="2971800"/>
            <a:ext cx="4114800" cy="6223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u contenu 16"/>
          <p:cNvSpPr>
            <a:spLocks noGrp="1"/>
          </p:cNvSpPr>
          <p:nvPr>
            <p:ph idx="1"/>
            <p:custDataLst>
              <p:tags r:id="rId1"/>
            </p:custDataLst>
          </p:nvPr>
        </p:nvSpPr>
        <p:spPr bwMode="auto">
          <a:xfrm>
            <a:off x="457200" y="3276600"/>
            <a:ext cx="8147050" cy="2362200"/>
          </a:xfrm>
          <a:noFill/>
          <a:ln>
            <a:miter lim="800000"/>
            <a:headEnd/>
            <a:tailEnd/>
          </a:ln>
        </p:spPr>
        <p:txBody>
          <a:bodyPr vert="horz" wrap="square" lIns="91440" tIns="45720" rIns="91440" bIns="45720" numCol="1" anchor="t" anchorCtr="0" compatLnSpc="1">
            <a:prstTxWarp prst="textNoShape">
              <a:avLst/>
            </a:prstTxWarp>
          </a:bodyPr>
          <a:lstStyle/>
          <a:p>
            <a:pPr>
              <a:buFont typeface="Courier New" pitchFamily="49" charset="0"/>
              <a:buChar char="o"/>
            </a:pPr>
            <a:r>
              <a:rPr lang="fr-FR" sz="2400" dirty="0">
                <a:latin typeface="Calibri" charset="0"/>
              </a:rPr>
              <a:t>Les femmes représentent une forte majorité (</a:t>
            </a:r>
            <a:r>
              <a:rPr lang="fr-FR" sz="2400" dirty="0" smtClean="0">
                <a:latin typeface="Calibri" charset="0"/>
              </a:rPr>
              <a:t>66,15%</a:t>
            </a:r>
            <a:r>
              <a:rPr lang="fr-FR" sz="2400" dirty="0">
                <a:latin typeface="Calibri" charset="0"/>
              </a:rPr>
              <a:t>) des inscrits à la rubrique « Mon compte </a:t>
            </a:r>
            <a:r>
              <a:rPr lang="fr-FR" sz="2400" dirty="0" smtClean="0">
                <a:latin typeface="Calibri" charset="0"/>
              </a:rPr>
              <a:t>». Cette tendance est identique à celle de l’année dernière.</a:t>
            </a:r>
          </a:p>
          <a:p>
            <a:pPr>
              <a:buFont typeface="Courier New" pitchFamily="49" charset="0"/>
              <a:buChar char="o"/>
            </a:pPr>
            <a:endParaRPr lang="fr-FR" sz="2400" dirty="0">
              <a:latin typeface="Calibri" charset="0"/>
            </a:endParaRPr>
          </a:p>
        </p:txBody>
      </p:sp>
      <p:sp>
        <p:nvSpPr>
          <p:cNvPr id="50179" name="Titre 2"/>
          <p:cNvSpPr>
            <a:spLocks noGrp="1"/>
          </p:cNvSpPr>
          <p:nvPr>
            <p:ph type="title"/>
            <p:custDataLst>
              <p:tags r:id="rId2"/>
            </p:custDataLst>
          </p:nvPr>
        </p:nvSpPr>
        <p:spPr>
          <a:noFill/>
          <a:ln/>
        </p:spPr>
        <p:txBody>
          <a:bodyPr/>
          <a:lstStyle/>
          <a:p>
            <a:r>
              <a:rPr lang="fr-FR">
                <a:latin typeface="Trebuchet MS" charset="0"/>
              </a:rPr>
              <a:t>Profil des inscrits</a:t>
            </a:r>
          </a:p>
        </p:txBody>
      </p:sp>
      <p:sp>
        <p:nvSpPr>
          <p:cNvPr id="50180" name="Espace réservé du pied de page 3"/>
          <p:cNvSpPr>
            <a:spLocks noGrp="1"/>
          </p:cNvSpPr>
          <p:nvPr>
            <p:ph type="ftr" sz="quarter" idx="10"/>
            <p:custDataLst>
              <p:tags r:id="rId3"/>
            </p:custDataLst>
          </p:nvPr>
        </p:nvSpPr>
        <p:spPr bwMode="auto">
          <a:noFill/>
          <a:ln>
            <a:miter lim="800000"/>
            <a:headEnd/>
            <a:tailEnd/>
          </a:ln>
        </p:spPr>
        <p:txBody>
          <a:bodyPr/>
          <a:lstStyle/>
          <a:p>
            <a:r>
              <a:rPr lang="fr-FR"/>
              <a:t>Bilan – Théâtres Parisiens Associés</a:t>
            </a:r>
          </a:p>
        </p:txBody>
      </p:sp>
      <p:pic>
        <p:nvPicPr>
          <p:cNvPr id="50181" name="Image 7"/>
          <p:cNvPicPr>
            <a:picLocks noChangeAspect="1"/>
          </p:cNvPicPr>
          <p:nvPr>
            <p:custDataLst>
              <p:tags r:id="rId4"/>
            </p:custDataLst>
          </p:nvPr>
        </p:nvPicPr>
        <p:blipFill>
          <a:blip r:embed="rId6" cstate="print"/>
          <a:srcRect/>
          <a:stretch>
            <a:fillRect/>
          </a:stretch>
        </p:blipFill>
        <p:spPr bwMode="auto">
          <a:xfrm>
            <a:off x="685800" y="1371599"/>
            <a:ext cx="5791200" cy="128693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u contenu 16"/>
          <p:cNvSpPr>
            <a:spLocks noGrp="1"/>
          </p:cNvSpPr>
          <p:nvPr>
            <p:ph idx="1"/>
            <p:custDataLst>
              <p:tags r:id="rId1"/>
            </p:custDataLst>
          </p:nvPr>
        </p:nvSpPr>
        <p:spPr bwMode="auto">
          <a:xfrm>
            <a:off x="457200" y="3200400"/>
            <a:ext cx="8147050" cy="2743200"/>
          </a:xfrm>
          <a:noFill/>
          <a:ln>
            <a:miter lim="800000"/>
            <a:headEnd/>
            <a:tailEnd/>
          </a:ln>
        </p:spPr>
        <p:txBody>
          <a:bodyPr vert="horz" wrap="square" lIns="91440" tIns="45720" rIns="91440" bIns="45720" numCol="1" anchor="t" anchorCtr="0" compatLnSpc="1">
            <a:prstTxWarp prst="textNoShape">
              <a:avLst/>
            </a:prstTxWarp>
          </a:bodyPr>
          <a:lstStyle/>
          <a:p>
            <a:pPr>
              <a:buFont typeface="Courier New" pitchFamily="49" charset="0"/>
              <a:buChar char="o"/>
            </a:pPr>
            <a:r>
              <a:rPr lang="fr-FR" sz="2400" dirty="0" smtClean="0">
                <a:latin typeface="Calibri" charset="0"/>
              </a:rPr>
              <a:t>5,63 % </a:t>
            </a:r>
            <a:r>
              <a:rPr lang="fr-FR" sz="2400" dirty="0">
                <a:latin typeface="Calibri" charset="0"/>
              </a:rPr>
              <a:t>des inscrits à la rubrique « Mon Compte » ne souhaitent pas recevoir la Newsletter.</a:t>
            </a:r>
            <a:r>
              <a:rPr lang="fr-FR" sz="2400" dirty="0" smtClean="0">
                <a:latin typeface="Calibri" charset="0"/>
              </a:rPr>
              <a:t> </a:t>
            </a:r>
          </a:p>
          <a:p>
            <a:pPr>
              <a:buFont typeface="Courier New" pitchFamily="49" charset="0"/>
              <a:buChar char="o"/>
            </a:pPr>
            <a:r>
              <a:rPr lang="fr-FR" sz="2400" dirty="0" smtClean="0">
                <a:latin typeface="Calibri" charset="0"/>
              </a:rPr>
              <a:t>78,68 % reçoivent la </a:t>
            </a:r>
            <a:r>
              <a:rPr lang="fr-FR" sz="2400" dirty="0">
                <a:latin typeface="Calibri" charset="0"/>
              </a:rPr>
              <a:t>newsletter de façon</a:t>
            </a:r>
            <a:r>
              <a:rPr lang="fr-FR" sz="2400" dirty="0" smtClean="0">
                <a:latin typeface="Calibri" charset="0"/>
              </a:rPr>
              <a:t> bimensuelle (suite au changement opéré en début d’année 2012).</a:t>
            </a:r>
            <a:endParaRPr lang="fr-FR" sz="2400" dirty="0">
              <a:latin typeface="Calibri" charset="0"/>
            </a:endParaRPr>
          </a:p>
          <a:p>
            <a:pPr>
              <a:buFont typeface="Courier New" pitchFamily="49" charset="0"/>
              <a:buChar char="o"/>
            </a:pPr>
            <a:endParaRPr lang="fr-FR" sz="2400" dirty="0">
              <a:latin typeface="Calibri" charset="0"/>
            </a:endParaRPr>
          </a:p>
        </p:txBody>
      </p:sp>
      <p:sp>
        <p:nvSpPr>
          <p:cNvPr id="51203" name="Titre 2"/>
          <p:cNvSpPr>
            <a:spLocks noGrp="1"/>
          </p:cNvSpPr>
          <p:nvPr>
            <p:ph type="title"/>
            <p:custDataLst>
              <p:tags r:id="rId2"/>
            </p:custDataLst>
          </p:nvPr>
        </p:nvSpPr>
        <p:spPr>
          <a:noFill/>
          <a:ln/>
        </p:spPr>
        <p:txBody>
          <a:bodyPr/>
          <a:lstStyle/>
          <a:p>
            <a:r>
              <a:rPr lang="fr-FR">
                <a:latin typeface="Trebuchet MS" charset="0"/>
              </a:rPr>
              <a:t>Inscriptions à la newsletter </a:t>
            </a:r>
          </a:p>
        </p:txBody>
      </p:sp>
      <p:sp>
        <p:nvSpPr>
          <p:cNvPr id="51204" name="Espace réservé du pied de page 3"/>
          <p:cNvSpPr>
            <a:spLocks noGrp="1"/>
          </p:cNvSpPr>
          <p:nvPr>
            <p:ph type="ftr" sz="quarter" idx="10"/>
            <p:custDataLst>
              <p:tags r:id="rId3"/>
            </p:custDataLst>
          </p:nvPr>
        </p:nvSpPr>
        <p:spPr bwMode="auto">
          <a:noFill/>
          <a:ln>
            <a:miter lim="800000"/>
            <a:headEnd/>
            <a:tailEnd/>
          </a:ln>
        </p:spPr>
        <p:txBody>
          <a:bodyPr/>
          <a:lstStyle/>
          <a:p>
            <a:r>
              <a:rPr lang="fr-FR"/>
              <a:t>Bilan – Théâtres Parisiens Associés</a:t>
            </a:r>
          </a:p>
        </p:txBody>
      </p:sp>
      <p:pic>
        <p:nvPicPr>
          <p:cNvPr id="51205" name="Image 8"/>
          <p:cNvPicPr>
            <a:picLocks noChangeAspect="1"/>
          </p:cNvPicPr>
          <p:nvPr>
            <p:custDataLst>
              <p:tags r:id="rId4"/>
            </p:custDataLst>
          </p:nvPr>
        </p:nvPicPr>
        <p:blipFill>
          <a:blip r:embed="rId6" cstate="print"/>
          <a:srcRect/>
          <a:stretch>
            <a:fillRect/>
          </a:stretch>
        </p:blipFill>
        <p:spPr bwMode="auto">
          <a:xfrm>
            <a:off x="838199" y="1143000"/>
            <a:ext cx="3923391" cy="17526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u contenu 16"/>
          <p:cNvSpPr>
            <a:spLocks noGrp="1"/>
          </p:cNvSpPr>
          <p:nvPr>
            <p:ph idx="1"/>
            <p:custDataLst>
              <p:tags r:id="rId1"/>
            </p:custDataLst>
          </p:nvPr>
        </p:nvSpPr>
        <p:spPr bwMode="auto">
          <a:xfrm>
            <a:off x="381000" y="3962400"/>
            <a:ext cx="8147050" cy="2667000"/>
          </a:xfrm>
          <a:noFill/>
          <a:ln>
            <a:miter lim="800000"/>
            <a:headEnd/>
            <a:tailEnd/>
          </a:ln>
        </p:spPr>
        <p:txBody>
          <a:bodyPr vert="horz" wrap="square" lIns="91440" tIns="45720" rIns="91440" bIns="45720" numCol="1" anchor="t" anchorCtr="0" compatLnSpc="1">
            <a:prstTxWarp prst="textNoShape">
              <a:avLst/>
            </a:prstTxWarp>
          </a:bodyPr>
          <a:lstStyle/>
          <a:p>
            <a:pPr>
              <a:buFont typeface="Courier New" pitchFamily="49" charset="0"/>
              <a:buChar char="o"/>
            </a:pPr>
            <a:r>
              <a:rPr lang="fr-FR" sz="2400" dirty="0" smtClean="0">
                <a:latin typeface="Calibri" charset="0"/>
              </a:rPr>
              <a:t>Le taux moyen d’ouverture et de lecture de l’</a:t>
            </a:r>
            <a:r>
              <a:rPr lang="fr-FR" sz="2400" dirty="0" err="1" smtClean="0">
                <a:latin typeface="Calibri" charset="0"/>
              </a:rPr>
              <a:t>e-newsletter</a:t>
            </a:r>
            <a:r>
              <a:rPr lang="fr-FR" sz="2400" dirty="0" smtClean="0">
                <a:latin typeface="Calibri" charset="0"/>
              </a:rPr>
              <a:t> est de 31,87% (quelque soit la fréquence de l’envoi).</a:t>
            </a:r>
          </a:p>
          <a:p>
            <a:pPr>
              <a:buFont typeface="Courier New" pitchFamily="49" charset="0"/>
              <a:buChar char="o"/>
            </a:pPr>
            <a:r>
              <a:rPr lang="fr-FR" sz="2400" dirty="0" smtClean="0">
                <a:latin typeface="Calibri" charset="0"/>
              </a:rPr>
              <a:t> 14,55 % des lecteurs en moyenne cliquent sur une rubrique de l’</a:t>
            </a:r>
            <a:r>
              <a:rPr lang="fr-FR" sz="2400" dirty="0" err="1" smtClean="0">
                <a:latin typeface="Calibri" charset="0"/>
              </a:rPr>
              <a:t>e-newsletter</a:t>
            </a:r>
            <a:r>
              <a:rPr lang="fr-FR" sz="2400" dirty="0" smtClean="0">
                <a:latin typeface="Calibri" charset="0"/>
              </a:rPr>
              <a:t> et sont dirigés vers le site des TPA.</a:t>
            </a:r>
          </a:p>
          <a:p>
            <a:pPr>
              <a:buFont typeface="Courier New" pitchFamily="49" charset="0"/>
              <a:buChar char="o"/>
            </a:pPr>
            <a:endParaRPr lang="fr-FR" dirty="0">
              <a:latin typeface="Calibri" charset="0"/>
            </a:endParaRPr>
          </a:p>
        </p:txBody>
      </p:sp>
      <p:sp>
        <p:nvSpPr>
          <p:cNvPr id="52227" name="Titre 2"/>
          <p:cNvSpPr>
            <a:spLocks noGrp="1"/>
          </p:cNvSpPr>
          <p:nvPr>
            <p:ph type="title"/>
            <p:custDataLst>
              <p:tags r:id="rId2"/>
            </p:custDataLst>
          </p:nvPr>
        </p:nvSpPr>
        <p:spPr>
          <a:noFill/>
          <a:ln/>
        </p:spPr>
        <p:txBody>
          <a:bodyPr/>
          <a:lstStyle/>
          <a:p>
            <a:r>
              <a:rPr lang="fr-FR">
                <a:latin typeface="Trebuchet MS" charset="0"/>
              </a:rPr>
              <a:t>Inscriptions à la newsletter </a:t>
            </a:r>
          </a:p>
        </p:txBody>
      </p:sp>
      <p:sp>
        <p:nvSpPr>
          <p:cNvPr id="52228" name="Espace réservé du pied de page 3"/>
          <p:cNvSpPr>
            <a:spLocks noGrp="1"/>
          </p:cNvSpPr>
          <p:nvPr>
            <p:ph type="ftr" sz="quarter" idx="10"/>
            <p:custDataLst>
              <p:tags r:id="rId3"/>
            </p:custDataLst>
          </p:nvPr>
        </p:nvSpPr>
        <p:spPr bwMode="auto">
          <a:noFill/>
          <a:ln>
            <a:miter lim="800000"/>
            <a:headEnd/>
            <a:tailEnd/>
          </a:ln>
        </p:spPr>
        <p:txBody>
          <a:bodyPr/>
          <a:lstStyle/>
          <a:p>
            <a:r>
              <a:rPr lang="fr-FR"/>
              <a:t>Bilan – Théâtres Parisiens Associés</a:t>
            </a:r>
          </a:p>
        </p:txBody>
      </p:sp>
      <p:pic>
        <p:nvPicPr>
          <p:cNvPr id="52229" name="Image 6"/>
          <p:cNvPicPr>
            <a:picLocks noChangeAspect="1"/>
          </p:cNvPicPr>
          <p:nvPr>
            <p:custDataLst>
              <p:tags r:id="rId4"/>
            </p:custDataLst>
          </p:nvPr>
        </p:nvPicPr>
        <p:blipFill>
          <a:blip r:embed="rId6" cstate="print"/>
          <a:srcRect/>
          <a:stretch>
            <a:fillRect/>
          </a:stretch>
        </p:blipFill>
        <p:spPr bwMode="auto">
          <a:xfrm>
            <a:off x="533400" y="685800"/>
            <a:ext cx="7543800" cy="302873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u contenu 16"/>
          <p:cNvSpPr>
            <a:spLocks noGrp="1"/>
          </p:cNvSpPr>
          <p:nvPr>
            <p:ph idx="1"/>
            <p:custDataLst>
              <p:tags r:id="rId1"/>
            </p:custDataLst>
          </p:nvPr>
        </p:nvSpPr>
        <p:spPr bwMode="auto">
          <a:xfrm>
            <a:off x="457200" y="4191000"/>
            <a:ext cx="8147050" cy="1905000"/>
          </a:xfrm>
          <a:noFill/>
          <a:ln>
            <a:miter lim="800000"/>
            <a:headEnd/>
            <a:tailEnd/>
          </a:ln>
        </p:spPr>
        <p:txBody>
          <a:bodyPr vert="horz" wrap="square" lIns="91440" tIns="45720" rIns="91440" bIns="45720" numCol="1" anchor="t" anchorCtr="0" compatLnSpc="1">
            <a:prstTxWarp prst="textNoShape">
              <a:avLst/>
            </a:prstTxWarp>
          </a:bodyPr>
          <a:lstStyle/>
          <a:p>
            <a:pPr>
              <a:buFont typeface="Courier New" pitchFamily="49" charset="0"/>
              <a:buChar char="o"/>
            </a:pPr>
            <a:r>
              <a:rPr lang="fr-FR" sz="2400" dirty="0" smtClean="0">
                <a:latin typeface="Calibri" charset="0"/>
              </a:rPr>
              <a:t>La rubrique « Suggestions » de l’</a:t>
            </a:r>
            <a:r>
              <a:rPr lang="fr-FR" sz="2400" dirty="0" err="1" smtClean="0">
                <a:latin typeface="Calibri" charset="0"/>
              </a:rPr>
              <a:t>e-newsletter</a:t>
            </a:r>
            <a:r>
              <a:rPr lang="fr-FR" sz="2400" dirty="0" smtClean="0">
                <a:latin typeface="Calibri" charset="0"/>
              </a:rPr>
              <a:t> est la plus génératrice de clics (53,20%). Les lecteurs sont donc sensibles aux « conseils » et à la mise en avant de certains spectacles, cette rubrique apparaît aussi en tête de l’</a:t>
            </a:r>
            <a:r>
              <a:rPr lang="fr-FR" sz="2400" dirty="0" err="1" smtClean="0">
                <a:latin typeface="Calibri" charset="0"/>
              </a:rPr>
              <a:t>e-news</a:t>
            </a:r>
            <a:r>
              <a:rPr lang="fr-FR" sz="2400" dirty="0" smtClean="0">
                <a:latin typeface="Calibri" charset="0"/>
              </a:rPr>
              <a:t>.</a:t>
            </a:r>
          </a:p>
          <a:p>
            <a:pPr>
              <a:buFont typeface="Courier New" pitchFamily="49" charset="0"/>
              <a:buChar char="o"/>
            </a:pPr>
            <a:endParaRPr lang="fr-FR" dirty="0">
              <a:latin typeface="Calibri" charset="0"/>
            </a:endParaRPr>
          </a:p>
        </p:txBody>
      </p:sp>
      <p:sp>
        <p:nvSpPr>
          <p:cNvPr id="53251" name="Titre 2"/>
          <p:cNvSpPr>
            <a:spLocks noGrp="1"/>
          </p:cNvSpPr>
          <p:nvPr>
            <p:ph type="title"/>
            <p:custDataLst>
              <p:tags r:id="rId2"/>
            </p:custDataLst>
          </p:nvPr>
        </p:nvSpPr>
        <p:spPr>
          <a:noFill/>
          <a:ln/>
        </p:spPr>
        <p:txBody>
          <a:bodyPr/>
          <a:lstStyle/>
          <a:p>
            <a:r>
              <a:rPr lang="fr-FR">
                <a:latin typeface="Trebuchet MS" charset="0"/>
              </a:rPr>
              <a:t>Inscriptions à la newsletter </a:t>
            </a:r>
          </a:p>
        </p:txBody>
      </p:sp>
      <p:sp>
        <p:nvSpPr>
          <p:cNvPr id="53252" name="Espace réservé du pied de page 3"/>
          <p:cNvSpPr>
            <a:spLocks noGrp="1"/>
          </p:cNvSpPr>
          <p:nvPr>
            <p:ph type="ftr" sz="quarter" idx="10"/>
            <p:custDataLst>
              <p:tags r:id="rId3"/>
            </p:custDataLst>
          </p:nvPr>
        </p:nvSpPr>
        <p:spPr bwMode="auto">
          <a:noFill/>
          <a:ln>
            <a:miter lim="800000"/>
            <a:headEnd/>
            <a:tailEnd/>
          </a:ln>
        </p:spPr>
        <p:txBody>
          <a:bodyPr/>
          <a:lstStyle/>
          <a:p>
            <a:r>
              <a:rPr lang="fr-FR"/>
              <a:t>Bilan – Théâtres Parisiens Associés</a:t>
            </a:r>
          </a:p>
        </p:txBody>
      </p:sp>
      <p:pic>
        <p:nvPicPr>
          <p:cNvPr id="53253" name="Image 5"/>
          <p:cNvPicPr>
            <a:picLocks noChangeAspect="1"/>
          </p:cNvPicPr>
          <p:nvPr>
            <p:custDataLst>
              <p:tags r:id="rId4"/>
            </p:custDataLst>
          </p:nvPr>
        </p:nvPicPr>
        <p:blipFill>
          <a:blip r:embed="rId6" cstate="print"/>
          <a:srcRect/>
          <a:stretch>
            <a:fillRect/>
          </a:stretch>
        </p:blipFill>
        <p:spPr bwMode="auto">
          <a:xfrm>
            <a:off x="533400" y="685799"/>
            <a:ext cx="6705600" cy="3321051"/>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u contenu 16"/>
          <p:cNvSpPr>
            <a:spLocks noGrp="1"/>
          </p:cNvSpPr>
          <p:nvPr>
            <p:ph idx="1"/>
            <p:custDataLst>
              <p:tags r:id="rId1"/>
            </p:custDataLst>
          </p:nvPr>
        </p:nvSpPr>
        <p:spPr bwMode="auto">
          <a:xfrm>
            <a:off x="457200" y="1143000"/>
            <a:ext cx="8147050" cy="4191000"/>
          </a:xfrm>
          <a:noFill/>
          <a:ln>
            <a:miter lim="800000"/>
            <a:headEnd/>
            <a:tailEnd/>
          </a:ln>
        </p:spPr>
        <p:txBody>
          <a:bodyPr vert="horz" wrap="square" lIns="91440" tIns="45720" rIns="91440" bIns="45720" numCol="1" anchor="t" anchorCtr="0" compatLnSpc="1">
            <a:prstTxWarp prst="textNoShape">
              <a:avLst/>
            </a:prstTxWarp>
          </a:bodyPr>
          <a:lstStyle/>
          <a:p>
            <a:pPr>
              <a:buFont typeface="Courier New" pitchFamily="49" charset="0"/>
              <a:buChar char="o"/>
            </a:pPr>
            <a:r>
              <a:rPr lang="fr-FR" sz="2400" dirty="0" smtClean="0">
                <a:latin typeface="Calibri" charset="0"/>
              </a:rPr>
              <a:t>Les meilleures offres génèrent 28% de taux de clics (offres promotionnelles et premiers aux premières).</a:t>
            </a:r>
          </a:p>
          <a:p>
            <a:pPr>
              <a:buFont typeface="Courier New" pitchFamily="49" charset="0"/>
              <a:buChar char="o"/>
            </a:pPr>
            <a:r>
              <a:rPr lang="fr-FR" sz="2400" dirty="0" smtClean="0">
                <a:latin typeface="Calibri" charset="0"/>
              </a:rPr>
              <a:t>Lorsque de nouvelles vidéos sont mises en avant sur l’</a:t>
            </a:r>
            <a:r>
              <a:rPr lang="fr-FR" sz="2400" dirty="0" err="1" smtClean="0">
                <a:latin typeface="Calibri" charset="0"/>
              </a:rPr>
              <a:t>e-news</a:t>
            </a:r>
            <a:r>
              <a:rPr lang="fr-FR" sz="2400" dirty="0" smtClean="0">
                <a:latin typeface="Calibri" charset="0"/>
              </a:rPr>
              <a:t>, le taux de clics de cette rubrique passe à 26% (au lieu de 12% en moyenne lorsqu’il n’y a pas de nouveautés).</a:t>
            </a:r>
          </a:p>
          <a:p>
            <a:pPr>
              <a:buFont typeface="Courier New" pitchFamily="49" charset="0"/>
              <a:buChar char="o"/>
            </a:pPr>
            <a:endParaRPr lang="fr-FR" dirty="0">
              <a:latin typeface="Calibri" charset="0"/>
            </a:endParaRPr>
          </a:p>
        </p:txBody>
      </p:sp>
      <p:sp>
        <p:nvSpPr>
          <p:cNvPr id="53251" name="Titre 2"/>
          <p:cNvSpPr>
            <a:spLocks noGrp="1"/>
          </p:cNvSpPr>
          <p:nvPr>
            <p:ph type="title"/>
            <p:custDataLst>
              <p:tags r:id="rId2"/>
            </p:custDataLst>
          </p:nvPr>
        </p:nvSpPr>
        <p:spPr>
          <a:noFill/>
          <a:ln/>
        </p:spPr>
        <p:txBody>
          <a:bodyPr/>
          <a:lstStyle/>
          <a:p>
            <a:r>
              <a:rPr lang="fr-FR">
                <a:latin typeface="Trebuchet MS" charset="0"/>
              </a:rPr>
              <a:t>Inscriptions à la newsletter </a:t>
            </a:r>
          </a:p>
        </p:txBody>
      </p:sp>
      <p:sp>
        <p:nvSpPr>
          <p:cNvPr id="53252" name="Espace réservé du pied de page 3"/>
          <p:cNvSpPr>
            <a:spLocks noGrp="1"/>
          </p:cNvSpPr>
          <p:nvPr>
            <p:ph type="ftr" sz="quarter" idx="10"/>
            <p:custDataLst>
              <p:tags r:id="rId3"/>
            </p:custDataLst>
          </p:nvPr>
        </p:nvSpPr>
        <p:spPr bwMode="auto">
          <a:noFill/>
          <a:ln>
            <a:miter lim="800000"/>
            <a:headEnd/>
            <a:tailEnd/>
          </a:ln>
        </p:spPr>
        <p:txBody>
          <a:bodyPr/>
          <a:lstStyle/>
          <a:p>
            <a:r>
              <a:rPr lang="fr-FR"/>
              <a:t>Bilan – Théâtres Parisiens Associés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custDataLst>
              <p:tags r:id="rId1"/>
            </p:custDataLst>
          </p:nvPr>
        </p:nvSpPr>
        <p:spPr>
          <a:xfrm>
            <a:off x="722313" y="3716338"/>
            <a:ext cx="7772400" cy="2052637"/>
          </a:xfrm>
        </p:spPr>
        <p:txBody>
          <a:bodyPr/>
          <a:lstStyle/>
          <a:p>
            <a:pPr>
              <a:defRPr/>
            </a:pPr>
            <a:r>
              <a:rPr lang="fr-FR" smtClean="0">
                <a:cs typeface="+mj-cs"/>
              </a:rPr>
              <a:t>VIDÉOS</a:t>
            </a:r>
            <a:endParaRPr lang="fr-FR" dirty="0" smtClean="0">
              <a:cs typeface="+mj-cs"/>
            </a:endParaRPr>
          </a:p>
        </p:txBody>
      </p:sp>
      <p:sp>
        <p:nvSpPr>
          <p:cNvPr id="39939" name="Espace réservé du pied de page 4"/>
          <p:cNvSpPr>
            <a:spLocks noGrp="1"/>
          </p:cNvSpPr>
          <p:nvPr>
            <p:ph type="ftr" sz="quarter" idx="11"/>
            <p:custDataLst>
              <p:tags r:id="rId2"/>
            </p:custDataLst>
          </p:nvPr>
        </p:nvSpPr>
        <p:spPr bwMode="auto">
          <a:noFill/>
          <a:ln>
            <a:miter lim="800000"/>
            <a:headEnd/>
            <a:tailEnd/>
          </a:ln>
        </p:spPr>
        <p:txBody>
          <a:bodyPr/>
          <a:lstStyle/>
          <a:p>
            <a:r>
              <a:rPr lang="fr-FR" smtClean="0">
                <a:latin typeface="Calibri" pitchFamily="34" charset="0"/>
                <a:ea typeface="ＭＳ Ｐゴシック"/>
                <a:cs typeface="ＭＳ Ｐゴシック"/>
              </a:rPr>
              <a:t>Bilan – Théâtres Parisiens Associés</a:t>
            </a:r>
          </a:p>
        </p:txBody>
      </p:sp>
      <p:grpSp>
        <p:nvGrpSpPr>
          <p:cNvPr id="39940" name="Groupe 5"/>
          <p:cNvGrpSpPr>
            <a:grpSpLocks/>
          </p:cNvGrpSpPr>
          <p:nvPr>
            <p:custDataLst>
              <p:tags r:id="rId3"/>
            </p:custDataLst>
          </p:nvPr>
        </p:nvGrpSpPr>
        <p:grpSpPr bwMode="auto">
          <a:xfrm>
            <a:off x="722313" y="2420938"/>
            <a:ext cx="3532187" cy="1306512"/>
            <a:chOff x="971600" y="1196752"/>
            <a:chExt cx="5256584" cy="1944217"/>
          </a:xfrm>
        </p:grpSpPr>
        <p:sp>
          <p:nvSpPr>
            <p:cNvPr id="7" name="Espace réservé du contenu 8"/>
            <p:cNvSpPr txBox="1">
              <a:spLocks/>
            </p:cNvSpPr>
            <p:nvPr>
              <p:custDataLst>
                <p:tags r:id="rId4"/>
              </p:custDataLst>
            </p:nvPr>
          </p:nvSpPr>
          <p:spPr>
            <a:xfrm rot="16200000">
              <a:off x="971664" y="1196688"/>
              <a:ext cx="1944217" cy="1944345"/>
            </a:xfrm>
            <a:prstGeom prst="teardrop">
              <a:avLst/>
            </a:prstGeom>
            <a:solidFill>
              <a:srgbClr val="CCCC00"/>
            </a:solidFill>
            <a:ln w="38100">
              <a:solidFill>
                <a:schemeClr val="bg1"/>
              </a:solidFill>
            </a:ln>
          </p:spPr>
          <p:txBody>
            <a:bodyPr vert="vert" lIns="0" tIns="0" rIns="0" bIns="0" anchor="ctr"/>
            <a:lstStyle/>
            <a:p>
              <a:pPr marL="273050" indent="-273050" algn="ctr"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Bilan</a:t>
              </a:r>
            </a:p>
          </p:txBody>
        </p:sp>
        <p:sp>
          <p:nvSpPr>
            <p:cNvPr id="8" name="Espace réservé du contenu 8"/>
            <p:cNvSpPr txBox="1">
              <a:spLocks/>
            </p:cNvSpPr>
            <p:nvPr>
              <p:custDataLst>
                <p:tags r:id="rId5"/>
              </p:custDataLst>
            </p:nvPr>
          </p:nvSpPr>
          <p:spPr>
            <a:xfrm rot="16200000">
              <a:off x="2627784" y="1196687"/>
              <a:ext cx="1944217" cy="1944346"/>
            </a:xfrm>
            <a:prstGeom prst="teardrop">
              <a:avLst/>
            </a:prstGeom>
            <a:solidFill>
              <a:schemeClr val="bg1">
                <a:lumMod val="75000"/>
              </a:schemeClr>
            </a:solidFill>
            <a:ln w="38100">
              <a:solidFill>
                <a:schemeClr val="bg1"/>
              </a:solidFill>
            </a:ln>
          </p:spPr>
          <p:txBody>
            <a:bodyPr vert="vert" lIns="0" tIns="0" rIns="0" bIns="0" anchor="ctr"/>
            <a:lstStyle/>
            <a:p>
              <a:pPr marL="273050" indent="-273050"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A suivre</a:t>
              </a:r>
            </a:p>
          </p:txBody>
        </p:sp>
        <p:sp>
          <p:nvSpPr>
            <p:cNvPr id="9" name="Espace réservé du contenu 8"/>
            <p:cNvSpPr txBox="1">
              <a:spLocks/>
            </p:cNvSpPr>
            <p:nvPr>
              <p:custDataLst>
                <p:tags r:id="rId6"/>
              </p:custDataLst>
            </p:nvPr>
          </p:nvSpPr>
          <p:spPr>
            <a:xfrm rot="16200000">
              <a:off x="4283903" y="1196688"/>
              <a:ext cx="1944217" cy="1944345"/>
            </a:xfrm>
            <a:prstGeom prst="teardrop">
              <a:avLst/>
            </a:prstGeom>
            <a:solidFill>
              <a:schemeClr val="bg1">
                <a:lumMod val="75000"/>
              </a:schemeClr>
            </a:solidFill>
            <a:ln w="38100">
              <a:solidFill>
                <a:schemeClr val="bg1"/>
              </a:solidFill>
            </a:ln>
          </p:spPr>
          <p:txBody>
            <a:bodyPr vert="vert" lIns="0" tIns="0" rIns="0" bIns="0" anchor="ctr"/>
            <a:lstStyle/>
            <a:p>
              <a:pPr marL="273050" indent="-273050" algn="ctr"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2013</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5"/>
          <p:cNvSpPr>
            <a:spLocks noGrp="1"/>
          </p:cNvSpPr>
          <p:nvPr>
            <p:ph type="title"/>
            <p:custDataLst>
              <p:tags r:id="rId1"/>
            </p:custDataLst>
          </p:nvPr>
        </p:nvSpPr>
        <p:spPr>
          <a:noFill/>
          <a:ln/>
        </p:spPr>
        <p:txBody>
          <a:bodyPr/>
          <a:lstStyle/>
          <a:p>
            <a:r>
              <a:rPr lang="fr-FR" dirty="0" smtClean="0">
                <a:latin typeface="Trebuchet MS" charset="0"/>
              </a:rPr>
              <a:t>Le nombre de vues</a:t>
            </a:r>
            <a:endParaRPr lang="fr-FR" dirty="0">
              <a:latin typeface="Trebuchet MS" charset="0"/>
            </a:endParaRPr>
          </a:p>
        </p:txBody>
      </p:sp>
      <p:sp>
        <p:nvSpPr>
          <p:cNvPr id="55299" name="Espace réservé du pied de page 4"/>
          <p:cNvSpPr>
            <a:spLocks noGrp="1"/>
          </p:cNvSpPr>
          <p:nvPr>
            <p:ph type="ftr" sz="quarter" idx="10"/>
            <p:custDataLst>
              <p:tags r:id="rId2"/>
            </p:custDataLst>
          </p:nvPr>
        </p:nvSpPr>
        <p:spPr bwMode="auto">
          <a:noFill/>
          <a:ln>
            <a:miter lim="800000"/>
            <a:headEnd/>
            <a:tailEnd/>
          </a:ln>
        </p:spPr>
        <p:txBody>
          <a:bodyPr/>
          <a:lstStyle/>
          <a:p>
            <a:r>
              <a:rPr lang="fr-FR"/>
              <a:t>Bilan – Théâtres Parisiens Associés</a:t>
            </a:r>
          </a:p>
        </p:txBody>
      </p:sp>
      <p:sp>
        <p:nvSpPr>
          <p:cNvPr id="55300" name="Espace réservé du numéro de diapositive 3"/>
          <p:cNvSpPr>
            <a:spLocks noGrp="1"/>
          </p:cNvSpPr>
          <p:nvPr>
            <p:ph type="sldNum" sz="quarter" idx="4294967295"/>
            <p:custDataLst>
              <p:tags r:id="rId3"/>
            </p:custDataLst>
          </p:nvPr>
        </p:nvSpPr>
        <p:spPr bwMode="auto">
          <a:xfrm>
            <a:off x="8575675" y="5540375"/>
            <a:ext cx="568325" cy="252413"/>
          </a:xfrm>
          <a:noFill/>
          <a:ln>
            <a:miter lim="800000"/>
            <a:headEnd/>
            <a:tailEnd/>
          </a:ln>
        </p:spPr>
        <p:txBody>
          <a:bodyPr/>
          <a:lstStyle/>
          <a:p>
            <a:fld id="{97527390-14B3-AE44-849A-25E070241D83}" type="slidenum">
              <a:rPr lang="fr-FR"/>
              <a:pPr/>
              <a:t>28</a:t>
            </a:fld>
            <a:endParaRPr lang="fr-FR"/>
          </a:p>
        </p:txBody>
      </p:sp>
      <p:pic>
        <p:nvPicPr>
          <p:cNvPr id="12" name="Image 11"/>
          <p:cNvPicPr>
            <a:picLocks noChangeAspect="1"/>
          </p:cNvPicPr>
          <p:nvPr>
            <p:custDataLst>
              <p:tags r:id="rId4"/>
            </p:custDataLst>
          </p:nvPr>
        </p:nvPicPr>
        <p:blipFill>
          <a:blip r:embed="rId7" cstate="print"/>
          <a:stretch>
            <a:fillRect/>
          </a:stretch>
        </p:blipFill>
        <p:spPr>
          <a:xfrm>
            <a:off x="685800" y="533400"/>
            <a:ext cx="5029200" cy="5924024"/>
          </a:xfrm>
          <a:prstGeom prst="rect">
            <a:avLst/>
          </a:prstGeom>
        </p:spPr>
      </p:pic>
      <p:sp>
        <p:nvSpPr>
          <p:cNvPr id="13" name="ZoneTexte 12"/>
          <p:cNvSpPr txBox="1"/>
          <p:nvPr>
            <p:custDataLst>
              <p:tags r:id="rId5"/>
            </p:custDataLst>
          </p:nvPr>
        </p:nvSpPr>
        <p:spPr>
          <a:xfrm>
            <a:off x="6400800" y="3048000"/>
            <a:ext cx="1828800" cy="2585323"/>
          </a:xfrm>
          <a:prstGeom prst="rect">
            <a:avLst/>
          </a:prstGeom>
          <a:noFill/>
        </p:spPr>
        <p:txBody>
          <a:bodyPr wrap="square" rtlCol="0">
            <a:spAutoFit/>
          </a:bodyPr>
          <a:lstStyle/>
          <a:p>
            <a:r>
              <a:rPr lang="fr-FR" dirty="0" smtClean="0"/>
              <a:t>N.B : Le soutien sur </a:t>
            </a:r>
            <a:r>
              <a:rPr lang="fr-FR" dirty="0"/>
              <a:t>Y</a:t>
            </a:r>
            <a:r>
              <a:rPr lang="fr-FR" dirty="0" smtClean="0"/>
              <a:t>ou </a:t>
            </a:r>
            <a:r>
              <a:rPr lang="fr-FR" dirty="0"/>
              <a:t>T</a:t>
            </a:r>
            <a:r>
              <a:rPr lang="fr-FR" dirty="0" smtClean="0"/>
              <a:t>ube pour la bande annonce du mois de mai 2012 a permis de multiplier par 4 le nombre des vues.</a:t>
            </a:r>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custDataLst>
              <p:tags r:id="rId1"/>
            </p:custDataLst>
          </p:nvPr>
        </p:nvSpPr>
        <p:spPr>
          <a:xfrm>
            <a:off x="722313" y="3716338"/>
            <a:ext cx="7772400" cy="2052637"/>
          </a:xfrm>
        </p:spPr>
        <p:txBody>
          <a:bodyPr/>
          <a:lstStyle/>
          <a:p>
            <a:pPr>
              <a:defRPr/>
            </a:pPr>
            <a:r>
              <a:rPr lang="fr-FR" smtClean="0"/>
              <a:t>CAMPAGNE YOUTUBE</a:t>
            </a:r>
            <a:endParaRPr lang="fr-FR" dirty="0" smtClean="0"/>
          </a:p>
        </p:txBody>
      </p:sp>
      <p:sp>
        <p:nvSpPr>
          <p:cNvPr id="43011" name="Espace réservé du pied de page 3"/>
          <p:cNvSpPr>
            <a:spLocks noGrp="1"/>
          </p:cNvSpPr>
          <p:nvPr>
            <p:ph type="ftr" sz="quarter" idx="11"/>
            <p:custDataLst>
              <p:tags r:id="rId2"/>
            </p:custDataLst>
          </p:nvPr>
        </p:nvSpPr>
        <p:spPr bwMode="auto">
          <a:noFill/>
          <a:ln>
            <a:miter lim="800000"/>
            <a:headEnd/>
            <a:tailEnd/>
          </a:ln>
        </p:spPr>
        <p:txBody>
          <a:bodyPr/>
          <a:lstStyle/>
          <a:p>
            <a:r>
              <a:rPr lang="fr-FR" sz="1600" smtClean="0">
                <a:latin typeface="Calibri" pitchFamily="34" charset="0"/>
                <a:ea typeface="ＭＳ Ｐゴシック"/>
                <a:cs typeface="ＭＳ Ｐゴシック"/>
              </a:rPr>
              <a:t>Bilan – Théâtres Parisiens Associés</a:t>
            </a:r>
          </a:p>
        </p:txBody>
      </p:sp>
      <p:sp>
        <p:nvSpPr>
          <p:cNvPr id="6" name="Rectangle 5"/>
          <p:cNvSpPr/>
          <p:nvPr>
            <p:custDataLst>
              <p:tags r:id="rId3"/>
            </p:custDataLst>
          </p:nvPr>
        </p:nvSpPr>
        <p:spPr>
          <a:xfrm>
            <a:off x="0" y="0"/>
            <a:ext cx="9144000" cy="6207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p>
        </p:txBody>
      </p:sp>
      <p:grpSp>
        <p:nvGrpSpPr>
          <p:cNvPr id="43013" name="Groupe 9"/>
          <p:cNvGrpSpPr>
            <a:grpSpLocks/>
          </p:cNvGrpSpPr>
          <p:nvPr>
            <p:custDataLst>
              <p:tags r:id="rId4"/>
            </p:custDataLst>
          </p:nvPr>
        </p:nvGrpSpPr>
        <p:grpSpPr bwMode="auto">
          <a:xfrm>
            <a:off x="722313" y="2420938"/>
            <a:ext cx="3532187" cy="1306512"/>
            <a:chOff x="971600" y="1196752"/>
            <a:chExt cx="5256584" cy="1944217"/>
          </a:xfrm>
        </p:grpSpPr>
        <p:sp>
          <p:nvSpPr>
            <p:cNvPr id="11" name="Espace réservé du contenu 8"/>
            <p:cNvSpPr txBox="1">
              <a:spLocks/>
            </p:cNvSpPr>
            <p:nvPr>
              <p:custDataLst>
                <p:tags r:id="rId5"/>
              </p:custDataLst>
            </p:nvPr>
          </p:nvSpPr>
          <p:spPr>
            <a:xfrm rot="16200000">
              <a:off x="971664" y="1196688"/>
              <a:ext cx="1944217" cy="1944345"/>
            </a:xfrm>
            <a:prstGeom prst="teardrop">
              <a:avLst/>
            </a:prstGeom>
            <a:solidFill>
              <a:srgbClr val="CCCC00"/>
            </a:solidFill>
            <a:ln w="38100">
              <a:solidFill>
                <a:schemeClr val="bg1"/>
              </a:solidFill>
            </a:ln>
          </p:spPr>
          <p:txBody>
            <a:bodyPr vert="vert" lIns="0" tIns="0" rIns="0" bIns="0" anchor="ctr"/>
            <a:lstStyle/>
            <a:p>
              <a:pPr marL="273050" indent="-273050" algn="ctr"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Bilan</a:t>
              </a:r>
            </a:p>
          </p:txBody>
        </p:sp>
        <p:sp>
          <p:nvSpPr>
            <p:cNvPr id="12" name="Espace réservé du contenu 8"/>
            <p:cNvSpPr txBox="1">
              <a:spLocks/>
            </p:cNvSpPr>
            <p:nvPr>
              <p:custDataLst>
                <p:tags r:id="rId6"/>
              </p:custDataLst>
            </p:nvPr>
          </p:nvSpPr>
          <p:spPr>
            <a:xfrm rot="16200000">
              <a:off x="2627784" y="1196687"/>
              <a:ext cx="1944217" cy="1944346"/>
            </a:xfrm>
            <a:prstGeom prst="teardrop">
              <a:avLst/>
            </a:prstGeom>
            <a:solidFill>
              <a:schemeClr val="bg1">
                <a:lumMod val="75000"/>
              </a:schemeClr>
            </a:solidFill>
            <a:ln w="38100">
              <a:solidFill>
                <a:schemeClr val="bg1"/>
              </a:solidFill>
            </a:ln>
          </p:spPr>
          <p:txBody>
            <a:bodyPr vert="vert" lIns="0" tIns="0" rIns="0" bIns="0" anchor="ctr"/>
            <a:lstStyle/>
            <a:p>
              <a:pPr marL="273050" indent="-273050"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A suivre</a:t>
              </a:r>
            </a:p>
          </p:txBody>
        </p:sp>
        <p:sp>
          <p:nvSpPr>
            <p:cNvPr id="13" name="Espace réservé du contenu 8"/>
            <p:cNvSpPr txBox="1">
              <a:spLocks/>
            </p:cNvSpPr>
            <p:nvPr>
              <p:custDataLst>
                <p:tags r:id="rId7"/>
              </p:custDataLst>
            </p:nvPr>
          </p:nvSpPr>
          <p:spPr>
            <a:xfrm rot="16200000">
              <a:off x="4283903" y="1196688"/>
              <a:ext cx="1944217" cy="1944345"/>
            </a:xfrm>
            <a:prstGeom prst="teardrop">
              <a:avLst/>
            </a:prstGeom>
            <a:solidFill>
              <a:schemeClr val="bg1">
                <a:lumMod val="75000"/>
              </a:schemeClr>
            </a:solidFill>
            <a:ln w="38100">
              <a:solidFill>
                <a:schemeClr val="bg1"/>
              </a:solidFill>
            </a:ln>
          </p:spPr>
          <p:txBody>
            <a:bodyPr vert="vert" lIns="0" tIns="0" rIns="0" bIns="0" anchor="ctr"/>
            <a:lstStyle/>
            <a:p>
              <a:pPr marL="273050" indent="-273050" algn="ctr"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2013</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title"/>
            <p:custDataLst>
              <p:tags r:id="rId1"/>
            </p:custDataLst>
          </p:nvPr>
        </p:nvSpPr>
        <p:spPr>
          <a:noFill/>
        </p:spPr>
        <p:txBody>
          <a:bodyPr/>
          <a:lstStyle/>
          <a:p>
            <a:r>
              <a:rPr lang="fr-FR" smtClean="0">
                <a:ea typeface="ＭＳ Ｐゴシック"/>
              </a:rPr>
              <a:t>Trafic</a:t>
            </a:r>
          </a:p>
        </p:txBody>
      </p:sp>
      <p:sp>
        <p:nvSpPr>
          <p:cNvPr id="14" name="Rectangle 13"/>
          <p:cNvSpPr/>
          <p:nvPr>
            <p:custDataLst>
              <p:tags r:id="rId2"/>
            </p:custDataLst>
          </p:nvPr>
        </p:nvSpPr>
        <p:spPr>
          <a:xfrm>
            <a:off x="1247775" y="4314974"/>
            <a:ext cx="2700338" cy="1260475"/>
          </a:xfrm>
          <a:prstGeom prst="wedgeRectCallout">
            <a:avLst>
              <a:gd name="adj1" fmla="val -3492"/>
              <a:gd name="adj2" fmla="val -78543"/>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b="1" dirty="0">
                <a:solidFill>
                  <a:srgbClr val="262626"/>
                </a:solidFill>
                <a:latin typeface="Calibri" charset="0"/>
                <a:ea typeface="ＭＳ Ｐゴシック" charset="-128"/>
              </a:rPr>
              <a:t>+</a:t>
            </a:r>
            <a:r>
              <a:rPr lang="fr-FR" sz="3200" b="1" dirty="0" smtClean="0">
                <a:solidFill>
                  <a:srgbClr val="262626"/>
                </a:solidFill>
                <a:latin typeface="Calibri" charset="0"/>
                <a:ea typeface="ＭＳ Ｐゴシック" charset="-128"/>
              </a:rPr>
              <a:t>46,6%</a:t>
            </a:r>
            <a:endParaRPr lang="fr-FR" sz="3200" b="1" dirty="0">
              <a:solidFill>
                <a:srgbClr val="262626"/>
              </a:solidFill>
              <a:latin typeface="Calibri" charset="0"/>
              <a:ea typeface="ＭＳ Ｐゴシック" charset="-128"/>
            </a:endParaRPr>
          </a:p>
          <a:p>
            <a:pPr algn="ctr">
              <a:defRPr/>
            </a:pPr>
            <a:r>
              <a:rPr lang="fr-FR" b="1" dirty="0">
                <a:solidFill>
                  <a:srgbClr val="FFFFFF"/>
                </a:solidFill>
                <a:latin typeface="Calibri" charset="0"/>
                <a:ea typeface="ＭＳ Ｐゴシック" charset="-128"/>
              </a:rPr>
              <a:t>visites par rapport à 2011</a:t>
            </a:r>
          </a:p>
        </p:txBody>
      </p:sp>
      <p:sp>
        <p:nvSpPr>
          <p:cNvPr id="18" name="Rectangle 17"/>
          <p:cNvSpPr/>
          <p:nvPr>
            <p:custDataLst>
              <p:tags r:id="rId3"/>
            </p:custDataLst>
          </p:nvPr>
        </p:nvSpPr>
        <p:spPr>
          <a:xfrm>
            <a:off x="5195888" y="4314974"/>
            <a:ext cx="2700337" cy="1260475"/>
          </a:xfrm>
          <a:prstGeom prst="rect">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2000" b="1" dirty="0">
                <a:solidFill>
                  <a:schemeClr val="bg1"/>
                </a:solidFill>
                <a:latin typeface="Calibri" charset="0"/>
                <a:ea typeface="ＭＳ Ｐゴシック" charset="-128"/>
              </a:rPr>
              <a:t>Visites : </a:t>
            </a:r>
            <a:r>
              <a:rPr lang="fr-FR" sz="2000" b="1" dirty="0">
                <a:solidFill>
                  <a:schemeClr val="tx1"/>
                </a:solidFill>
                <a:latin typeface="Calibri" charset="0"/>
                <a:ea typeface="ＭＳ Ｐゴシック" charset="-128"/>
              </a:rPr>
              <a:t>225 000</a:t>
            </a:r>
          </a:p>
          <a:p>
            <a:pPr>
              <a:defRPr/>
            </a:pPr>
            <a:r>
              <a:rPr lang="fr-FR" sz="2000" b="1" dirty="0">
                <a:solidFill>
                  <a:schemeClr val="bg1"/>
                </a:solidFill>
                <a:latin typeface="Calibri" charset="0"/>
                <a:ea typeface="ＭＳ Ｐゴシック" charset="-128"/>
              </a:rPr>
              <a:t>Pages vues : </a:t>
            </a:r>
            <a:r>
              <a:rPr lang="fr-FR" sz="2000" b="1" dirty="0">
                <a:solidFill>
                  <a:schemeClr val="tx1"/>
                </a:solidFill>
                <a:latin typeface="Calibri" charset="0"/>
                <a:ea typeface="ＭＳ Ｐゴシック" charset="-128"/>
              </a:rPr>
              <a:t>881 427 </a:t>
            </a:r>
            <a:endParaRPr lang="fr-FR" sz="1200" dirty="0">
              <a:solidFill>
                <a:schemeClr val="tx1"/>
              </a:solidFill>
              <a:latin typeface="Calibri" charset="0"/>
              <a:ea typeface="ＭＳ Ｐゴシック" charset="-128"/>
            </a:endParaRPr>
          </a:p>
        </p:txBody>
      </p:sp>
      <p:pic>
        <p:nvPicPr>
          <p:cNvPr id="18437" name="Picture 2"/>
          <p:cNvPicPr>
            <a:picLocks noChangeAspect="1" noChangeArrowheads="1"/>
          </p:cNvPicPr>
          <p:nvPr>
            <p:custDataLst>
              <p:tags r:id="rId4"/>
            </p:custDataLst>
          </p:nvPr>
        </p:nvPicPr>
        <p:blipFill>
          <a:blip r:embed="rId9" cstate="print"/>
          <a:srcRect/>
          <a:stretch>
            <a:fillRect/>
          </a:stretch>
        </p:blipFill>
        <p:spPr bwMode="auto">
          <a:xfrm>
            <a:off x="341313" y="1844824"/>
            <a:ext cx="8461375" cy="1676400"/>
          </a:xfrm>
          <a:prstGeom prst="rect">
            <a:avLst/>
          </a:prstGeom>
          <a:noFill/>
          <a:ln w="9525">
            <a:noFill/>
            <a:miter lim="800000"/>
            <a:headEnd/>
            <a:tailEnd/>
          </a:ln>
        </p:spPr>
      </p:pic>
      <p:sp>
        <p:nvSpPr>
          <p:cNvPr id="18438" name="Espace réservé du pied de page 3"/>
          <p:cNvSpPr>
            <a:spLocks noGrp="1"/>
          </p:cNvSpPr>
          <p:nvPr>
            <p:ph type="ftr" sz="quarter" idx="10"/>
            <p:custDataLst>
              <p:tags r:id="rId5"/>
            </p:custDataLst>
          </p:nvPr>
        </p:nvSpPr>
        <p:spPr bwMode="auto">
          <a:noFill/>
          <a:ln>
            <a:miter lim="800000"/>
            <a:headEnd/>
            <a:tailEnd/>
          </a:ln>
        </p:spPr>
        <p:txBody>
          <a:bodyPr/>
          <a:lstStyle/>
          <a:p>
            <a:r>
              <a:rPr lang="fr-FR" smtClean="0">
                <a:latin typeface="Calibri" pitchFamily="34" charset="0"/>
                <a:ea typeface="ＭＳ Ｐゴシック"/>
                <a:cs typeface="ＭＳ Ｐゴシック"/>
              </a:rPr>
              <a:t>Bilan – Théâtres Parisiens Associés</a:t>
            </a:r>
          </a:p>
        </p:txBody>
      </p:sp>
      <p:sp>
        <p:nvSpPr>
          <p:cNvPr id="7" name="Rectangle 6"/>
          <p:cNvSpPr/>
          <p:nvPr>
            <p:custDataLst>
              <p:tags r:id="rId6"/>
            </p:custDataLst>
          </p:nvPr>
        </p:nvSpPr>
        <p:spPr>
          <a:xfrm>
            <a:off x="0" y="790575"/>
            <a:ext cx="3276600" cy="504825"/>
          </a:xfrm>
          <a:prstGeom prst="rect">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fr-FR" sz="2400" b="1" dirty="0">
                <a:solidFill>
                  <a:srgbClr val="0070C0"/>
                </a:solidFill>
                <a:latin typeface="Calibri" charset="0"/>
                <a:ea typeface="ＭＳ Ｐゴシック" charset="-128"/>
              </a:rPr>
              <a:t>2012</a:t>
            </a:r>
            <a:r>
              <a:rPr lang="fr-FR" sz="2400" b="1" dirty="0">
                <a:solidFill>
                  <a:schemeClr val="bg1"/>
                </a:solidFill>
                <a:latin typeface="Calibri" charset="0"/>
                <a:ea typeface="ＭＳ Ｐゴシック" charset="-128"/>
              </a:rPr>
              <a:t> VS </a:t>
            </a:r>
            <a:r>
              <a:rPr lang="fr-FR" sz="2400" b="1" dirty="0">
                <a:solidFill>
                  <a:srgbClr val="FF6600"/>
                </a:solidFill>
                <a:latin typeface="Calibri" charset="0"/>
                <a:ea typeface="ＭＳ Ｐゴシック" charset="-128"/>
              </a:rPr>
              <a:t>2011</a:t>
            </a:r>
            <a:endParaRPr lang="fr-FR" sz="1400" dirty="0">
              <a:solidFill>
                <a:srgbClr val="FF6600"/>
              </a:solidFill>
              <a:latin typeface="Calibri" charset="0"/>
              <a:ea typeface="ＭＳ Ｐゴシック" charset="-128"/>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title"/>
            <p:custDataLst>
              <p:tags r:id="rId1"/>
            </p:custDataLst>
          </p:nvPr>
        </p:nvSpPr>
        <p:spPr>
          <a:noFill/>
        </p:spPr>
        <p:txBody>
          <a:bodyPr/>
          <a:lstStyle/>
          <a:p>
            <a:r>
              <a:rPr lang="fr-FR" smtClean="0">
                <a:ea typeface="ＭＳ Ｐゴシック"/>
              </a:rPr>
              <a:t>Rappels Youtube</a:t>
            </a:r>
          </a:p>
        </p:txBody>
      </p:sp>
      <p:sp>
        <p:nvSpPr>
          <p:cNvPr id="12" name="Espace réservé du pied de page 4"/>
          <p:cNvSpPr>
            <a:spLocks noGrp="1"/>
          </p:cNvSpPr>
          <p:nvPr>
            <p:ph type="ftr" sz="quarter" idx="10"/>
            <p:custDataLst>
              <p:tags r:id="rId2"/>
            </p:custDataLst>
          </p:nvPr>
        </p:nvSpPr>
        <p:spPr/>
        <p:txBody>
          <a:bodyPr/>
          <a:lstStyle/>
          <a:p>
            <a:pPr>
              <a:defRPr/>
            </a:pPr>
            <a:r>
              <a:rPr lang="fr-FR"/>
              <a:t>Bilan – Théâtres Parisiens Associés</a:t>
            </a:r>
          </a:p>
        </p:txBody>
      </p:sp>
      <p:sp>
        <p:nvSpPr>
          <p:cNvPr id="44036" name="Espace réservé du contenu 4"/>
          <p:cNvSpPr txBox="1">
            <a:spLocks/>
          </p:cNvSpPr>
          <p:nvPr>
            <p:custDataLst>
              <p:tags r:id="rId3"/>
            </p:custDataLst>
          </p:nvPr>
        </p:nvSpPr>
        <p:spPr bwMode="auto">
          <a:xfrm>
            <a:off x="935038" y="836613"/>
            <a:ext cx="7273925" cy="1006475"/>
          </a:xfrm>
          <a:prstGeom prst="rect">
            <a:avLst/>
          </a:prstGeom>
          <a:noFill/>
          <a:ln w="9525">
            <a:noFill/>
            <a:miter lim="800000"/>
            <a:headEnd/>
            <a:tailEnd/>
          </a:ln>
        </p:spPr>
        <p:txBody>
          <a:bodyPr/>
          <a:lstStyle/>
          <a:p>
            <a:pPr algn="ctr"/>
            <a:r>
              <a:rPr lang="fr-FR" sz="2400">
                <a:solidFill>
                  <a:srgbClr val="404040"/>
                </a:solidFill>
                <a:latin typeface="Calibri" pitchFamily="34" charset="0"/>
              </a:rPr>
              <a:t>Rappel de la campagne YouTube :</a:t>
            </a:r>
          </a:p>
          <a:p>
            <a:pPr algn="ctr"/>
            <a:r>
              <a:rPr lang="fr-FR" sz="3600" b="1">
                <a:solidFill>
                  <a:srgbClr val="FF0000"/>
                </a:solidFill>
                <a:latin typeface="Calibri" pitchFamily="34" charset="0"/>
              </a:rPr>
              <a:t>les formats de diffusion</a:t>
            </a:r>
          </a:p>
        </p:txBody>
      </p:sp>
      <p:pic>
        <p:nvPicPr>
          <p:cNvPr id="44037" name="Picture 4" descr="YouTube In-Stream"/>
          <p:cNvPicPr>
            <a:picLocks noChangeAspect="1" noChangeArrowheads="1"/>
          </p:cNvPicPr>
          <p:nvPr>
            <p:custDataLst>
              <p:tags r:id="rId4"/>
            </p:custDataLst>
          </p:nvPr>
        </p:nvPicPr>
        <p:blipFill>
          <a:blip r:embed="rId14" cstate="print"/>
          <a:srcRect/>
          <a:stretch>
            <a:fillRect/>
          </a:stretch>
        </p:blipFill>
        <p:spPr bwMode="auto">
          <a:xfrm>
            <a:off x="506413" y="4287838"/>
            <a:ext cx="1457325" cy="1733550"/>
          </a:xfrm>
          <a:prstGeom prst="rect">
            <a:avLst/>
          </a:prstGeom>
          <a:noFill/>
          <a:ln w="9525">
            <a:noFill/>
            <a:miter lim="800000"/>
            <a:headEnd/>
            <a:tailEnd/>
          </a:ln>
        </p:spPr>
      </p:pic>
      <p:pic>
        <p:nvPicPr>
          <p:cNvPr id="44038" name="Picture 6" descr="YouTube En-Slate"/>
          <p:cNvPicPr>
            <a:picLocks noChangeAspect="1" noChangeArrowheads="1"/>
          </p:cNvPicPr>
          <p:nvPr>
            <p:custDataLst>
              <p:tags r:id="rId5"/>
            </p:custDataLst>
          </p:nvPr>
        </p:nvPicPr>
        <p:blipFill>
          <a:blip r:embed="rId15" cstate="print"/>
          <a:srcRect/>
          <a:stretch>
            <a:fillRect/>
          </a:stretch>
        </p:blipFill>
        <p:spPr bwMode="auto">
          <a:xfrm>
            <a:off x="2730500" y="4287838"/>
            <a:ext cx="1457325" cy="1733550"/>
          </a:xfrm>
          <a:prstGeom prst="rect">
            <a:avLst/>
          </a:prstGeom>
          <a:noFill/>
          <a:ln w="9525">
            <a:noFill/>
            <a:miter lim="800000"/>
            <a:headEnd/>
            <a:tailEnd/>
          </a:ln>
        </p:spPr>
      </p:pic>
      <p:pic>
        <p:nvPicPr>
          <p:cNvPr id="44039" name="Picture 8" descr="YouTube In-Search"/>
          <p:cNvPicPr>
            <a:picLocks noChangeAspect="1" noChangeArrowheads="1"/>
          </p:cNvPicPr>
          <p:nvPr>
            <p:custDataLst>
              <p:tags r:id="rId6"/>
            </p:custDataLst>
          </p:nvPr>
        </p:nvPicPr>
        <p:blipFill>
          <a:blip r:embed="rId16" cstate="print"/>
          <a:srcRect/>
          <a:stretch>
            <a:fillRect/>
          </a:stretch>
        </p:blipFill>
        <p:spPr bwMode="auto">
          <a:xfrm>
            <a:off x="4956175" y="4287838"/>
            <a:ext cx="1457325" cy="1733550"/>
          </a:xfrm>
          <a:prstGeom prst="rect">
            <a:avLst/>
          </a:prstGeom>
          <a:noFill/>
          <a:ln w="9525">
            <a:noFill/>
            <a:miter lim="800000"/>
            <a:headEnd/>
            <a:tailEnd/>
          </a:ln>
        </p:spPr>
      </p:pic>
      <p:pic>
        <p:nvPicPr>
          <p:cNvPr id="44040" name="Picture 10" descr="YouTube In-Display"/>
          <p:cNvPicPr>
            <a:picLocks noChangeAspect="1" noChangeArrowheads="1"/>
          </p:cNvPicPr>
          <p:nvPr>
            <p:custDataLst>
              <p:tags r:id="rId7"/>
            </p:custDataLst>
          </p:nvPr>
        </p:nvPicPr>
        <p:blipFill>
          <a:blip r:embed="rId17" cstate="print"/>
          <a:srcRect/>
          <a:stretch>
            <a:fillRect/>
          </a:stretch>
        </p:blipFill>
        <p:spPr bwMode="auto">
          <a:xfrm>
            <a:off x="7180263" y="4287838"/>
            <a:ext cx="1457325" cy="1733550"/>
          </a:xfrm>
          <a:prstGeom prst="rect">
            <a:avLst/>
          </a:prstGeom>
          <a:noFill/>
          <a:ln w="9525">
            <a:noFill/>
            <a:miter lim="800000"/>
            <a:headEnd/>
            <a:tailEnd/>
          </a:ln>
        </p:spPr>
      </p:pic>
      <p:sp>
        <p:nvSpPr>
          <p:cNvPr id="14" name="Rectangle 13"/>
          <p:cNvSpPr/>
          <p:nvPr>
            <p:custDataLst>
              <p:tags r:id="rId8"/>
            </p:custDataLst>
          </p:nvPr>
        </p:nvSpPr>
        <p:spPr>
          <a:xfrm>
            <a:off x="244475" y="2349500"/>
            <a:ext cx="1979613" cy="1584325"/>
          </a:xfrm>
          <a:prstGeom prst="wedgeRectCallout">
            <a:avLst>
              <a:gd name="adj1" fmla="val -8384"/>
              <a:gd name="adj2" fmla="val 7459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lstStyle/>
          <a:p>
            <a:pPr algn="ctr">
              <a:defRPr/>
            </a:pPr>
            <a:r>
              <a:rPr lang="fr-FR" sz="2000" b="1" dirty="0">
                <a:solidFill>
                  <a:srgbClr val="FFFFFF"/>
                </a:solidFill>
                <a:latin typeface="Calibri" pitchFamily="1" charset="0"/>
                <a:ea typeface="ＭＳ Ｐゴシック" pitchFamily="1" charset="-128"/>
              </a:rPr>
              <a:t>In </a:t>
            </a:r>
            <a:r>
              <a:rPr lang="fr-FR" sz="2000" b="1" dirty="0" err="1">
                <a:solidFill>
                  <a:srgbClr val="FFFFFF"/>
                </a:solidFill>
                <a:latin typeface="Calibri" pitchFamily="1" charset="0"/>
                <a:ea typeface="ＭＳ Ｐゴシック" pitchFamily="1" charset="-128"/>
              </a:rPr>
              <a:t>stream</a:t>
            </a:r>
            <a:endParaRPr lang="fr-FR" sz="2000" b="1" dirty="0">
              <a:solidFill>
                <a:srgbClr val="FFFFFF"/>
              </a:solidFill>
              <a:latin typeface="Calibri" pitchFamily="1" charset="0"/>
              <a:ea typeface="ＭＳ Ｐゴシック" pitchFamily="1" charset="-128"/>
            </a:endParaRPr>
          </a:p>
          <a:p>
            <a:pPr>
              <a:defRPr/>
            </a:pPr>
            <a:r>
              <a:rPr lang="fr-FR" sz="1400" dirty="0">
                <a:solidFill>
                  <a:srgbClr val="FFFFFF"/>
                </a:solidFill>
                <a:latin typeface="Calibri" pitchFamily="1" charset="0"/>
                <a:ea typeface="ＭＳ Ｐゴシック" pitchFamily="1" charset="-128"/>
              </a:rPr>
              <a:t>Affichage de la vidéo comme publicité avant le lancement de la vidéo souhaitée.</a:t>
            </a:r>
          </a:p>
        </p:txBody>
      </p:sp>
      <p:sp>
        <p:nvSpPr>
          <p:cNvPr id="25" name="Rectangle 24"/>
          <p:cNvSpPr/>
          <p:nvPr>
            <p:custDataLst>
              <p:tags r:id="rId9"/>
            </p:custDataLst>
          </p:nvPr>
        </p:nvSpPr>
        <p:spPr>
          <a:xfrm>
            <a:off x="2470150" y="2349500"/>
            <a:ext cx="1979613" cy="1584325"/>
          </a:xfrm>
          <a:prstGeom prst="wedgeRectCallout">
            <a:avLst>
              <a:gd name="adj1" fmla="val -8384"/>
              <a:gd name="adj2" fmla="val 7459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lstStyle/>
          <a:p>
            <a:pPr algn="ctr">
              <a:defRPr/>
            </a:pPr>
            <a:r>
              <a:rPr lang="fr-FR" sz="2000" b="1" dirty="0">
                <a:solidFill>
                  <a:srgbClr val="FFFFFF"/>
                </a:solidFill>
                <a:latin typeface="Calibri" pitchFamily="1" charset="0"/>
                <a:ea typeface="ＭＳ Ｐゴシック" pitchFamily="1" charset="-128"/>
              </a:rPr>
              <a:t>In </a:t>
            </a:r>
            <a:r>
              <a:rPr lang="fr-FR" sz="2000" b="1" dirty="0" err="1">
                <a:solidFill>
                  <a:srgbClr val="FFFFFF"/>
                </a:solidFill>
                <a:latin typeface="Calibri" pitchFamily="1" charset="0"/>
                <a:ea typeface="ＭＳ Ｐゴシック" pitchFamily="1" charset="-128"/>
              </a:rPr>
              <a:t>slate</a:t>
            </a:r>
            <a:endParaRPr lang="fr-FR" sz="2000" b="1" dirty="0">
              <a:solidFill>
                <a:srgbClr val="FFFFFF"/>
              </a:solidFill>
              <a:latin typeface="Calibri" pitchFamily="1" charset="0"/>
              <a:ea typeface="ＭＳ Ｐゴシック" pitchFamily="1" charset="-128"/>
            </a:endParaRPr>
          </a:p>
          <a:p>
            <a:pPr>
              <a:defRPr/>
            </a:pPr>
            <a:r>
              <a:rPr lang="fr-FR" sz="1400" dirty="0">
                <a:solidFill>
                  <a:srgbClr val="FFFFFF"/>
                </a:solidFill>
                <a:latin typeface="Calibri" pitchFamily="1" charset="0"/>
                <a:ea typeface="ＭＳ Ｐゴシック" pitchFamily="1" charset="-128"/>
              </a:rPr>
              <a:t>Affichage en suggestions à la fin des vidéos visionnées par l’internaute.</a:t>
            </a:r>
          </a:p>
        </p:txBody>
      </p:sp>
      <p:sp>
        <p:nvSpPr>
          <p:cNvPr id="26" name="Rectangle 25"/>
          <p:cNvSpPr/>
          <p:nvPr>
            <p:custDataLst>
              <p:tags r:id="rId10"/>
            </p:custDataLst>
          </p:nvPr>
        </p:nvSpPr>
        <p:spPr>
          <a:xfrm>
            <a:off x="4694238" y="2349500"/>
            <a:ext cx="1979612" cy="1584325"/>
          </a:xfrm>
          <a:prstGeom prst="wedgeRectCallout">
            <a:avLst>
              <a:gd name="adj1" fmla="val -8384"/>
              <a:gd name="adj2" fmla="val 7459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lstStyle/>
          <a:p>
            <a:pPr algn="ctr">
              <a:defRPr/>
            </a:pPr>
            <a:r>
              <a:rPr lang="fr-FR" sz="2000" b="1" dirty="0">
                <a:solidFill>
                  <a:srgbClr val="FFFFFF"/>
                </a:solidFill>
                <a:latin typeface="Calibri" pitchFamily="1" charset="0"/>
                <a:ea typeface="ＭＳ Ｐゴシック" pitchFamily="1" charset="-128"/>
              </a:rPr>
              <a:t>In </a:t>
            </a:r>
            <a:r>
              <a:rPr lang="fr-FR" sz="2000" b="1" dirty="0" err="1">
                <a:solidFill>
                  <a:srgbClr val="FFFFFF"/>
                </a:solidFill>
                <a:latin typeface="Calibri" pitchFamily="1" charset="0"/>
                <a:ea typeface="ＭＳ Ｐゴシック" pitchFamily="1" charset="-128"/>
              </a:rPr>
              <a:t>search</a:t>
            </a:r>
            <a:endParaRPr lang="fr-FR" sz="2000" b="1" dirty="0">
              <a:solidFill>
                <a:srgbClr val="FFFFFF"/>
              </a:solidFill>
              <a:latin typeface="Calibri" pitchFamily="1" charset="0"/>
              <a:ea typeface="ＭＳ Ｐゴシック" pitchFamily="1" charset="-128"/>
            </a:endParaRPr>
          </a:p>
          <a:p>
            <a:pPr>
              <a:defRPr/>
            </a:pPr>
            <a:r>
              <a:rPr lang="fr-FR" sz="1400" dirty="0">
                <a:solidFill>
                  <a:srgbClr val="FFFFFF"/>
                </a:solidFill>
                <a:latin typeface="Calibri" pitchFamily="1" charset="0"/>
                <a:ea typeface="ＭＳ Ｐゴシック" pitchFamily="1" charset="-128"/>
              </a:rPr>
              <a:t>Affichage sous forme d'annonces au-dessus des résultats de recherche.</a:t>
            </a:r>
          </a:p>
        </p:txBody>
      </p:sp>
      <p:sp>
        <p:nvSpPr>
          <p:cNvPr id="27" name="Rectangle 26"/>
          <p:cNvSpPr/>
          <p:nvPr>
            <p:custDataLst>
              <p:tags r:id="rId11"/>
            </p:custDataLst>
          </p:nvPr>
        </p:nvSpPr>
        <p:spPr>
          <a:xfrm>
            <a:off x="6919913" y="2349500"/>
            <a:ext cx="1979612" cy="1584325"/>
          </a:xfrm>
          <a:prstGeom prst="wedgeRectCallout">
            <a:avLst>
              <a:gd name="adj1" fmla="val -8384"/>
              <a:gd name="adj2" fmla="val 7459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lstStyle/>
          <a:p>
            <a:pPr algn="ctr">
              <a:defRPr/>
            </a:pPr>
            <a:r>
              <a:rPr lang="fr-FR" sz="2000" b="1" dirty="0">
                <a:solidFill>
                  <a:srgbClr val="FFFFFF"/>
                </a:solidFill>
                <a:latin typeface="Calibri" pitchFamily="1" charset="0"/>
                <a:ea typeface="ＭＳ Ｐゴシック" pitchFamily="1" charset="-128"/>
              </a:rPr>
              <a:t>In display</a:t>
            </a:r>
          </a:p>
          <a:p>
            <a:pPr>
              <a:defRPr/>
            </a:pPr>
            <a:r>
              <a:rPr lang="fr-FR" sz="1400" dirty="0">
                <a:solidFill>
                  <a:srgbClr val="FFFFFF"/>
                </a:solidFill>
                <a:latin typeface="Calibri" pitchFamily="1" charset="0"/>
                <a:ea typeface="ＭＳ Ｐゴシック" pitchFamily="1" charset="-128"/>
              </a:rPr>
              <a:t>Affichage comme suggestions à droite des vidéos visionnées par l’internaute.</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custDataLst>
              <p:tags r:id="rId1"/>
            </p:custDataLst>
          </p:nvPr>
        </p:nvPicPr>
        <p:blipFill>
          <a:blip r:embed="rId12" cstate="print"/>
          <a:srcRect/>
          <a:stretch>
            <a:fillRect/>
          </a:stretch>
        </p:blipFill>
        <p:spPr bwMode="auto">
          <a:xfrm>
            <a:off x="711200" y="2276475"/>
            <a:ext cx="1979613" cy="1695450"/>
          </a:xfrm>
          <a:prstGeom prst="rect">
            <a:avLst/>
          </a:prstGeom>
          <a:noFill/>
          <a:ln w="9525">
            <a:noFill/>
            <a:miter lim="800000"/>
            <a:headEnd/>
            <a:tailEnd/>
          </a:ln>
        </p:spPr>
      </p:pic>
      <p:pic>
        <p:nvPicPr>
          <p:cNvPr id="45059" name="Picture 3"/>
          <p:cNvPicPr>
            <a:picLocks noChangeAspect="1" noChangeArrowheads="1"/>
          </p:cNvPicPr>
          <p:nvPr>
            <p:custDataLst>
              <p:tags r:id="rId2"/>
            </p:custDataLst>
          </p:nvPr>
        </p:nvPicPr>
        <p:blipFill>
          <a:blip r:embed="rId13" cstate="print"/>
          <a:srcRect/>
          <a:stretch>
            <a:fillRect/>
          </a:stretch>
        </p:blipFill>
        <p:spPr bwMode="auto">
          <a:xfrm>
            <a:off x="3581400" y="2276475"/>
            <a:ext cx="1981200" cy="1695450"/>
          </a:xfrm>
          <a:prstGeom prst="rect">
            <a:avLst/>
          </a:prstGeom>
          <a:noFill/>
          <a:ln w="9525">
            <a:noFill/>
            <a:miter lim="800000"/>
            <a:headEnd/>
            <a:tailEnd/>
          </a:ln>
        </p:spPr>
      </p:pic>
      <p:pic>
        <p:nvPicPr>
          <p:cNvPr id="45060" name="Picture 4"/>
          <p:cNvPicPr>
            <a:picLocks noChangeAspect="1" noChangeArrowheads="1"/>
          </p:cNvPicPr>
          <p:nvPr>
            <p:custDataLst>
              <p:tags r:id="rId3"/>
            </p:custDataLst>
          </p:nvPr>
        </p:nvPicPr>
        <p:blipFill>
          <a:blip r:embed="rId14" cstate="print"/>
          <a:srcRect/>
          <a:stretch>
            <a:fillRect/>
          </a:stretch>
        </p:blipFill>
        <p:spPr bwMode="auto">
          <a:xfrm>
            <a:off x="6453188" y="2276475"/>
            <a:ext cx="1979612" cy="1695450"/>
          </a:xfrm>
          <a:prstGeom prst="rect">
            <a:avLst/>
          </a:prstGeom>
          <a:noFill/>
          <a:ln w="9525">
            <a:noFill/>
            <a:miter lim="800000"/>
            <a:headEnd/>
            <a:tailEnd/>
          </a:ln>
        </p:spPr>
      </p:pic>
      <p:sp>
        <p:nvSpPr>
          <p:cNvPr id="45061" name="Rectangle 7"/>
          <p:cNvSpPr>
            <a:spLocks noGrp="1" noChangeArrowheads="1"/>
          </p:cNvSpPr>
          <p:nvPr>
            <p:ph type="title"/>
            <p:custDataLst>
              <p:tags r:id="rId4"/>
            </p:custDataLst>
          </p:nvPr>
        </p:nvSpPr>
        <p:spPr>
          <a:noFill/>
        </p:spPr>
        <p:txBody>
          <a:bodyPr/>
          <a:lstStyle/>
          <a:p>
            <a:r>
              <a:rPr lang="fr-FR" smtClean="0">
                <a:ea typeface="ＭＳ Ｐゴシック"/>
              </a:rPr>
              <a:t>Rappels Youtube</a:t>
            </a:r>
          </a:p>
        </p:txBody>
      </p:sp>
      <p:sp>
        <p:nvSpPr>
          <p:cNvPr id="12" name="Espace réservé du pied de page 4"/>
          <p:cNvSpPr>
            <a:spLocks noGrp="1"/>
          </p:cNvSpPr>
          <p:nvPr>
            <p:ph type="ftr" sz="quarter" idx="10"/>
            <p:custDataLst>
              <p:tags r:id="rId5"/>
            </p:custDataLst>
          </p:nvPr>
        </p:nvSpPr>
        <p:spPr/>
        <p:txBody>
          <a:bodyPr/>
          <a:lstStyle/>
          <a:p>
            <a:pPr>
              <a:defRPr/>
            </a:pPr>
            <a:r>
              <a:rPr lang="fr-FR"/>
              <a:t>Bilan – Théâtres Parisiens Associés</a:t>
            </a:r>
          </a:p>
        </p:txBody>
      </p:sp>
      <p:sp>
        <p:nvSpPr>
          <p:cNvPr id="45063" name="Espace réservé du contenu 4"/>
          <p:cNvSpPr txBox="1">
            <a:spLocks/>
          </p:cNvSpPr>
          <p:nvPr>
            <p:custDataLst>
              <p:tags r:id="rId6"/>
            </p:custDataLst>
          </p:nvPr>
        </p:nvSpPr>
        <p:spPr bwMode="auto">
          <a:xfrm>
            <a:off x="935038" y="836613"/>
            <a:ext cx="7273925" cy="1006475"/>
          </a:xfrm>
          <a:prstGeom prst="rect">
            <a:avLst/>
          </a:prstGeom>
          <a:noFill/>
          <a:ln w="9525">
            <a:noFill/>
            <a:miter lim="800000"/>
            <a:headEnd/>
            <a:tailEnd/>
          </a:ln>
        </p:spPr>
        <p:txBody>
          <a:bodyPr/>
          <a:lstStyle/>
          <a:p>
            <a:pPr algn="ctr"/>
            <a:r>
              <a:rPr lang="fr-FR" sz="2400">
                <a:solidFill>
                  <a:srgbClr val="404040"/>
                </a:solidFill>
                <a:latin typeface="Calibri" pitchFamily="34" charset="0"/>
              </a:rPr>
              <a:t>Rappel de la campagne YouTube :</a:t>
            </a:r>
          </a:p>
          <a:p>
            <a:pPr algn="ctr"/>
            <a:r>
              <a:rPr lang="fr-FR" sz="3600" b="1">
                <a:solidFill>
                  <a:srgbClr val="FF0000"/>
                </a:solidFill>
                <a:latin typeface="Calibri" pitchFamily="34" charset="0"/>
              </a:rPr>
              <a:t>Les ciblages</a:t>
            </a:r>
          </a:p>
        </p:txBody>
      </p:sp>
      <p:sp>
        <p:nvSpPr>
          <p:cNvPr id="14" name="Rectangle 13"/>
          <p:cNvSpPr/>
          <p:nvPr>
            <p:custDataLst>
              <p:tags r:id="rId7"/>
            </p:custDataLst>
          </p:nvPr>
        </p:nvSpPr>
        <p:spPr>
          <a:xfrm>
            <a:off x="530225" y="4427538"/>
            <a:ext cx="2341563" cy="1584325"/>
          </a:xfrm>
          <a:prstGeom prst="wedgeRectCallout">
            <a:avLst>
              <a:gd name="adj1" fmla="val -1685"/>
              <a:gd name="adj2" fmla="val -8374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lstStyle/>
          <a:p>
            <a:pPr algn="ctr">
              <a:defRPr/>
            </a:pPr>
            <a:r>
              <a:rPr lang="fr-FR" sz="2000" b="1" dirty="0">
                <a:solidFill>
                  <a:srgbClr val="FFFFFF"/>
                </a:solidFill>
                <a:latin typeface="Calibri" pitchFamily="1" charset="0"/>
                <a:ea typeface="ＭＳ Ｐゴシック" pitchFamily="1" charset="-128"/>
              </a:rPr>
              <a:t>Recherche</a:t>
            </a:r>
          </a:p>
          <a:p>
            <a:pPr>
              <a:defRPr/>
            </a:pPr>
            <a:r>
              <a:rPr lang="fr-FR" sz="1400" dirty="0">
                <a:solidFill>
                  <a:srgbClr val="FFFFFF"/>
                </a:solidFill>
                <a:latin typeface="Calibri" pitchFamily="1" charset="0"/>
                <a:ea typeface="ＭＳ Ｐゴシック" pitchFamily="1" charset="-128"/>
              </a:rPr>
              <a:t>Ciblage en fonction du mot clé tapé sur YouTube par l’internaute.</a:t>
            </a:r>
          </a:p>
        </p:txBody>
      </p:sp>
      <p:sp>
        <p:nvSpPr>
          <p:cNvPr id="16" name="Rectangle 15"/>
          <p:cNvSpPr/>
          <p:nvPr>
            <p:custDataLst>
              <p:tags r:id="rId8"/>
            </p:custDataLst>
          </p:nvPr>
        </p:nvSpPr>
        <p:spPr>
          <a:xfrm>
            <a:off x="3402013" y="4427538"/>
            <a:ext cx="2339975" cy="1584325"/>
          </a:xfrm>
          <a:prstGeom prst="wedgeRectCallout">
            <a:avLst>
              <a:gd name="adj1" fmla="val -1685"/>
              <a:gd name="adj2" fmla="val -8374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lstStyle/>
          <a:p>
            <a:pPr algn="ctr">
              <a:defRPr/>
            </a:pPr>
            <a:r>
              <a:rPr lang="fr-FR" sz="2000" b="1" dirty="0">
                <a:solidFill>
                  <a:srgbClr val="FFFFFF"/>
                </a:solidFill>
                <a:latin typeface="Calibri" pitchFamily="1" charset="0"/>
                <a:ea typeface="ＭＳ Ｐゴシック" pitchFamily="1" charset="-128"/>
              </a:rPr>
              <a:t>Contenu</a:t>
            </a:r>
          </a:p>
          <a:p>
            <a:pPr>
              <a:defRPr/>
            </a:pPr>
            <a:r>
              <a:rPr lang="fr-FR" sz="1400" dirty="0">
                <a:solidFill>
                  <a:srgbClr val="FFFFFF"/>
                </a:solidFill>
                <a:latin typeface="Calibri" pitchFamily="1" charset="0"/>
                <a:ea typeface="ＭＳ Ｐゴシック" pitchFamily="1" charset="-128"/>
              </a:rPr>
              <a:t>Ciblage en fonction du contenu qu’est en train de visionner l’internaute.</a:t>
            </a:r>
          </a:p>
        </p:txBody>
      </p:sp>
      <p:sp>
        <p:nvSpPr>
          <p:cNvPr id="17" name="Rectangle 16"/>
          <p:cNvSpPr/>
          <p:nvPr>
            <p:custDataLst>
              <p:tags r:id="rId9"/>
            </p:custDataLst>
          </p:nvPr>
        </p:nvSpPr>
        <p:spPr>
          <a:xfrm>
            <a:off x="6272213" y="4427538"/>
            <a:ext cx="2341562" cy="1584325"/>
          </a:xfrm>
          <a:prstGeom prst="wedgeRectCallout">
            <a:avLst>
              <a:gd name="adj1" fmla="val -1685"/>
              <a:gd name="adj2" fmla="val -8374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lstStyle/>
          <a:p>
            <a:pPr algn="ctr">
              <a:defRPr/>
            </a:pPr>
            <a:r>
              <a:rPr lang="fr-FR" sz="2000" b="1" dirty="0">
                <a:solidFill>
                  <a:srgbClr val="FFFFFF"/>
                </a:solidFill>
                <a:latin typeface="Calibri" pitchFamily="1" charset="0"/>
                <a:ea typeface="ＭＳ Ｐゴシック" pitchFamily="1" charset="-128"/>
              </a:rPr>
              <a:t>Centre d’intérêt</a:t>
            </a:r>
          </a:p>
          <a:p>
            <a:pPr>
              <a:defRPr/>
            </a:pPr>
            <a:r>
              <a:rPr lang="fr-FR" sz="1400" dirty="0">
                <a:solidFill>
                  <a:srgbClr val="FFFFFF"/>
                </a:solidFill>
                <a:latin typeface="Calibri" pitchFamily="1" charset="0"/>
                <a:ea typeface="ＭＳ Ｐゴシック" pitchFamily="1" charset="-128"/>
              </a:rPr>
              <a:t>Ciblage en fonction de l’historique de navigation de l’internaute (sur le web en général).</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0"/>
          <p:cNvSpPr>
            <a:spLocks noGrp="1"/>
          </p:cNvSpPr>
          <p:nvPr>
            <p:ph type="title"/>
            <p:custDataLst>
              <p:tags r:id="rId1"/>
            </p:custDataLst>
          </p:nvPr>
        </p:nvSpPr>
        <p:spPr>
          <a:noFill/>
        </p:spPr>
        <p:txBody>
          <a:bodyPr/>
          <a:lstStyle/>
          <a:p>
            <a:r>
              <a:rPr lang="fr-FR" smtClean="0">
                <a:ea typeface="ＭＳ Ｐゴシック"/>
              </a:rPr>
              <a:t>Résultats de campagne</a:t>
            </a:r>
          </a:p>
        </p:txBody>
      </p:sp>
      <p:sp>
        <p:nvSpPr>
          <p:cNvPr id="12" name="Espace réservé du pied de page 4"/>
          <p:cNvSpPr>
            <a:spLocks noGrp="1"/>
          </p:cNvSpPr>
          <p:nvPr>
            <p:ph type="ftr" sz="quarter" idx="10"/>
            <p:custDataLst>
              <p:tags r:id="rId2"/>
            </p:custDataLst>
          </p:nvPr>
        </p:nvSpPr>
        <p:spPr/>
        <p:txBody>
          <a:bodyPr/>
          <a:lstStyle/>
          <a:p>
            <a:pPr>
              <a:defRPr/>
            </a:pPr>
            <a:r>
              <a:rPr lang="fr-FR"/>
              <a:t>Bilan – Théâtres Parisiens Associés</a:t>
            </a:r>
          </a:p>
        </p:txBody>
      </p:sp>
      <p:sp>
        <p:nvSpPr>
          <p:cNvPr id="46084" name="Espace réservé du contenu 4"/>
          <p:cNvSpPr txBox="1">
            <a:spLocks/>
          </p:cNvSpPr>
          <p:nvPr>
            <p:custDataLst>
              <p:tags r:id="rId3"/>
            </p:custDataLst>
          </p:nvPr>
        </p:nvSpPr>
        <p:spPr bwMode="auto">
          <a:xfrm>
            <a:off x="935038" y="982663"/>
            <a:ext cx="7273925" cy="1006475"/>
          </a:xfrm>
          <a:prstGeom prst="rect">
            <a:avLst/>
          </a:prstGeom>
          <a:noFill/>
          <a:ln w="9525">
            <a:noFill/>
            <a:miter lim="800000"/>
            <a:headEnd/>
            <a:tailEnd/>
          </a:ln>
        </p:spPr>
        <p:txBody>
          <a:bodyPr/>
          <a:lstStyle/>
          <a:p>
            <a:pPr algn="ctr"/>
            <a:r>
              <a:rPr lang="fr-FR" sz="2400">
                <a:solidFill>
                  <a:srgbClr val="404040"/>
                </a:solidFill>
                <a:latin typeface="Calibri" pitchFamily="34" charset="0"/>
              </a:rPr>
              <a:t>La campagne de bannière YouTube a généré …</a:t>
            </a:r>
            <a:endParaRPr lang="fr-FR" sz="2400" b="1">
              <a:solidFill>
                <a:srgbClr val="FFC000"/>
              </a:solidFill>
              <a:latin typeface="Calibri" pitchFamily="34" charset="0"/>
            </a:endParaRPr>
          </a:p>
          <a:p>
            <a:pPr algn="ctr"/>
            <a:r>
              <a:rPr lang="fr-FR" sz="3600" b="1">
                <a:solidFill>
                  <a:srgbClr val="FF0000"/>
                </a:solidFill>
                <a:latin typeface="Calibri" pitchFamily="34" charset="0"/>
              </a:rPr>
              <a:t>3 650 visionnages</a:t>
            </a:r>
          </a:p>
        </p:txBody>
      </p:sp>
      <p:sp>
        <p:nvSpPr>
          <p:cNvPr id="14" name="Rectangle 13"/>
          <p:cNvSpPr/>
          <p:nvPr>
            <p:custDataLst>
              <p:tags r:id="rId4"/>
            </p:custDataLst>
          </p:nvPr>
        </p:nvSpPr>
        <p:spPr>
          <a:xfrm>
            <a:off x="647700" y="4079875"/>
            <a:ext cx="3598863" cy="19431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nSpc>
                <a:spcPct val="150000"/>
              </a:lnSpc>
              <a:defRPr/>
            </a:pPr>
            <a:r>
              <a:rPr lang="fr-FR" b="1" dirty="0">
                <a:solidFill>
                  <a:srgbClr val="FFFFFF"/>
                </a:solidFill>
                <a:latin typeface="Calibri" charset="0"/>
                <a:ea typeface="ＭＳ Ｐゴシック" charset="-128"/>
              </a:rPr>
              <a:t>Impressions : </a:t>
            </a:r>
            <a:r>
              <a:rPr lang="fr-FR" b="1" dirty="0">
                <a:solidFill>
                  <a:schemeClr val="tx1"/>
                </a:solidFill>
                <a:latin typeface="Calibri" charset="0"/>
                <a:ea typeface="ＭＳ Ｐゴシック" charset="-128"/>
              </a:rPr>
              <a:t>375 621</a:t>
            </a:r>
          </a:p>
          <a:p>
            <a:pPr>
              <a:lnSpc>
                <a:spcPct val="150000"/>
              </a:lnSpc>
              <a:defRPr/>
            </a:pPr>
            <a:r>
              <a:rPr lang="fr-FR" b="1" dirty="0">
                <a:solidFill>
                  <a:srgbClr val="FFFFFF"/>
                </a:solidFill>
                <a:latin typeface="Calibri" charset="0"/>
                <a:ea typeface="ＭＳ Ｐゴシック" charset="-128"/>
              </a:rPr>
              <a:t>Visionnages : </a:t>
            </a:r>
            <a:r>
              <a:rPr lang="fr-FR" b="1" dirty="0">
                <a:solidFill>
                  <a:schemeClr val="tx1"/>
                </a:solidFill>
                <a:latin typeface="Calibri" charset="0"/>
                <a:ea typeface="ＭＳ Ｐゴシック" charset="-128"/>
              </a:rPr>
              <a:t>3650</a:t>
            </a:r>
          </a:p>
          <a:p>
            <a:pPr>
              <a:lnSpc>
                <a:spcPct val="150000"/>
              </a:lnSpc>
              <a:defRPr/>
            </a:pPr>
            <a:r>
              <a:rPr lang="fr-FR" b="1" dirty="0">
                <a:solidFill>
                  <a:srgbClr val="FFFFFF"/>
                </a:solidFill>
                <a:latin typeface="Calibri" charset="0"/>
                <a:ea typeface="ＭＳ Ｐゴシック" charset="-128"/>
              </a:rPr>
              <a:t>Coût par visionnage : </a:t>
            </a:r>
            <a:r>
              <a:rPr lang="fr-FR" b="1" dirty="0">
                <a:solidFill>
                  <a:schemeClr val="tx1"/>
                </a:solidFill>
                <a:latin typeface="Calibri" charset="0"/>
                <a:ea typeface="ＭＳ Ｐゴシック" charset="-128"/>
              </a:rPr>
              <a:t>0,25€</a:t>
            </a:r>
          </a:p>
          <a:p>
            <a:pPr>
              <a:lnSpc>
                <a:spcPct val="150000"/>
              </a:lnSpc>
              <a:defRPr/>
            </a:pPr>
            <a:r>
              <a:rPr lang="fr-FR" b="1" dirty="0">
                <a:solidFill>
                  <a:srgbClr val="FFFFFF"/>
                </a:solidFill>
                <a:latin typeface="Calibri" charset="0"/>
                <a:ea typeface="ＭＳ Ｐゴシック" charset="-128"/>
              </a:rPr>
              <a:t>Clics vers le site web : </a:t>
            </a:r>
            <a:r>
              <a:rPr lang="fr-FR" b="1" dirty="0">
                <a:solidFill>
                  <a:schemeClr val="tx1"/>
                </a:solidFill>
                <a:latin typeface="Calibri" charset="0"/>
                <a:ea typeface="ＭＳ Ｐゴシック" charset="-128"/>
              </a:rPr>
              <a:t>413</a:t>
            </a:r>
          </a:p>
        </p:txBody>
      </p:sp>
      <p:sp>
        <p:nvSpPr>
          <p:cNvPr id="18" name="Rectangle 17"/>
          <p:cNvSpPr/>
          <p:nvPr>
            <p:custDataLst>
              <p:tags r:id="rId5"/>
            </p:custDataLst>
          </p:nvPr>
        </p:nvSpPr>
        <p:spPr>
          <a:xfrm rot="21180000">
            <a:off x="492125" y="3860800"/>
            <a:ext cx="1260475" cy="304800"/>
          </a:xfrm>
          <a:prstGeom prst="rect">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400" dirty="0">
                <a:solidFill>
                  <a:srgbClr val="262626"/>
                </a:solidFill>
                <a:latin typeface="Calibri" charset="0"/>
                <a:ea typeface="ＭＳ Ｐゴシック" charset="-128"/>
              </a:rPr>
              <a:t>LES PERFS</a:t>
            </a:r>
          </a:p>
        </p:txBody>
      </p:sp>
      <p:sp>
        <p:nvSpPr>
          <p:cNvPr id="21" name="Rectangle 20"/>
          <p:cNvSpPr/>
          <p:nvPr>
            <p:custDataLst>
              <p:tags r:id="rId6"/>
            </p:custDataLst>
          </p:nvPr>
        </p:nvSpPr>
        <p:spPr>
          <a:xfrm>
            <a:off x="4895850" y="4079875"/>
            <a:ext cx="3600450" cy="19431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spcAft>
                <a:spcPts val="600"/>
              </a:spcAft>
              <a:defRPr/>
            </a:pPr>
            <a:r>
              <a:rPr lang="fr-FR" sz="1400" dirty="0">
                <a:solidFill>
                  <a:srgbClr val="FFFFFF"/>
                </a:solidFill>
                <a:latin typeface="Calibri" charset="0"/>
                <a:ea typeface="ＭＳ Ｐゴシック" charset="-128"/>
              </a:rPr>
              <a:t>Cette première campagne, bien que courte, fut très intéressante. </a:t>
            </a:r>
            <a:r>
              <a:rPr lang="fr-FR" sz="1400" dirty="0" err="1">
                <a:solidFill>
                  <a:srgbClr val="FFFFFF"/>
                </a:solidFill>
                <a:latin typeface="Calibri" charset="0"/>
                <a:ea typeface="ＭＳ Ｐゴシック" charset="-128"/>
              </a:rPr>
              <a:t>YouTube</a:t>
            </a:r>
            <a:r>
              <a:rPr lang="fr-FR" sz="1400" dirty="0">
                <a:solidFill>
                  <a:srgbClr val="FFFFFF"/>
                </a:solidFill>
                <a:latin typeface="Calibri" charset="0"/>
                <a:ea typeface="ＭＳ Ｐゴシック" charset="-128"/>
              </a:rPr>
              <a:t> est un outil permettant de générer des vues sur les vidéos en volume, de façon qualifiée, avec une faible dépense. </a:t>
            </a:r>
          </a:p>
          <a:p>
            <a:pPr>
              <a:spcAft>
                <a:spcPts val="600"/>
              </a:spcAft>
              <a:defRPr/>
            </a:pPr>
            <a:r>
              <a:rPr lang="fr-FR" sz="1400" b="1" dirty="0">
                <a:solidFill>
                  <a:srgbClr val="FFFFFF"/>
                </a:solidFill>
                <a:latin typeface="Calibri" charset="0"/>
                <a:ea typeface="ＭＳ Ｐゴシック" charset="-128"/>
              </a:rPr>
              <a:t>Grâce à cette campagne, la vidéo a presque atteint les 5 000 visionnages. </a:t>
            </a:r>
          </a:p>
        </p:txBody>
      </p:sp>
      <p:sp>
        <p:nvSpPr>
          <p:cNvPr id="17" name="Rectangle 16"/>
          <p:cNvSpPr/>
          <p:nvPr>
            <p:custDataLst>
              <p:tags r:id="rId7"/>
            </p:custDataLst>
          </p:nvPr>
        </p:nvSpPr>
        <p:spPr>
          <a:xfrm rot="21180000">
            <a:off x="4756150" y="3887788"/>
            <a:ext cx="1703388" cy="304800"/>
          </a:xfrm>
          <a:prstGeom prst="rect">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400" dirty="0">
                <a:solidFill>
                  <a:srgbClr val="262626"/>
                </a:solidFill>
                <a:latin typeface="Calibri" charset="0"/>
                <a:ea typeface="ＭＳ Ｐゴシック" charset="-128"/>
              </a:rPr>
              <a:t>CONCLUSION</a:t>
            </a:r>
          </a:p>
        </p:txBody>
      </p:sp>
      <p:pic>
        <p:nvPicPr>
          <p:cNvPr id="46089" name="Picture 2"/>
          <p:cNvPicPr>
            <a:picLocks noChangeAspect="1" noChangeArrowheads="1"/>
          </p:cNvPicPr>
          <p:nvPr>
            <p:custDataLst>
              <p:tags r:id="rId8"/>
            </p:custDataLst>
          </p:nvPr>
        </p:nvPicPr>
        <p:blipFill>
          <a:blip r:embed="rId11" cstate="print"/>
          <a:srcRect/>
          <a:stretch>
            <a:fillRect/>
          </a:stretch>
        </p:blipFill>
        <p:spPr bwMode="auto">
          <a:xfrm>
            <a:off x="266700" y="2420938"/>
            <a:ext cx="8610600" cy="984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722313" y="3716338"/>
            <a:ext cx="7772400" cy="2052637"/>
          </a:xfrm>
        </p:spPr>
        <p:txBody>
          <a:bodyPr/>
          <a:lstStyle/>
          <a:p>
            <a:pPr>
              <a:defRPr/>
            </a:pPr>
            <a:r>
              <a:rPr lang="fr-FR" smtClean="0">
                <a:cs typeface="+mj-cs"/>
              </a:rPr>
              <a:t>APPLICATION IPHONE</a:t>
            </a:r>
            <a:endParaRPr lang="fr-FR" dirty="0" smtClean="0">
              <a:cs typeface="+mj-cs"/>
            </a:endParaRPr>
          </a:p>
        </p:txBody>
      </p:sp>
      <p:sp>
        <p:nvSpPr>
          <p:cNvPr id="47107" name="Espace réservé du pied de page 4"/>
          <p:cNvSpPr>
            <a:spLocks noGrp="1"/>
          </p:cNvSpPr>
          <p:nvPr>
            <p:ph type="ftr" sz="quarter" idx="11"/>
            <p:custDataLst>
              <p:tags r:id="rId2"/>
            </p:custDataLst>
          </p:nvPr>
        </p:nvSpPr>
        <p:spPr bwMode="auto">
          <a:noFill/>
          <a:ln>
            <a:miter lim="800000"/>
            <a:headEnd/>
            <a:tailEnd/>
          </a:ln>
        </p:spPr>
        <p:txBody>
          <a:bodyPr/>
          <a:lstStyle/>
          <a:p>
            <a:r>
              <a:rPr lang="fr-FR" smtClean="0">
                <a:latin typeface="Calibri" pitchFamily="34" charset="0"/>
                <a:ea typeface="ＭＳ Ｐゴシック"/>
                <a:cs typeface="ＭＳ Ｐゴシック"/>
              </a:rPr>
              <a:t>Bilan – Théâtres Parisiens Associés</a:t>
            </a:r>
          </a:p>
        </p:txBody>
      </p:sp>
      <p:grpSp>
        <p:nvGrpSpPr>
          <p:cNvPr id="47108" name="Groupe 5"/>
          <p:cNvGrpSpPr>
            <a:grpSpLocks/>
          </p:cNvGrpSpPr>
          <p:nvPr>
            <p:custDataLst>
              <p:tags r:id="rId3"/>
            </p:custDataLst>
          </p:nvPr>
        </p:nvGrpSpPr>
        <p:grpSpPr bwMode="auto">
          <a:xfrm>
            <a:off x="722313" y="2420938"/>
            <a:ext cx="3532187" cy="1306512"/>
            <a:chOff x="971600" y="1196752"/>
            <a:chExt cx="5256584" cy="1944217"/>
          </a:xfrm>
        </p:grpSpPr>
        <p:sp>
          <p:nvSpPr>
            <p:cNvPr id="7" name="Espace réservé du contenu 8"/>
            <p:cNvSpPr txBox="1">
              <a:spLocks/>
            </p:cNvSpPr>
            <p:nvPr>
              <p:custDataLst>
                <p:tags r:id="rId4"/>
              </p:custDataLst>
            </p:nvPr>
          </p:nvSpPr>
          <p:spPr>
            <a:xfrm rot="16200000">
              <a:off x="971664" y="1196688"/>
              <a:ext cx="1944217" cy="1944345"/>
            </a:xfrm>
            <a:prstGeom prst="teardrop">
              <a:avLst/>
            </a:prstGeom>
            <a:solidFill>
              <a:srgbClr val="CCCC00"/>
            </a:solidFill>
            <a:ln w="38100">
              <a:solidFill>
                <a:schemeClr val="bg1"/>
              </a:solidFill>
            </a:ln>
          </p:spPr>
          <p:txBody>
            <a:bodyPr vert="vert" lIns="0" tIns="0" rIns="0" bIns="0" anchor="ctr"/>
            <a:lstStyle/>
            <a:p>
              <a:pPr marL="273050" indent="-273050" algn="ctr"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Bilan</a:t>
              </a:r>
            </a:p>
          </p:txBody>
        </p:sp>
        <p:sp>
          <p:nvSpPr>
            <p:cNvPr id="8" name="Espace réservé du contenu 8"/>
            <p:cNvSpPr txBox="1">
              <a:spLocks/>
            </p:cNvSpPr>
            <p:nvPr>
              <p:custDataLst>
                <p:tags r:id="rId5"/>
              </p:custDataLst>
            </p:nvPr>
          </p:nvSpPr>
          <p:spPr>
            <a:xfrm rot="16200000">
              <a:off x="2627784" y="1196687"/>
              <a:ext cx="1944217" cy="1944346"/>
            </a:xfrm>
            <a:prstGeom prst="teardrop">
              <a:avLst/>
            </a:prstGeom>
            <a:solidFill>
              <a:schemeClr val="bg1">
                <a:lumMod val="75000"/>
              </a:schemeClr>
            </a:solidFill>
            <a:ln w="38100">
              <a:solidFill>
                <a:schemeClr val="bg1"/>
              </a:solidFill>
            </a:ln>
          </p:spPr>
          <p:txBody>
            <a:bodyPr vert="vert" lIns="0" tIns="0" rIns="0" bIns="0" anchor="ctr"/>
            <a:lstStyle/>
            <a:p>
              <a:pPr marL="273050" indent="-273050"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A suivre</a:t>
              </a:r>
            </a:p>
          </p:txBody>
        </p:sp>
        <p:sp>
          <p:nvSpPr>
            <p:cNvPr id="9" name="Espace réservé du contenu 8"/>
            <p:cNvSpPr txBox="1">
              <a:spLocks/>
            </p:cNvSpPr>
            <p:nvPr>
              <p:custDataLst>
                <p:tags r:id="rId6"/>
              </p:custDataLst>
            </p:nvPr>
          </p:nvSpPr>
          <p:spPr>
            <a:xfrm rot="16200000">
              <a:off x="4283903" y="1196688"/>
              <a:ext cx="1944217" cy="1944345"/>
            </a:xfrm>
            <a:prstGeom prst="teardrop">
              <a:avLst/>
            </a:prstGeom>
            <a:solidFill>
              <a:schemeClr val="bg1">
                <a:lumMod val="75000"/>
              </a:schemeClr>
            </a:solidFill>
            <a:ln w="38100">
              <a:solidFill>
                <a:schemeClr val="bg1"/>
              </a:solidFill>
            </a:ln>
          </p:spPr>
          <p:txBody>
            <a:bodyPr vert="vert" lIns="0" tIns="0" rIns="0" bIns="0" anchor="ctr"/>
            <a:lstStyle/>
            <a:p>
              <a:pPr marL="273050" indent="-273050" algn="ctr"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2013</a:t>
              </a: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u contenu 16"/>
          <p:cNvSpPr>
            <a:spLocks noGrp="1"/>
          </p:cNvSpPr>
          <p:nvPr>
            <p:ph idx="1"/>
            <p:custDataLst>
              <p:tags r:id="rId1"/>
            </p:custDataLst>
          </p:nvPr>
        </p:nvSpPr>
        <p:spPr bwMode="auto">
          <a:xfrm>
            <a:off x="304800" y="5410200"/>
            <a:ext cx="8147050" cy="838200"/>
          </a:xfrm>
          <a:noFill/>
          <a:ln>
            <a:miter lim="800000"/>
            <a:headEnd/>
            <a:tailEnd/>
          </a:ln>
        </p:spPr>
        <p:txBody>
          <a:bodyPr vert="horz" wrap="square" lIns="91440" tIns="45720" rIns="91440" bIns="45720" numCol="1" anchor="t" anchorCtr="0" compatLnSpc="1">
            <a:prstTxWarp prst="textNoShape">
              <a:avLst/>
            </a:prstTxWarp>
          </a:bodyPr>
          <a:lstStyle/>
          <a:p>
            <a:r>
              <a:rPr lang="fr-FR" sz="2400" dirty="0" smtClean="0">
                <a:latin typeface="Calibri" charset="0"/>
              </a:rPr>
              <a:t>L’application </a:t>
            </a:r>
            <a:r>
              <a:rPr lang="fr-FR" sz="2400" dirty="0">
                <a:latin typeface="Calibri" charset="0"/>
              </a:rPr>
              <a:t>a été lancée le 21 juin </a:t>
            </a:r>
            <a:r>
              <a:rPr lang="fr-FR" sz="2400" dirty="0" smtClean="0">
                <a:latin typeface="Calibri" charset="0"/>
              </a:rPr>
              <a:t>2011 sur l’</a:t>
            </a:r>
            <a:r>
              <a:rPr lang="fr-FR" sz="2400" dirty="0" err="1" smtClean="0">
                <a:latin typeface="Calibri" charset="0"/>
              </a:rPr>
              <a:t>AppStore</a:t>
            </a:r>
            <a:r>
              <a:rPr lang="fr-FR" sz="2400" dirty="0" smtClean="0">
                <a:latin typeface="Calibri" charset="0"/>
              </a:rPr>
              <a:t> et à fin Août 2012 : 9 499 applications </a:t>
            </a:r>
            <a:r>
              <a:rPr lang="fr-FR" sz="2400" dirty="0">
                <a:latin typeface="Calibri" charset="0"/>
              </a:rPr>
              <a:t>ont été téléchargées</a:t>
            </a:r>
            <a:r>
              <a:rPr lang="fr-FR" sz="2400" dirty="0" smtClean="0">
                <a:latin typeface="Calibri" charset="0"/>
              </a:rPr>
              <a:t>.</a:t>
            </a:r>
          </a:p>
          <a:p>
            <a:endParaRPr lang="fr-FR" dirty="0" smtClean="0">
              <a:latin typeface="Calibri" charset="0"/>
            </a:endParaRPr>
          </a:p>
          <a:p>
            <a:endParaRPr lang="fr-FR" dirty="0" smtClean="0">
              <a:latin typeface="Calibri" charset="0"/>
            </a:endParaRPr>
          </a:p>
          <a:p>
            <a:pPr>
              <a:buFontTx/>
              <a:buNone/>
            </a:pPr>
            <a:endParaRPr lang="fr-FR" dirty="0">
              <a:latin typeface="Calibri" charset="0"/>
            </a:endParaRPr>
          </a:p>
        </p:txBody>
      </p:sp>
      <p:sp>
        <p:nvSpPr>
          <p:cNvPr id="65539" name="Titre 2"/>
          <p:cNvSpPr>
            <a:spLocks noGrp="1"/>
          </p:cNvSpPr>
          <p:nvPr>
            <p:ph type="title"/>
            <p:custDataLst>
              <p:tags r:id="rId2"/>
            </p:custDataLst>
          </p:nvPr>
        </p:nvSpPr>
        <p:spPr>
          <a:noFill/>
          <a:ln/>
        </p:spPr>
        <p:txBody>
          <a:bodyPr/>
          <a:lstStyle/>
          <a:p>
            <a:r>
              <a:rPr lang="fr-FR">
                <a:latin typeface="Trebuchet MS" charset="0"/>
              </a:rPr>
              <a:t>Application  Iphone</a:t>
            </a:r>
          </a:p>
        </p:txBody>
      </p:sp>
      <p:sp>
        <p:nvSpPr>
          <p:cNvPr id="65540" name="Espace réservé du pied de page 3"/>
          <p:cNvSpPr>
            <a:spLocks noGrp="1"/>
          </p:cNvSpPr>
          <p:nvPr>
            <p:ph type="ftr" sz="quarter" idx="10"/>
            <p:custDataLst>
              <p:tags r:id="rId3"/>
            </p:custDataLst>
          </p:nvPr>
        </p:nvSpPr>
        <p:spPr bwMode="auto">
          <a:noFill/>
          <a:ln>
            <a:miter lim="800000"/>
            <a:headEnd/>
            <a:tailEnd/>
          </a:ln>
        </p:spPr>
        <p:txBody>
          <a:bodyPr/>
          <a:lstStyle/>
          <a:p>
            <a:r>
              <a:rPr lang="fr-FR"/>
              <a:t>Bilan – Théâtres Parisiens Associés</a:t>
            </a:r>
          </a:p>
        </p:txBody>
      </p:sp>
      <p:pic>
        <p:nvPicPr>
          <p:cNvPr id="65542" name="Image 9"/>
          <p:cNvPicPr>
            <a:picLocks noChangeAspect="1"/>
          </p:cNvPicPr>
          <p:nvPr>
            <p:custDataLst>
              <p:tags r:id="rId4"/>
            </p:custDataLst>
          </p:nvPr>
        </p:nvPicPr>
        <p:blipFill>
          <a:blip r:embed="rId6" cstate="print"/>
          <a:srcRect/>
          <a:stretch>
            <a:fillRect/>
          </a:stretch>
        </p:blipFill>
        <p:spPr bwMode="auto">
          <a:xfrm>
            <a:off x="1600200" y="609599"/>
            <a:ext cx="4114800" cy="4582391"/>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u contenu 16"/>
          <p:cNvSpPr>
            <a:spLocks noGrp="1"/>
          </p:cNvSpPr>
          <p:nvPr>
            <p:ph idx="1"/>
            <p:custDataLst>
              <p:tags r:id="rId1"/>
            </p:custDataLst>
          </p:nvPr>
        </p:nvSpPr>
        <p:spPr bwMode="auto">
          <a:xfrm>
            <a:off x="304800" y="4267200"/>
            <a:ext cx="8147050" cy="2362200"/>
          </a:xfrm>
          <a:noFill/>
          <a:ln>
            <a:miter lim="800000"/>
            <a:headEnd/>
            <a:tailEnd/>
          </a:ln>
        </p:spPr>
        <p:txBody>
          <a:bodyPr vert="horz" wrap="square" lIns="91440" tIns="45720" rIns="91440" bIns="45720" numCol="1" anchor="t" anchorCtr="0" compatLnSpc="1">
            <a:prstTxWarp prst="textNoShape">
              <a:avLst/>
            </a:prstTxWarp>
          </a:bodyPr>
          <a:lstStyle/>
          <a:p>
            <a:r>
              <a:rPr lang="fr-FR" sz="2000" dirty="0" smtClean="0">
                <a:latin typeface="Calibri" charset="0"/>
              </a:rPr>
              <a:t>Le nombre des téléchargements diminue en 2012 car il n’y a pas eu de mise à jour ni d’évolution technique (achat en ligne adapté, téléchargement du </a:t>
            </a:r>
            <a:r>
              <a:rPr lang="fr-FR" sz="2000" dirty="0" err="1" smtClean="0">
                <a:latin typeface="Calibri" charset="0"/>
              </a:rPr>
              <a:t>e-billet</a:t>
            </a:r>
            <a:r>
              <a:rPr lang="fr-FR" sz="2000" dirty="0" smtClean="0">
                <a:latin typeface="Calibri" charset="0"/>
              </a:rPr>
              <a:t>, …). Toutefois, il reste important.</a:t>
            </a:r>
          </a:p>
          <a:p>
            <a:endParaRPr lang="fr-FR" dirty="0" smtClean="0">
              <a:latin typeface="Calibri" charset="0"/>
            </a:endParaRPr>
          </a:p>
          <a:p>
            <a:pPr>
              <a:buFontTx/>
              <a:buNone/>
            </a:pPr>
            <a:endParaRPr lang="fr-FR" dirty="0">
              <a:latin typeface="Calibri" charset="0"/>
            </a:endParaRPr>
          </a:p>
        </p:txBody>
      </p:sp>
      <p:sp>
        <p:nvSpPr>
          <p:cNvPr id="65539" name="Titre 2"/>
          <p:cNvSpPr>
            <a:spLocks noGrp="1"/>
          </p:cNvSpPr>
          <p:nvPr>
            <p:ph type="title"/>
            <p:custDataLst>
              <p:tags r:id="rId2"/>
            </p:custDataLst>
          </p:nvPr>
        </p:nvSpPr>
        <p:spPr>
          <a:noFill/>
          <a:ln/>
        </p:spPr>
        <p:txBody>
          <a:bodyPr/>
          <a:lstStyle/>
          <a:p>
            <a:r>
              <a:rPr lang="fr-FR">
                <a:latin typeface="Trebuchet MS" charset="0"/>
              </a:rPr>
              <a:t>Application  Iphone</a:t>
            </a:r>
          </a:p>
        </p:txBody>
      </p:sp>
      <p:sp>
        <p:nvSpPr>
          <p:cNvPr id="65540" name="Espace réservé du pied de page 3"/>
          <p:cNvSpPr>
            <a:spLocks noGrp="1"/>
          </p:cNvSpPr>
          <p:nvPr>
            <p:ph type="ftr" sz="quarter" idx="10"/>
            <p:custDataLst>
              <p:tags r:id="rId3"/>
            </p:custDataLst>
          </p:nvPr>
        </p:nvSpPr>
        <p:spPr bwMode="auto">
          <a:noFill/>
          <a:ln>
            <a:miter lim="800000"/>
            <a:headEnd/>
            <a:tailEnd/>
          </a:ln>
        </p:spPr>
        <p:txBody>
          <a:bodyPr/>
          <a:lstStyle/>
          <a:p>
            <a:r>
              <a:rPr lang="fr-FR"/>
              <a:t>Bilan – Théâtres Parisiens Associés</a:t>
            </a:r>
          </a:p>
        </p:txBody>
      </p:sp>
      <p:pic>
        <p:nvPicPr>
          <p:cNvPr id="65541" name="Image 7"/>
          <p:cNvPicPr>
            <a:picLocks noChangeAspect="1"/>
          </p:cNvPicPr>
          <p:nvPr>
            <p:custDataLst>
              <p:tags r:id="rId4"/>
            </p:custDataLst>
          </p:nvPr>
        </p:nvPicPr>
        <p:blipFill>
          <a:blip r:embed="rId6" cstate="print"/>
          <a:srcRect/>
          <a:stretch>
            <a:fillRect/>
          </a:stretch>
        </p:blipFill>
        <p:spPr bwMode="auto">
          <a:xfrm>
            <a:off x="914400" y="762000"/>
            <a:ext cx="5876840" cy="33528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722313" y="3860800"/>
            <a:ext cx="7772400" cy="1362075"/>
          </a:xfrm>
        </p:spPr>
        <p:txBody>
          <a:bodyPr vert="horz" wrap="square" lIns="91440" tIns="45720" rIns="91440" bIns="45720" numCol="1" anchorCtr="0" compatLnSpc="1">
            <a:prstTxWarp prst="textNoShape">
              <a:avLst/>
            </a:prstTxWarp>
          </a:bodyPr>
          <a:lstStyle/>
          <a:p>
            <a:pPr>
              <a:defRPr/>
            </a:pPr>
            <a:r>
              <a:rPr lang="fr-FR" sz="7200" cap="none" spc="-300" dirty="0" smtClean="0">
                <a:latin typeface="Calibri" charset="0"/>
                <a:cs typeface="+mj-cs"/>
              </a:rPr>
              <a:t>LA PAGE FACEBOOK</a:t>
            </a:r>
          </a:p>
        </p:txBody>
      </p:sp>
      <p:sp>
        <p:nvSpPr>
          <p:cNvPr id="49155" name="Espace réservé du pied de page 4"/>
          <p:cNvSpPr>
            <a:spLocks noGrp="1"/>
          </p:cNvSpPr>
          <p:nvPr>
            <p:ph type="ftr" sz="quarter" idx="11"/>
            <p:custDataLst>
              <p:tags r:id="rId2"/>
            </p:custDataLst>
          </p:nvPr>
        </p:nvSpPr>
        <p:spPr bwMode="auto">
          <a:noFill/>
          <a:ln>
            <a:miter lim="800000"/>
            <a:headEnd/>
            <a:tailEnd/>
          </a:ln>
        </p:spPr>
        <p:txBody>
          <a:bodyPr/>
          <a:lstStyle/>
          <a:p>
            <a:r>
              <a:rPr lang="fr-FR" smtClean="0">
                <a:latin typeface="Calibri" pitchFamily="34" charset="0"/>
                <a:ea typeface="ＭＳ Ｐゴシック"/>
                <a:cs typeface="ＭＳ Ｐゴシック"/>
              </a:rPr>
              <a:t>Bilan – Théâtres Parisiens Associés</a:t>
            </a:r>
          </a:p>
        </p:txBody>
      </p:sp>
      <p:grpSp>
        <p:nvGrpSpPr>
          <p:cNvPr id="49156" name="Groupe 3"/>
          <p:cNvGrpSpPr>
            <a:grpSpLocks/>
          </p:cNvGrpSpPr>
          <p:nvPr>
            <p:custDataLst>
              <p:tags r:id="rId3"/>
            </p:custDataLst>
          </p:nvPr>
        </p:nvGrpSpPr>
        <p:grpSpPr bwMode="auto">
          <a:xfrm>
            <a:off x="722313" y="2420938"/>
            <a:ext cx="3532187" cy="1306512"/>
            <a:chOff x="971600" y="1196752"/>
            <a:chExt cx="5256584" cy="1944217"/>
          </a:xfrm>
        </p:grpSpPr>
        <p:sp>
          <p:nvSpPr>
            <p:cNvPr id="5" name="Espace réservé du contenu 8"/>
            <p:cNvSpPr txBox="1">
              <a:spLocks/>
            </p:cNvSpPr>
            <p:nvPr>
              <p:custDataLst>
                <p:tags r:id="rId4"/>
              </p:custDataLst>
            </p:nvPr>
          </p:nvSpPr>
          <p:spPr>
            <a:xfrm rot="16200000">
              <a:off x="971664" y="1196688"/>
              <a:ext cx="1944217" cy="1944345"/>
            </a:xfrm>
            <a:prstGeom prst="teardrop">
              <a:avLst/>
            </a:prstGeom>
            <a:solidFill>
              <a:srgbClr val="CCCC00"/>
            </a:solidFill>
            <a:ln w="38100">
              <a:solidFill>
                <a:schemeClr val="bg1"/>
              </a:solidFill>
            </a:ln>
          </p:spPr>
          <p:txBody>
            <a:bodyPr vert="vert" lIns="0" tIns="0" rIns="0" bIns="0" anchor="ctr"/>
            <a:lstStyle/>
            <a:p>
              <a:pPr marL="273050" indent="-273050" algn="ctr"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Bilan</a:t>
              </a:r>
            </a:p>
          </p:txBody>
        </p:sp>
        <p:sp>
          <p:nvSpPr>
            <p:cNvPr id="6" name="Espace réservé du contenu 8"/>
            <p:cNvSpPr txBox="1">
              <a:spLocks/>
            </p:cNvSpPr>
            <p:nvPr>
              <p:custDataLst>
                <p:tags r:id="rId5"/>
              </p:custDataLst>
            </p:nvPr>
          </p:nvSpPr>
          <p:spPr>
            <a:xfrm rot="16200000">
              <a:off x="2627784" y="1196687"/>
              <a:ext cx="1944217" cy="1944346"/>
            </a:xfrm>
            <a:prstGeom prst="teardrop">
              <a:avLst/>
            </a:prstGeom>
            <a:solidFill>
              <a:schemeClr val="bg1">
                <a:lumMod val="75000"/>
              </a:schemeClr>
            </a:solidFill>
            <a:ln w="38100">
              <a:solidFill>
                <a:schemeClr val="bg1"/>
              </a:solidFill>
            </a:ln>
          </p:spPr>
          <p:txBody>
            <a:bodyPr vert="vert" lIns="0" tIns="0" rIns="0" bIns="0" anchor="ctr"/>
            <a:lstStyle/>
            <a:p>
              <a:pPr marL="273050" indent="-273050"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A suivre</a:t>
              </a:r>
            </a:p>
          </p:txBody>
        </p:sp>
        <p:sp>
          <p:nvSpPr>
            <p:cNvPr id="7" name="Espace réservé du contenu 8"/>
            <p:cNvSpPr txBox="1">
              <a:spLocks/>
            </p:cNvSpPr>
            <p:nvPr>
              <p:custDataLst>
                <p:tags r:id="rId6"/>
              </p:custDataLst>
            </p:nvPr>
          </p:nvSpPr>
          <p:spPr>
            <a:xfrm rot="16200000">
              <a:off x="4283903" y="1196688"/>
              <a:ext cx="1944217" cy="1944345"/>
            </a:xfrm>
            <a:prstGeom prst="teardrop">
              <a:avLst/>
            </a:prstGeom>
            <a:solidFill>
              <a:schemeClr val="bg1">
                <a:lumMod val="75000"/>
              </a:schemeClr>
            </a:solidFill>
            <a:ln w="38100">
              <a:solidFill>
                <a:schemeClr val="bg1"/>
              </a:solidFill>
            </a:ln>
          </p:spPr>
          <p:txBody>
            <a:bodyPr vert="vert" lIns="0" tIns="0" rIns="0" bIns="0" anchor="ctr"/>
            <a:lstStyle/>
            <a:p>
              <a:pPr marL="273050" indent="-273050" algn="ctr"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2013</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6"/>
          <p:cNvSpPr>
            <a:spLocks noGrp="1"/>
          </p:cNvSpPr>
          <p:nvPr>
            <p:ph type="title"/>
            <p:custDataLst>
              <p:tags r:id="rId1"/>
            </p:custDataLst>
          </p:nvPr>
        </p:nvSpPr>
        <p:spPr>
          <a:noFill/>
        </p:spPr>
        <p:txBody>
          <a:bodyPr/>
          <a:lstStyle/>
          <a:p>
            <a:r>
              <a:rPr lang="fr-FR" smtClean="0">
                <a:ea typeface="ＭＳ Ｐゴシック"/>
              </a:rPr>
              <a:t>Passage au format Timeline</a:t>
            </a:r>
          </a:p>
        </p:txBody>
      </p:sp>
      <p:sp>
        <p:nvSpPr>
          <p:cNvPr id="4" name="Espace réservé du pied de page 3"/>
          <p:cNvSpPr>
            <a:spLocks noGrp="1"/>
          </p:cNvSpPr>
          <p:nvPr>
            <p:ph type="ftr" sz="quarter" idx="10"/>
            <p:custDataLst>
              <p:tags r:id="rId2"/>
            </p:custDataLst>
          </p:nvPr>
        </p:nvSpPr>
        <p:spPr/>
        <p:txBody>
          <a:bodyPr/>
          <a:lstStyle/>
          <a:p>
            <a:pPr>
              <a:defRPr/>
            </a:pPr>
            <a:r>
              <a:rPr lang="fr-FR"/>
              <a:t>Bilan – Théâtres Parisiens Associés</a:t>
            </a:r>
          </a:p>
        </p:txBody>
      </p:sp>
      <p:sp>
        <p:nvSpPr>
          <p:cNvPr id="5" name="Espace réservé du contenu 4"/>
          <p:cNvSpPr txBox="1">
            <a:spLocks/>
          </p:cNvSpPr>
          <p:nvPr>
            <p:custDataLst>
              <p:tags r:id="rId3"/>
            </p:custDataLst>
          </p:nvPr>
        </p:nvSpPr>
        <p:spPr bwMode="auto">
          <a:xfrm>
            <a:off x="935038" y="693738"/>
            <a:ext cx="7273925" cy="503237"/>
          </a:xfrm>
          <a:prstGeom prst="rect">
            <a:avLst/>
          </a:prstGeom>
          <a:noFill/>
          <a:ln>
            <a:miter lim="800000"/>
            <a:headEnd/>
            <a:tailEnd/>
          </a:ln>
        </p:spPr>
        <p:txBody>
          <a:bodyPr anchor="ctr"/>
          <a:lstStyle/>
          <a:p>
            <a:pPr algn="ctr">
              <a:defRPr/>
            </a:pPr>
            <a:r>
              <a:rPr lang="fr-FR" sz="2400" b="1" spc="-150" dirty="0">
                <a:solidFill>
                  <a:srgbClr val="CCCC00"/>
                </a:solidFill>
                <a:latin typeface="Calibri" pitchFamily="34" charset="0"/>
                <a:ea typeface="ＭＳ Ｐゴシック" charset="-128"/>
              </a:rPr>
              <a:t>Mars : </a:t>
            </a:r>
            <a:r>
              <a:rPr lang="fr-FR" sz="2400" spc="-150" dirty="0">
                <a:solidFill>
                  <a:schemeClr val="tx1">
                    <a:lumMod val="75000"/>
                    <a:lumOff val="25000"/>
                  </a:schemeClr>
                </a:solidFill>
                <a:latin typeface="Calibri" pitchFamily="34" charset="0"/>
                <a:ea typeface="ＭＳ Ｐゴシック" charset="-128"/>
              </a:rPr>
              <a:t>Passage au format Timeline</a:t>
            </a:r>
          </a:p>
        </p:txBody>
      </p:sp>
      <p:pic>
        <p:nvPicPr>
          <p:cNvPr id="50181" name="Picture 9"/>
          <p:cNvPicPr>
            <a:picLocks noChangeAspect="1" noChangeArrowheads="1"/>
          </p:cNvPicPr>
          <p:nvPr>
            <p:custDataLst>
              <p:tags r:id="rId4"/>
            </p:custDataLst>
          </p:nvPr>
        </p:nvPicPr>
        <p:blipFill>
          <a:blip r:embed="rId6" cstate="print"/>
          <a:srcRect l="10300" t="16568" r="29057" b="3508"/>
          <a:stretch>
            <a:fillRect/>
          </a:stretch>
        </p:blipFill>
        <p:spPr bwMode="auto">
          <a:xfrm>
            <a:off x="1647825" y="1341438"/>
            <a:ext cx="5848350" cy="4824412"/>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u contenu 6"/>
          <p:cNvSpPr>
            <a:spLocks noGrp="1"/>
          </p:cNvSpPr>
          <p:nvPr>
            <p:ph idx="1"/>
            <p:custDataLst>
              <p:tags r:id="rId1"/>
            </p:custDataLst>
          </p:nvPr>
        </p:nvSpPr>
        <p:spPr bwMode="auto">
          <a:xfrm>
            <a:off x="457200" y="1484313"/>
            <a:ext cx="8229600" cy="4641850"/>
          </a:xfrm>
          <a:noFill/>
          <a:ln>
            <a:miter lim="800000"/>
            <a:headEnd/>
            <a:tailEnd/>
          </a:ln>
        </p:spPr>
        <p:txBody>
          <a:bodyPr vert="horz" wrap="square" lIns="91440" tIns="45720" rIns="91440" bIns="45720" numCol="1" anchor="t" anchorCtr="0" compatLnSpc="1">
            <a:prstTxWarp prst="textNoShape">
              <a:avLst/>
            </a:prstTxWarp>
          </a:bodyPr>
          <a:lstStyle/>
          <a:p>
            <a:r>
              <a:rPr lang="fr-FR" sz="1800" b="1" smtClean="0">
                <a:ea typeface="ＭＳ Ｐゴシック"/>
              </a:rPr>
              <a:t>Maintien d’un programme d’animation « rubriqué »</a:t>
            </a:r>
          </a:p>
        </p:txBody>
      </p:sp>
      <p:sp>
        <p:nvSpPr>
          <p:cNvPr id="51203" name="Titre 5"/>
          <p:cNvSpPr>
            <a:spLocks noGrp="1"/>
          </p:cNvSpPr>
          <p:nvPr>
            <p:ph type="title"/>
            <p:custDataLst>
              <p:tags r:id="rId2"/>
            </p:custDataLst>
          </p:nvPr>
        </p:nvSpPr>
        <p:spPr>
          <a:noFill/>
        </p:spPr>
        <p:txBody>
          <a:bodyPr/>
          <a:lstStyle/>
          <a:p>
            <a:r>
              <a:rPr lang="fr-FR" smtClean="0">
                <a:ea typeface="ＭＳ Ｐゴシック"/>
              </a:rPr>
              <a:t>Rappel : Ligne éditoriale</a:t>
            </a:r>
          </a:p>
        </p:txBody>
      </p:sp>
      <p:sp>
        <p:nvSpPr>
          <p:cNvPr id="55300" name="Espace réservé du pied de page 4"/>
          <p:cNvSpPr>
            <a:spLocks noGrp="1"/>
          </p:cNvSpPr>
          <p:nvPr>
            <p:ph type="ftr" sz="quarter" idx="10"/>
            <p:custDataLst>
              <p:tags r:id="rId3"/>
            </p:custDataLst>
          </p:nvPr>
        </p:nvSpPr>
        <p:spPr/>
        <p:txBody>
          <a:bodyPr/>
          <a:lstStyle/>
          <a:p>
            <a:pPr>
              <a:defRPr/>
            </a:pPr>
            <a:r>
              <a:rPr lang="fr-FR" dirty="0"/>
              <a:t>Bilan – Théâtres Parisiens Associés</a:t>
            </a:r>
          </a:p>
        </p:txBody>
      </p:sp>
      <p:pic>
        <p:nvPicPr>
          <p:cNvPr id="8" name="Picture 8"/>
          <p:cNvPicPr>
            <a:picLocks noChangeAspect="1" noChangeArrowheads="1"/>
          </p:cNvPicPr>
          <p:nvPr>
            <p:custDataLst>
              <p:tags r:id="rId4"/>
            </p:custDataLst>
          </p:nvPr>
        </p:nvPicPr>
        <p:blipFill>
          <a:blip r:embed="rId14" cstate="print"/>
          <a:srcRect/>
          <a:stretch>
            <a:fillRect/>
          </a:stretch>
        </p:blipFill>
        <p:spPr bwMode="auto">
          <a:xfrm>
            <a:off x="1023052" y="2584304"/>
            <a:ext cx="1266825" cy="1657350"/>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9"/>
          <p:cNvPicPr>
            <a:picLocks noChangeAspect="1" noChangeArrowheads="1"/>
          </p:cNvPicPr>
          <p:nvPr>
            <p:custDataLst>
              <p:tags r:id="rId5"/>
            </p:custDataLst>
          </p:nvPr>
        </p:nvPicPr>
        <p:blipFill>
          <a:blip r:embed="rId15" cstate="print"/>
          <a:srcRect/>
          <a:stretch>
            <a:fillRect/>
          </a:stretch>
        </p:blipFill>
        <p:spPr bwMode="auto">
          <a:xfrm rot="540639">
            <a:off x="3960397" y="2494879"/>
            <a:ext cx="1224135" cy="1836201"/>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10"/>
          <p:cNvPicPr>
            <a:picLocks noChangeAspect="1" noChangeArrowheads="1"/>
          </p:cNvPicPr>
          <p:nvPr>
            <p:custDataLst>
              <p:tags r:id="rId6"/>
            </p:custDataLst>
          </p:nvPr>
        </p:nvPicPr>
        <p:blipFill>
          <a:blip r:embed="rId16" cstate="print"/>
          <a:srcRect/>
          <a:stretch>
            <a:fillRect/>
          </a:stretch>
        </p:blipFill>
        <p:spPr bwMode="auto">
          <a:xfrm rot="164330">
            <a:off x="6726464" y="2755754"/>
            <a:ext cx="1524000" cy="1314450"/>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1208" name="ZoneTexte 11"/>
          <p:cNvSpPr txBox="1">
            <a:spLocks noChangeArrowheads="1"/>
          </p:cNvSpPr>
          <p:nvPr>
            <p:custDataLst>
              <p:tags r:id="rId7"/>
            </p:custDataLst>
          </p:nvPr>
        </p:nvSpPr>
        <p:spPr bwMode="auto">
          <a:xfrm>
            <a:off x="395288" y="4346575"/>
            <a:ext cx="2520950" cy="708025"/>
          </a:xfrm>
          <a:prstGeom prst="rect">
            <a:avLst/>
          </a:prstGeom>
          <a:noFill/>
          <a:ln w="9525">
            <a:noFill/>
            <a:miter lim="800000"/>
            <a:headEnd/>
            <a:tailEnd/>
          </a:ln>
        </p:spPr>
        <p:txBody>
          <a:bodyPr>
            <a:spAutoFit/>
          </a:bodyPr>
          <a:lstStyle/>
          <a:p>
            <a:pPr algn="ctr"/>
            <a:r>
              <a:rPr lang="fr-FR" sz="2400" b="1">
                <a:solidFill>
                  <a:srgbClr val="CCCC00"/>
                </a:solidFill>
                <a:latin typeface="Calibri" pitchFamily="34" charset="0"/>
              </a:rPr>
              <a:t>Push théâtre </a:t>
            </a:r>
          </a:p>
          <a:p>
            <a:r>
              <a:rPr lang="fr-FR" sz="1600" i="1">
                <a:latin typeface="Calibri" pitchFamily="34" charset="0"/>
              </a:rPr>
              <a:t>&gt; Historique, anecdote</a:t>
            </a:r>
          </a:p>
        </p:txBody>
      </p:sp>
      <p:sp>
        <p:nvSpPr>
          <p:cNvPr id="51209" name="ZoneTexte 12"/>
          <p:cNvSpPr txBox="1">
            <a:spLocks noChangeArrowheads="1"/>
          </p:cNvSpPr>
          <p:nvPr>
            <p:custDataLst>
              <p:tags r:id="rId8"/>
            </p:custDataLst>
          </p:nvPr>
        </p:nvSpPr>
        <p:spPr bwMode="auto">
          <a:xfrm>
            <a:off x="3311525" y="4346575"/>
            <a:ext cx="2520950" cy="708025"/>
          </a:xfrm>
          <a:prstGeom prst="rect">
            <a:avLst/>
          </a:prstGeom>
          <a:noFill/>
          <a:ln w="9525">
            <a:noFill/>
            <a:miter lim="800000"/>
            <a:headEnd/>
            <a:tailEnd/>
          </a:ln>
        </p:spPr>
        <p:txBody>
          <a:bodyPr>
            <a:spAutoFit/>
          </a:bodyPr>
          <a:lstStyle/>
          <a:p>
            <a:pPr algn="ctr"/>
            <a:r>
              <a:rPr lang="fr-FR" sz="2400" b="1">
                <a:solidFill>
                  <a:srgbClr val="CCCC00"/>
                </a:solidFill>
                <a:latin typeface="Calibri" pitchFamily="34" charset="0"/>
              </a:rPr>
              <a:t>Push pièce </a:t>
            </a:r>
          </a:p>
          <a:p>
            <a:r>
              <a:rPr lang="fr-FR" sz="1600" i="1">
                <a:latin typeface="Calibri" pitchFamily="34" charset="0"/>
              </a:rPr>
              <a:t>&gt; Résumé, distribution…</a:t>
            </a:r>
          </a:p>
        </p:txBody>
      </p:sp>
      <p:sp>
        <p:nvSpPr>
          <p:cNvPr id="51210" name="ZoneTexte 13"/>
          <p:cNvSpPr txBox="1">
            <a:spLocks noChangeArrowheads="1"/>
          </p:cNvSpPr>
          <p:nvPr>
            <p:custDataLst>
              <p:tags r:id="rId9"/>
            </p:custDataLst>
          </p:nvPr>
        </p:nvSpPr>
        <p:spPr bwMode="auto">
          <a:xfrm>
            <a:off x="6227763" y="4346575"/>
            <a:ext cx="2520950" cy="954088"/>
          </a:xfrm>
          <a:prstGeom prst="rect">
            <a:avLst/>
          </a:prstGeom>
          <a:noFill/>
          <a:ln w="9525">
            <a:noFill/>
            <a:miter lim="800000"/>
            <a:headEnd/>
            <a:tailEnd/>
          </a:ln>
        </p:spPr>
        <p:txBody>
          <a:bodyPr>
            <a:spAutoFit/>
          </a:bodyPr>
          <a:lstStyle/>
          <a:p>
            <a:pPr algn="ctr"/>
            <a:r>
              <a:rPr lang="fr-FR" sz="2400" b="1">
                <a:solidFill>
                  <a:srgbClr val="CCCC00"/>
                </a:solidFill>
                <a:latin typeface="Calibri" pitchFamily="34" charset="0"/>
              </a:rPr>
              <a:t>Push astuce</a:t>
            </a:r>
          </a:p>
          <a:p>
            <a:r>
              <a:rPr lang="fr-FR" sz="1600" i="1">
                <a:latin typeface="Calibri" pitchFamily="34" charset="0"/>
              </a:rPr>
              <a:t>&gt; Meilleures offres, 1</a:t>
            </a:r>
            <a:r>
              <a:rPr lang="fr-FR" sz="1600" i="1" baseline="30000">
                <a:latin typeface="Calibri" pitchFamily="34" charset="0"/>
              </a:rPr>
              <a:t>er</a:t>
            </a:r>
            <a:r>
              <a:rPr lang="fr-FR" sz="1600" i="1">
                <a:latin typeface="Calibri" pitchFamily="34" charset="0"/>
              </a:rPr>
              <a:t> aux premières, places jeunes…</a:t>
            </a:r>
          </a:p>
        </p:txBody>
      </p:sp>
      <p:sp>
        <p:nvSpPr>
          <p:cNvPr id="14" name="Rectangle 13"/>
          <p:cNvSpPr/>
          <p:nvPr>
            <p:custDataLst>
              <p:tags r:id="rId10"/>
            </p:custDataLst>
          </p:nvPr>
        </p:nvSpPr>
        <p:spPr>
          <a:xfrm>
            <a:off x="900113" y="5373688"/>
            <a:ext cx="7343775" cy="8636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rgbClr val="FFFFFF"/>
                </a:solidFill>
                <a:latin typeface="Calibri" pitchFamily="34" charset="0"/>
                <a:ea typeface="ＭＳ Ｐゴシック" charset="-128"/>
              </a:rPr>
              <a:t>&gt; Fixer des </a:t>
            </a:r>
            <a:r>
              <a:rPr lang="fr-FR" dirty="0" err="1">
                <a:solidFill>
                  <a:srgbClr val="FFFFFF"/>
                </a:solidFill>
                <a:latin typeface="Calibri" pitchFamily="34" charset="0"/>
                <a:ea typeface="ＭＳ Ｐゴシック" charset="-128"/>
              </a:rPr>
              <a:t>rdv</a:t>
            </a:r>
            <a:r>
              <a:rPr lang="fr-FR" dirty="0">
                <a:solidFill>
                  <a:srgbClr val="FFFFFF"/>
                </a:solidFill>
                <a:latin typeface="Calibri" pitchFamily="34" charset="0"/>
                <a:ea typeface="ＭＳ Ｐゴシック" charset="-128"/>
              </a:rPr>
              <a:t> réguliers avec les fans</a:t>
            </a:r>
          </a:p>
          <a:p>
            <a:pPr algn="ctr">
              <a:defRPr/>
            </a:pPr>
            <a:r>
              <a:rPr lang="fr-FR" dirty="0">
                <a:solidFill>
                  <a:srgbClr val="FFFFFF"/>
                </a:solidFill>
                <a:latin typeface="Calibri" pitchFamily="34" charset="0"/>
                <a:ea typeface="ＭＳ Ｐゴシック" charset="-128"/>
              </a:rPr>
              <a:t>&gt; Apporter un contenu éditorial qualifié</a:t>
            </a:r>
          </a:p>
        </p:txBody>
      </p:sp>
      <p:sp>
        <p:nvSpPr>
          <p:cNvPr id="13" name="Rectangle 12"/>
          <p:cNvSpPr/>
          <p:nvPr>
            <p:custDataLst>
              <p:tags r:id="rId11"/>
            </p:custDataLst>
          </p:nvPr>
        </p:nvSpPr>
        <p:spPr>
          <a:xfrm>
            <a:off x="0" y="790575"/>
            <a:ext cx="3276600" cy="504825"/>
          </a:xfrm>
          <a:prstGeom prst="rect">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fr-FR" sz="2400" b="1" dirty="0">
                <a:solidFill>
                  <a:schemeClr val="bg1"/>
                </a:solidFill>
                <a:latin typeface="Calibri" charset="0"/>
                <a:ea typeface="ＭＳ Ｐゴシック" charset="-128"/>
              </a:rPr>
              <a:t>Ligne éditoriale</a:t>
            </a:r>
            <a:endParaRPr lang="fr-FR" sz="1400" dirty="0">
              <a:solidFill>
                <a:schemeClr val="tx1"/>
              </a:solidFill>
              <a:latin typeface="Calibri" charset="0"/>
              <a:ea typeface="ＭＳ Ｐゴシック" charset="-128"/>
            </a:endParaRPr>
          </a:p>
        </p:txBody>
      </p:sp>
      <p:sp>
        <p:nvSpPr>
          <p:cNvPr id="18" name="Flèche droite 17"/>
          <p:cNvSpPr/>
          <p:nvPr>
            <p:custDataLst>
              <p:tags r:id="rId12"/>
            </p:custDataLst>
          </p:nvPr>
        </p:nvSpPr>
        <p:spPr>
          <a:xfrm>
            <a:off x="323850" y="1493838"/>
            <a:ext cx="431800" cy="360362"/>
          </a:xfrm>
          <a:prstGeom prst="rightArrow">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u contenu 6"/>
          <p:cNvSpPr>
            <a:spLocks noGrp="1"/>
          </p:cNvSpPr>
          <p:nvPr>
            <p:ph idx="1"/>
            <p:custDataLst>
              <p:tags r:id="rId1"/>
            </p:custDataLst>
          </p:nvPr>
        </p:nvSpPr>
        <p:spPr bwMode="auto">
          <a:xfrm>
            <a:off x="457200" y="1484313"/>
            <a:ext cx="8229600" cy="4641850"/>
          </a:xfrm>
          <a:noFill/>
          <a:ln>
            <a:miter lim="800000"/>
            <a:headEnd/>
            <a:tailEnd/>
          </a:ln>
        </p:spPr>
        <p:txBody>
          <a:bodyPr vert="horz" wrap="square" lIns="91440" tIns="45720" rIns="91440" bIns="45720" numCol="1" anchor="t" anchorCtr="0" compatLnSpc="1">
            <a:prstTxWarp prst="textNoShape">
              <a:avLst/>
            </a:prstTxWarp>
          </a:bodyPr>
          <a:lstStyle/>
          <a:p>
            <a:r>
              <a:rPr lang="fr-FR" sz="1800" b="1" smtClean="0">
                <a:ea typeface="ＭＳ Ｐゴシック"/>
              </a:rPr>
              <a:t>Maintien de bonus</a:t>
            </a:r>
          </a:p>
        </p:txBody>
      </p:sp>
      <p:sp>
        <p:nvSpPr>
          <p:cNvPr id="52227" name="Titre 5"/>
          <p:cNvSpPr>
            <a:spLocks noGrp="1"/>
          </p:cNvSpPr>
          <p:nvPr>
            <p:ph type="title"/>
            <p:custDataLst>
              <p:tags r:id="rId2"/>
            </p:custDataLst>
          </p:nvPr>
        </p:nvSpPr>
        <p:spPr>
          <a:noFill/>
        </p:spPr>
        <p:txBody>
          <a:bodyPr/>
          <a:lstStyle/>
          <a:p>
            <a:r>
              <a:rPr lang="fr-FR" smtClean="0">
                <a:ea typeface="ＭＳ Ｐゴシック"/>
              </a:rPr>
              <a:t>Rappel : Ligne éditoriale</a:t>
            </a:r>
          </a:p>
        </p:txBody>
      </p:sp>
      <p:sp>
        <p:nvSpPr>
          <p:cNvPr id="56324" name="Espace réservé du pied de page 4"/>
          <p:cNvSpPr>
            <a:spLocks noGrp="1"/>
          </p:cNvSpPr>
          <p:nvPr>
            <p:ph type="ftr" sz="quarter" idx="10"/>
            <p:custDataLst>
              <p:tags r:id="rId3"/>
            </p:custDataLst>
          </p:nvPr>
        </p:nvSpPr>
        <p:spPr/>
        <p:txBody>
          <a:bodyPr/>
          <a:lstStyle/>
          <a:p>
            <a:pPr>
              <a:defRPr/>
            </a:pPr>
            <a:r>
              <a:rPr lang="fr-FR"/>
              <a:t>Bilan – Théâtres Parisiens Associés</a:t>
            </a:r>
          </a:p>
        </p:txBody>
      </p:sp>
      <p:sp>
        <p:nvSpPr>
          <p:cNvPr id="52229" name="ZoneTexte 11"/>
          <p:cNvSpPr txBox="1">
            <a:spLocks noChangeArrowheads="1"/>
          </p:cNvSpPr>
          <p:nvPr>
            <p:custDataLst>
              <p:tags r:id="rId4"/>
            </p:custDataLst>
          </p:nvPr>
        </p:nvSpPr>
        <p:spPr bwMode="auto">
          <a:xfrm>
            <a:off x="125413" y="3905250"/>
            <a:ext cx="2881312" cy="708025"/>
          </a:xfrm>
          <a:prstGeom prst="rect">
            <a:avLst/>
          </a:prstGeom>
          <a:noFill/>
          <a:ln w="9525">
            <a:noFill/>
            <a:miter lim="800000"/>
            <a:headEnd/>
            <a:tailEnd/>
          </a:ln>
        </p:spPr>
        <p:txBody>
          <a:bodyPr>
            <a:spAutoFit/>
          </a:bodyPr>
          <a:lstStyle/>
          <a:p>
            <a:pPr algn="ctr"/>
            <a:r>
              <a:rPr lang="fr-FR" sz="2400" b="1">
                <a:solidFill>
                  <a:srgbClr val="CCCC00"/>
                </a:solidFill>
                <a:latin typeface="Calibri" pitchFamily="34" charset="0"/>
              </a:rPr>
              <a:t>Push vidéos</a:t>
            </a:r>
          </a:p>
          <a:p>
            <a:pPr algn="ctr"/>
            <a:r>
              <a:rPr lang="fr-FR" sz="1600" i="1">
                <a:latin typeface="Calibri" pitchFamily="34" charset="0"/>
              </a:rPr>
              <a:t>(si dispo)</a:t>
            </a:r>
          </a:p>
        </p:txBody>
      </p:sp>
      <p:sp>
        <p:nvSpPr>
          <p:cNvPr id="52230" name="ZoneTexte 12"/>
          <p:cNvSpPr txBox="1">
            <a:spLocks noChangeArrowheads="1"/>
          </p:cNvSpPr>
          <p:nvPr>
            <p:custDataLst>
              <p:tags r:id="rId5"/>
            </p:custDataLst>
          </p:nvPr>
        </p:nvSpPr>
        <p:spPr bwMode="auto">
          <a:xfrm>
            <a:off x="3132138" y="3905250"/>
            <a:ext cx="2879725" cy="1323975"/>
          </a:xfrm>
          <a:prstGeom prst="rect">
            <a:avLst/>
          </a:prstGeom>
          <a:noFill/>
          <a:ln w="9525">
            <a:noFill/>
            <a:miter lim="800000"/>
            <a:headEnd/>
            <a:tailEnd/>
          </a:ln>
        </p:spPr>
        <p:txBody>
          <a:bodyPr>
            <a:spAutoFit/>
          </a:bodyPr>
          <a:lstStyle/>
          <a:p>
            <a:pPr algn="ctr"/>
            <a:r>
              <a:rPr lang="fr-FR" sz="2400" b="1">
                <a:solidFill>
                  <a:srgbClr val="CCCC00"/>
                </a:solidFill>
                <a:latin typeface="Calibri" pitchFamily="34" charset="0"/>
              </a:rPr>
              <a:t>Création de mini-jeux</a:t>
            </a:r>
          </a:p>
          <a:p>
            <a:r>
              <a:rPr lang="fr-FR" sz="1600" i="1">
                <a:latin typeface="Calibri" pitchFamily="34" charset="0"/>
              </a:rPr>
              <a:t>&gt;photos, vocabulaire, comédiens…</a:t>
            </a:r>
          </a:p>
        </p:txBody>
      </p:sp>
      <p:sp>
        <p:nvSpPr>
          <p:cNvPr id="52231" name="ZoneTexte 13"/>
          <p:cNvSpPr txBox="1">
            <a:spLocks noChangeArrowheads="1"/>
          </p:cNvSpPr>
          <p:nvPr>
            <p:custDataLst>
              <p:tags r:id="rId6"/>
            </p:custDataLst>
          </p:nvPr>
        </p:nvSpPr>
        <p:spPr bwMode="auto">
          <a:xfrm>
            <a:off x="6137275" y="3905250"/>
            <a:ext cx="2881313" cy="1077913"/>
          </a:xfrm>
          <a:prstGeom prst="rect">
            <a:avLst/>
          </a:prstGeom>
          <a:noFill/>
          <a:ln w="9525">
            <a:noFill/>
            <a:miter lim="800000"/>
            <a:headEnd/>
            <a:tailEnd/>
          </a:ln>
        </p:spPr>
        <p:txBody>
          <a:bodyPr>
            <a:spAutoFit/>
          </a:bodyPr>
          <a:lstStyle/>
          <a:p>
            <a:pPr algn="ctr"/>
            <a:r>
              <a:rPr lang="fr-FR" sz="2400" b="1">
                <a:solidFill>
                  <a:srgbClr val="CCCC00"/>
                </a:solidFill>
                <a:latin typeface="Calibri" pitchFamily="34" charset="0"/>
              </a:rPr>
              <a:t>Push vidéos et articles sur le théâtre </a:t>
            </a:r>
          </a:p>
          <a:p>
            <a:r>
              <a:rPr lang="fr-FR" sz="1600" i="1">
                <a:latin typeface="Calibri" pitchFamily="34" charset="0"/>
              </a:rPr>
              <a:t>&gt; Bande d’annonce, critiques…</a:t>
            </a:r>
          </a:p>
        </p:txBody>
      </p:sp>
      <p:pic>
        <p:nvPicPr>
          <p:cNvPr id="17" name="Picture 2"/>
          <p:cNvPicPr>
            <a:picLocks noChangeAspect="1" noChangeArrowheads="1"/>
          </p:cNvPicPr>
          <p:nvPr>
            <p:custDataLst>
              <p:tags r:id="rId7"/>
            </p:custDataLst>
          </p:nvPr>
        </p:nvPicPr>
        <p:blipFill>
          <a:blip r:embed="rId15" cstate="print"/>
          <a:srcRect l="29729" t="44790" r="32000" b="15938"/>
          <a:stretch>
            <a:fillRect/>
          </a:stretch>
        </p:blipFill>
        <p:spPr bwMode="auto">
          <a:xfrm>
            <a:off x="620895" y="2575759"/>
            <a:ext cx="1890210" cy="1163206"/>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8" name="Picture 3"/>
          <p:cNvPicPr>
            <a:picLocks noChangeAspect="1" noChangeArrowheads="1"/>
          </p:cNvPicPr>
          <p:nvPr>
            <p:custDataLst>
              <p:tags r:id="rId8"/>
            </p:custDataLst>
          </p:nvPr>
        </p:nvPicPr>
        <p:blipFill>
          <a:blip r:embed="rId16" cstate="print"/>
          <a:srcRect/>
          <a:stretch>
            <a:fillRect/>
          </a:stretch>
        </p:blipFill>
        <p:spPr bwMode="auto">
          <a:xfrm rot="21321513">
            <a:off x="6929928" y="2688515"/>
            <a:ext cx="1296144" cy="511977"/>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 name="Picture 4"/>
          <p:cNvPicPr>
            <a:picLocks noChangeAspect="1" noChangeArrowheads="1"/>
          </p:cNvPicPr>
          <p:nvPr>
            <p:custDataLst>
              <p:tags r:id="rId9"/>
            </p:custDataLst>
          </p:nvPr>
        </p:nvPicPr>
        <p:blipFill>
          <a:blip r:embed="rId17" cstate="print"/>
          <a:srcRect t="35803" b="35803"/>
          <a:stretch>
            <a:fillRect/>
          </a:stretch>
        </p:blipFill>
        <p:spPr bwMode="auto">
          <a:xfrm rot="390582">
            <a:off x="6625500" y="3319802"/>
            <a:ext cx="1905000" cy="360040"/>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 name="Picture 5"/>
          <p:cNvPicPr>
            <a:picLocks noChangeAspect="1" noChangeArrowheads="1"/>
          </p:cNvPicPr>
          <p:nvPr>
            <p:custDataLst>
              <p:tags r:id="rId10"/>
            </p:custDataLst>
          </p:nvPr>
        </p:nvPicPr>
        <p:blipFill>
          <a:blip r:embed="rId18" cstate="print"/>
          <a:srcRect/>
          <a:stretch>
            <a:fillRect/>
          </a:stretch>
        </p:blipFill>
        <p:spPr bwMode="auto">
          <a:xfrm rot="182824">
            <a:off x="3947356" y="2453209"/>
            <a:ext cx="1249288" cy="1249288"/>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1" name="Rectangle 20"/>
          <p:cNvSpPr/>
          <p:nvPr>
            <p:custDataLst>
              <p:tags r:id="rId11"/>
            </p:custDataLst>
          </p:nvPr>
        </p:nvSpPr>
        <p:spPr>
          <a:xfrm>
            <a:off x="900113" y="5373688"/>
            <a:ext cx="7343775" cy="8636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latin typeface="Calibri" pitchFamily="34" charset="0"/>
              </a:rPr>
              <a:t>&gt; Diversifier les prises de parole</a:t>
            </a:r>
          </a:p>
          <a:p>
            <a:pPr algn="ctr">
              <a:defRPr/>
            </a:pPr>
            <a:r>
              <a:rPr lang="fr-FR" dirty="0">
                <a:latin typeface="Calibri" pitchFamily="34" charset="0"/>
              </a:rPr>
              <a:t>&gt; Interagir avec les fans</a:t>
            </a:r>
          </a:p>
        </p:txBody>
      </p:sp>
      <p:sp>
        <p:nvSpPr>
          <p:cNvPr id="14" name="Rectangle 13"/>
          <p:cNvSpPr/>
          <p:nvPr>
            <p:custDataLst>
              <p:tags r:id="rId12"/>
            </p:custDataLst>
          </p:nvPr>
        </p:nvSpPr>
        <p:spPr>
          <a:xfrm>
            <a:off x="0" y="790575"/>
            <a:ext cx="3276600" cy="504825"/>
          </a:xfrm>
          <a:prstGeom prst="rect">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fr-FR" sz="2400" b="1" dirty="0">
                <a:solidFill>
                  <a:schemeClr val="bg1"/>
                </a:solidFill>
                <a:latin typeface="Calibri" charset="0"/>
                <a:ea typeface="ＭＳ Ｐゴシック" charset="-128"/>
              </a:rPr>
              <a:t>Ligne éditoriale</a:t>
            </a:r>
            <a:endParaRPr lang="fr-FR" sz="1400" dirty="0">
              <a:solidFill>
                <a:schemeClr val="tx1"/>
              </a:solidFill>
              <a:latin typeface="Calibri" charset="0"/>
              <a:ea typeface="ＭＳ Ｐゴシック" charset="-128"/>
            </a:endParaRPr>
          </a:p>
        </p:txBody>
      </p:sp>
      <p:sp>
        <p:nvSpPr>
          <p:cNvPr id="23" name="Flèche droite 22"/>
          <p:cNvSpPr/>
          <p:nvPr>
            <p:custDataLst>
              <p:tags r:id="rId13"/>
            </p:custDataLst>
          </p:nvPr>
        </p:nvSpPr>
        <p:spPr>
          <a:xfrm>
            <a:off x="323850" y="1493838"/>
            <a:ext cx="431800" cy="360362"/>
          </a:xfrm>
          <a:prstGeom prst="rightArrow">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2"/>
          <p:cNvSpPr>
            <a:spLocks noGrp="1"/>
          </p:cNvSpPr>
          <p:nvPr>
            <p:ph type="title"/>
            <p:custDataLst>
              <p:tags r:id="rId1"/>
            </p:custDataLst>
          </p:nvPr>
        </p:nvSpPr>
        <p:spPr>
          <a:noFill/>
        </p:spPr>
        <p:txBody>
          <a:bodyPr/>
          <a:lstStyle/>
          <a:p>
            <a:r>
              <a:rPr lang="fr-FR" smtClean="0">
                <a:ea typeface="ＭＳ Ｐゴシック"/>
              </a:rPr>
              <a:t>Sources de trafic</a:t>
            </a:r>
          </a:p>
        </p:txBody>
      </p:sp>
      <p:sp>
        <p:nvSpPr>
          <p:cNvPr id="19459" name="Espace réservé du pied de page 3"/>
          <p:cNvSpPr>
            <a:spLocks noGrp="1"/>
          </p:cNvSpPr>
          <p:nvPr>
            <p:ph type="ftr" sz="quarter" idx="10"/>
            <p:custDataLst>
              <p:tags r:id="rId2"/>
            </p:custDataLst>
          </p:nvPr>
        </p:nvSpPr>
        <p:spPr bwMode="auto">
          <a:noFill/>
          <a:ln>
            <a:miter lim="800000"/>
            <a:headEnd/>
            <a:tailEnd/>
          </a:ln>
        </p:spPr>
        <p:txBody>
          <a:bodyPr/>
          <a:lstStyle/>
          <a:p>
            <a:r>
              <a:rPr lang="fr-FR" smtClean="0">
                <a:latin typeface="Calibri" pitchFamily="34" charset="0"/>
                <a:ea typeface="ＭＳ Ｐゴシック"/>
                <a:cs typeface="ＭＳ Ｐゴシック"/>
              </a:rPr>
              <a:t>Bilan – Théâtres Parisiens Associés</a:t>
            </a:r>
          </a:p>
        </p:txBody>
      </p:sp>
      <p:graphicFrame>
        <p:nvGraphicFramePr>
          <p:cNvPr id="5" name="Graphique 4"/>
          <p:cNvGraphicFramePr/>
          <p:nvPr>
            <p:custDataLst>
              <p:tags r:id="rId3"/>
            </p:custDataLst>
          </p:nvPr>
        </p:nvGraphicFramePr>
        <p:xfrm>
          <a:off x="720080" y="1214907"/>
          <a:ext cx="7380312" cy="4428187"/>
        </p:xfrm>
        <a:graphic>
          <a:graphicData uri="http://schemas.openxmlformats.org/drawingml/2006/chart">
            <c:chart xmlns:c="http://schemas.openxmlformats.org/drawingml/2006/chart" xmlns:r="http://schemas.openxmlformats.org/officeDocument/2006/relationships" r:id="rId6"/>
          </a:graphicData>
        </a:graphic>
      </p:graphicFrame>
      <p:sp>
        <p:nvSpPr>
          <p:cNvPr id="6" name="Rectangle 5"/>
          <p:cNvSpPr/>
          <p:nvPr>
            <p:custDataLst>
              <p:tags r:id="rId4"/>
            </p:custDataLst>
          </p:nvPr>
        </p:nvSpPr>
        <p:spPr>
          <a:xfrm>
            <a:off x="0" y="790575"/>
            <a:ext cx="3276600" cy="504825"/>
          </a:xfrm>
          <a:prstGeom prst="rect">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fr-FR" sz="2400" b="1" dirty="0">
                <a:solidFill>
                  <a:schemeClr val="bg1"/>
                </a:solidFill>
                <a:latin typeface="Calibri" charset="0"/>
                <a:ea typeface="ＭＳ Ｐゴシック" charset="-128"/>
              </a:rPr>
              <a:t>Sources : Le top 5</a:t>
            </a:r>
            <a:endParaRPr lang="fr-FR" sz="1400" dirty="0">
              <a:solidFill>
                <a:schemeClr val="tx1"/>
              </a:solidFill>
              <a:latin typeface="Calibri" charset="0"/>
              <a:ea typeface="ＭＳ Ｐゴシック"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re 2"/>
          <p:cNvSpPr>
            <a:spLocks noGrp="1"/>
          </p:cNvSpPr>
          <p:nvPr>
            <p:ph type="title"/>
            <p:custDataLst>
              <p:tags r:id="rId1"/>
            </p:custDataLst>
          </p:nvPr>
        </p:nvSpPr>
        <p:spPr>
          <a:noFill/>
        </p:spPr>
        <p:txBody>
          <a:bodyPr/>
          <a:lstStyle/>
          <a:p>
            <a:r>
              <a:rPr lang="fr-FR" smtClean="0">
                <a:ea typeface="ＭＳ Ｐゴシック"/>
              </a:rPr>
              <a:t>Statistiques de la page Facebook</a:t>
            </a:r>
          </a:p>
        </p:txBody>
      </p:sp>
      <p:sp>
        <p:nvSpPr>
          <p:cNvPr id="4" name="Espace réservé du pied de page 3"/>
          <p:cNvSpPr>
            <a:spLocks noGrp="1"/>
          </p:cNvSpPr>
          <p:nvPr>
            <p:ph type="ftr" sz="quarter" idx="10"/>
            <p:custDataLst>
              <p:tags r:id="rId2"/>
            </p:custDataLst>
          </p:nvPr>
        </p:nvSpPr>
        <p:spPr/>
        <p:txBody>
          <a:bodyPr/>
          <a:lstStyle/>
          <a:p>
            <a:pPr>
              <a:defRPr/>
            </a:pPr>
            <a:r>
              <a:rPr lang="fr-FR"/>
              <a:t>Bilan – Théâtres Parisiens Associés</a:t>
            </a:r>
          </a:p>
        </p:txBody>
      </p:sp>
      <p:sp>
        <p:nvSpPr>
          <p:cNvPr id="5" name="Rectangle 4"/>
          <p:cNvSpPr/>
          <p:nvPr>
            <p:custDataLst>
              <p:tags r:id="rId3"/>
            </p:custDataLst>
          </p:nvPr>
        </p:nvSpPr>
        <p:spPr>
          <a:xfrm>
            <a:off x="0" y="790575"/>
            <a:ext cx="3276600" cy="504825"/>
          </a:xfrm>
          <a:prstGeom prst="rect">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fr-FR" sz="2400" b="1" dirty="0">
                <a:solidFill>
                  <a:schemeClr val="bg1"/>
                </a:solidFill>
                <a:latin typeface="Calibri" charset="0"/>
                <a:ea typeface="ＭＳ Ｐゴシック" charset="-128"/>
              </a:rPr>
              <a:t>Statistiques</a:t>
            </a:r>
            <a:endParaRPr lang="fr-FR" sz="1400" dirty="0">
              <a:solidFill>
                <a:schemeClr val="tx1"/>
              </a:solidFill>
              <a:latin typeface="Calibri" charset="0"/>
              <a:ea typeface="ＭＳ Ｐゴシック" charset="-128"/>
            </a:endParaRPr>
          </a:p>
        </p:txBody>
      </p:sp>
      <p:sp>
        <p:nvSpPr>
          <p:cNvPr id="53253" name="Espace réservé du contenu 4"/>
          <p:cNvSpPr txBox="1">
            <a:spLocks/>
          </p:cNvSpPr>
          <p:nvPr>
            <p:custDataLst>
              <p:tags r:id="rId4"/>
            </p:custDataLst>
          </p:nvPr>
        </p:nvSpPr>
        <p:spPr bwMode="auto">
          <a:xfrm>
            <a:off x="935038" y="1774825"/>
            <a:ext cx="7273925" cy="1006475"/>
          </a:xfrm>
          <a:prstGeom prst="rect">
            <a:avLst/>
          </a:prstGeom>
          <a:noFill/>
          <a:ln w="9525">
            <a:noFill/>
            <a:miter lim="800000"/>
            <a:headEnd/>
            <a:tailEnd/>
          </a:ln>
        </p:spPr>
        <p:txBody>
          <a:bodyPr/>
          <a:lstStyle/>
          <a:p>
            <a:pPr algn="ctr"/>
            <a:r>
              <a:rPr lang="fr-FR" sz="2400">
                <a:solidFill>
                  <a:srgbClr val="404040"/>
                </a:solidFill>
                <a:latin typeface="Calibri" pitchFamily="34" charset="0"/>
              </a:rPr>
              <a:t>Une page Facebook de …</a:t>
            </a:r>
            <a:endParaRPr lang="fr-FR" sz="2400" b="1">
              <a:solidFill>
                <a:srgbClr val="FFC000"/>
              </a:solidFill>
              <a:latin typeface="Calibri" pitchFamily="34" charset="0"/>
            </a:endParaRPr>
          </a:p>
          <a:p>
            <a:pPr algn="ctr"/>
            <a:r>
              <a:rPr lang="fr-FR" sz="3600" b="1">
                <a:solidFill>
                  <a:srgbClr val="CCCC00"/>
                </a:solidFill>
                <a:latin typeface="Calibri" pitchFamily="34" charset="0"/>
              </a:rPr>
              <a:t>9 450 fans</a:t>
            </a:r>
          </a:p>
        </p:txBody>
      </p:sp>
      <p:sp>
        <p:nvSpPr>
          <p:cNvPr id="8" name="Rectangle 7"/>
          <p:cNvSpPr/>
          <p:nvPr>
            <p:custDataLst>
              <p:tags r:id="rId5"/>
            </p:custDataLst>
          </p:nvPr>
        </p:nvSpPr>
        <p:spPr>
          <a:xfrm>
            <a:off x="771525" y="4187825"/>
            <a:ext cx="1998663" cy="1257300"/>
          </a:xfrm>
          <a:prstGeom prst="rect">
            <a:avLst/>
          </a:prstGeom>
          <a:solidFill>
            <a:srgbClr val="CCCC00"/>
          </a:solidFill>
          <a:ln>
            <a:noFill/>
          </a:ln>
          <a:effectLst/>
        </p:spPr>
        <p:style>
          <a:lnRef idx="1">
            <a:schemeClr val="accent1"/>
          </a:lnRef>
          <a:fillRef idx="3">
            <a:schemeClr val="accent1"/>
          </a:fillRef>
          <a:effectRef idx="2">
            <a:schemeClr val="accent1"/>
          </a:effectRef>
          <a:fontRef idx="minor">
            <a:schemeClr val="lt1"/>
          </a:fontRef>
        </p:style>
        <p:txBody>
          <a:bodyPr lIns="72000" tIns="72000" rIns="72000" bIns="72000" anchor="ctr"/>
          <a:lstStyle/>
          <a:p>
            <a:pPr algn="ctr">
              <a:spcAft>
                <a:spcPts val="600"/>
              </a:spcAft>
              <a:defRPr/>
            </a:pPr>
            <a:r>
              <a:rPr lang="fr-FR" sz="2800" b="1" dirty="0">
                <a:solidFill>
                  <a:schemeClr val="bg1"/>
                </a:solidFill>
                <a:latin typeface="Calibri" charset="0"/>
                <a:ea typeface="ＭＳ Ｐゴシック" charset="-128"/>
                <a:sym typeface="Futura" charset="0"/>
              </a:rPr>
              <a:t>455</a:t>
            </a:r>
          </a:p>
          <a:p>
            <a:pPr algn="ctr">
              <a:spcAft>
                <a:spcPts val="600"/>
              </a:spcAft>
              <a:defRPr/>
            </a:pPr>
            <a:r>
              <a:rPr lang="fr-FR" sz="1600" dirty="0">
                <a:solidFill>
                  <a:schemeClr val="bg1"/>
                </a:solidFill>
                <a:latin typeface="Calibri" charset="0"/>
                <a:ea typeface="ＭＳ Ｐゴシック" charset="-128"/>
                <a:sym typeface="Futura" charset="0"/>
              </a:rPr>
              <a:t>interactions</a:t>
            </a:r>
          </a:p>
        </p:txBody>
      </p:sp>
      <p:sp>
        <p:nvSpPr>
          <p:cNvPr id="9" name="Rectangle 8"/>
          <p:cNvSpPr/>
          <p:nvPr>
            <p:custDataLst>
              <p:tags r:id="rId6"/>
            </p:custDataLst>
          </p:nvPr>
        </p:nvSpPr>
        <p:spPr>
          <a:xfrm>
            <a:off x="3573463" y="4187825"/>
            <a:ext cx="1997075" cy="1257300"/>
          </a:xfrm>
          <a:prstGeom prst="rect">
            <a:avLst/>
          </a:prstGeom>
          <a:solidFill>
            <a:srgbClr val="CCCC00"/>
          </a:solidFill>
          <a:ln>
            <a:noFill/>
          </a:ln>
          <a:effectLst/>
        </p:spPr>
        <p:style>
          <a:lnRef idx="1">
            <a:schemeClr val="accent1"/>
          </a:lnRef>
          <a:fillRef idx="3">
            <a:schemeClr val="accent1"/>
          </a:fillRef>
          <a:effectRef idx="2">
            <a:schemeClr val="accent1"/>
          </a:effectRef>
          <a:fontRef idx="minor">
            <a:schemeClr val="lt1"/>
          </a:fontRef>
        </p:style>
        <p:txBody>
          <a:bodyPr lIns="72000" tIns="72000" rIns="72000" bIns="72000" anchor="ctr"/>
          <a:lstStyle/>
          <a:p>
            <a:pPr algn="ctr">
              <a:spcAft>
                <a:spcPts val="600"/>
              </a:spcAft>
              <a:defRPr/>
            </a:pPr>
            <a:r>
              <a:rPr lang="fr-FR" sz="2800" b="1" dirty="0">
                <a:solidFill>
                  <a:schemeClr val="bg1"/>
                </a:solidFill>
                <a:latin typeface="Calibri" charset="0"/>
                <a:ea typeface="ＭＳ Ｐゴシック" charset="-128"/>
                <a:sym typeface="Futura" charset="0"/>
              </a:rPr>
              <a:t>+94</a:t>
            </a:r>
          </a:p>
          <a:p>
            <a:pPr algn="ctr">
              <a:spcAft>
                <a:spcPts val="600"/>
              </a:spcAft>
              <a:defRPr/>
            </a:pPr>
            <a:r>
              <a:rPr lang="fr-FR" sz="1600" dirty="0">
                <a:solidFill>
                  <a:schemeClr val="bg1"/>
                </a:solidFill>
                <a:latin typeface="Calibri" charset="0"/>
                <a:ea typeface="ＭＳ Ｐゴシック" charset="-128"/>
                <a:sym typeface="Futura" charset="0"/>
              </a:rPr>
              <a:t>fans</a:t>
            </a:r>
          </a:p>
        </p:txBody>
      </p:sp>
      <p:sp>
        <p:nvSpPr>
          <p:cNvPr id="10" name="Rectangle 9"/>
          <p:cNvSpPr/>
          <p:nvPr>
            <p:custDataLst>
              <p:tags r:id="rId7"/>
            </p:custDataLst>
          </p:nvPr>
        </p:nvSpPr>
        <p:spPr>
          <a:xfrm>
            <a:off x="6373813" y="4187825"/>
            <a:ext cx="1998662" cy="1257300"/>
          </a:xfrm>
          <a:prstGeom prst="rect">
            <a:avLst/>
          </a:prstGeom>
          <a:solidFill>
            <a:srgbClr val="CCCC00"/>
          </a:solidFill>
          <a:ln>
            <a:noFill/>
          </a:ln>
          <a:effectLst/>
        </p:spPr>
        <p:style>
          <a:lnRef idx="1">
            <a:schemeClr val="accent1"/>
          </a:lnRef>
          <a:fillRef idx="3">
            <a:schemeClr val="accent1"/>
          </a:fillRef>
          <a:effectRef idx="2">
            <a:schemeClr val="accent1"/>
          </a:effectRef>
          <a:fontRef idx="minor">
            <a:schemeClr val="lt1"/>
          </a:fontRef>
        </p:style>
        <p:txBody>
          <a:bodyPr lIns="72000" tIns="72000" rIns="72000" bIns="72000" anchor="ctr"/>
          <a:lstStyle/>
          <a:p>
            <a:pPr algn="ctr">
              <a:spcAft>
                <a:spcPts val="600"/>
              </a:spcAft>
              <a:defRPr/>
            </a:pPr>
            <a:r>
              <a:rPr lang="fr-FR" sz="2800" b="1" dirty="0">
                <a:solidFill>
                  <a:schemeClr val="bg1"/>
                </a:solidFill>
                <a:latin typeface="Calibri" charset="0"/>
                <a:ea typeface="ＭＳ Ｐゴシック" charset="-128"/>
                <a:sym typeface="Futura" charset="0"/>
              </a:rPr>
              <a:t>9 325</a:t>
            </a:r>
            <a:endParaRPr lang="fr-FR" sz="1600" dirty="0">
              <a:solidFill>
                <a:schemeClr val="bg1"/>
              </a:solidFill>
              <a:latin typeface="Calibri" charset="0"/>
              <a:ea typeface="ＭＳ Ｐゴシック" charset="-128"/>
              <a:sym typeface="Futura" charset="0"/>
            </a:endParaRPr>
          </a:p>
          <a:p>
            <a:pPr algn="ctr">
              <a:spcAft>
                <a:spcPts val="600"/>
              </a:spcAft>
              <a:defRPr/>
            </a:pPr>
            <a:r>
              <a:rPr lang="fr-FR" sz="1600" dirty="0">
                <a:solidFill>
                  <a:schemeClr val="bg1"/>
                </a:solidFill>
                <a:latin typeface="Calibri" charset="0"/>
                <a:ea typeface="ＭＳ Ｐゴシック" charset="-128"/>
                <a:sym typeface="Futura" charset="0"/>
              </a:rPr>
              <a:t>vu de contenu associé à la page Facebook</a:t>
            </a:r>
          </a:p>
        </p:txBody>
      </p:sp>
      <p:sp>
        <p:nvSpPr>
          <p:cNvPr id="11" name="Rectangle 10"/>
          <p:cNvSpPr/>
          <p:nvPr>
            <p:custDataLst>
              <p:tags r:id="rId8"/>
            </p:custDataLst>
          </p:nvPr>
        </p:nvSpPr>
        <p:spPr>
          <a:xfrm>
            <a:off x="771525" y="3573463"/>
            <a:ext cx="7600950" cy="50323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72000" tIns="72000" rIns="72000" bIns="72000" anchor="ctr"/>
          <a:lstStyle/>
          <a:p>
            <a:pPr algn="ctr">
              <a:spcAft>
                <a:spcPts val="600"/>
              </a:spcAft>
              <a:defRPr/>
            </a:pPr>
            <a:r>
              <a:rPr lang="fr-FR" sz="2400" b="1" dirty="0">
                <a:solidFill>
                  <a:schemeClr val="bg1"/>
                </a:solidFill>
                <a:latin typeface="Calibri" charset="0"/>
                <a:ea typeface="ＭＳ Ｐゴシック" charset="-128"/>
                <a:sym typeface="Futura" charset="0"/>
              </a:rPr>
              <a:t>Statistiques 2012 par semaine</a:t>
            </a:r>
            <a:endParaRPr lang="fr-FR" sz="1400" dirty="0">
              <a:solidFill>
                <a:schemeClr val="bg1"/>
              </a:solidFill>
              <a:latin typeface="Calibri" charset="0"/>
              <a:ea typeface="ＭＳ Ｐゴシック" charset="-128"/>
              <a:sym typeface="Futura" charset="0"/>
            </a:endParaRPr>
          </a:p>
        </p:txBody>
      </p:sp>
      <p:sp>
        <p:nvSpPr>
          <p:cNvPr id="12" name="Rectangle 11"/>
          <p:cNvSpPr/>
          <p:nvPr>
            <p:custDataLst>
              <p:tags r:id="rId9"/>
            </p:custDataLst>
          </p:nvPr>
        </p:nvSpPr>
        <p:spPr>
          <a:xfrm>
            <a:off x="6659563" y="1700213"/>
            <a:ext cx="1998662" cy="1081087"/>
          </a:xfrm>
          <a:prstGeom prst="wedgeRectCallout">
            <a:avLst>
              <a:gd name="adj1" fmla="val -81044"/>
              <a:gd name="adj2" fmla="val 8931"/>
            </a:avLst>
          </a:prstGeom>
          <a:solidFill>
            <a:srgbClr val="CCCC00"/>
          </a:solidFill>
          <a:ln>
            <a:noFill/>
          </a:ln>
          <a:effectLst/>
        </p:spPr>
        <p:style>
          <a:lnRef idx="1">
            <a:schemeClr val="accent1"/>
          </a:lnRef>
          <a:fillRef idx="3">
            <a:schemeClr val="accent1"/>
          </a:fillRef>
          <a:effectRef idx="2">
            <a:schemeClr val="accent1"/>
          </a:effectRef>
          <a:fontRef idx="minor">
            <a:schemeClr val="lt1"/>
          </a:fontRef>
        </p:style>
        <p:txBody>
          <a:bodyPr lIns="72000" tIns="72000" rIns="72000" bIns="72000" anchor="ctr"/>
          <a:lstStyle/>
          <a:p>
            <a:pPr algn="ctr">
              <a:spcAft>
                <a:spcPts val="600"/>
              </a:spcAft>
              <a:defRPr/>
            </a:pPr>
            <a:r>
              <a:rPr lang="fr-FR" sz="2800" b="1" dirty="0">
                <a:solidFill>
                  <a:schemeClr val="bg1"/>
                </a:solidFill>
                <a:latin typeface="Calibri" charset="0"/>
                <a:ea typeface="ＭＳ Ｐゴシック" charset="-128"/>
                <a:sym typeface="Futura" charset="0"/>
              </a:rPr>
              <a:t>+45%</a:t>
            </a:r>
          </a:p>
          <a:p>
            <a:pPr algn="ctr">
              <a:spcAft>
                <a:spcPts val="600"/>
              </a:spcAft>
              <a:defRPr/>
            </a:pPr>
            <a:r>
              <a:rPr lang="fr-FR" sz="1600" dirty="0">
                <a:solidFill>
                  <a:schemeClr val="bg1"/>
                </a:solidFill>
                <a:latin typeface="Calibri" charset="0"/>
                <a:ea typeface="ＭＳ Ｐゴシック" charset="-128"/>
                <a:sym typeface="Futura" charset="0"/>
              </a:rPr>
              <a:t>6530 en 2011</a:t>
            </a:r>
            <a:endParaRPr lang="fr-FR" sz="1050" dirty="0">
              <a:solidFill>
                <a:schemeClr val="bg1"/>
              </a:solidFill>
              <a:latin typeface="Calibri" charset="0"/>
              <a:ea typeface="ＭＳ Ｐゴシック" charset="-128"/>
              <a:sym typeface="Futura"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re 2"/>
          <p:cNvSpPr>
            <a:spLocks noGrp="1"/>
          </p:cNvSpPr>
          <p:nvPr>
            <p:ph type="title"/>
            <p:custDataLst>
              <p:tags r:id="rId1"/>
            </p:custDataLst>
          </p:nvPr>
        </p:nvSpPr>
        <p:spPr>
          <a:noFill/>
        </p:spPr>
        <p:txBody>
          <a:bodyPr/>
          <a:lstStyle/>
          <a:p>
            <a:r>
              <a:rPr lang="fr-FR" smtClean="0">
                <a:ea typeface="ＭＳ Ｐゴシック"/>
              </a:rPr>
              <a:t>Statistiques de la page Facebook</a:t>
            </a:r>
          </a:p>
        </p:txBody>
      </p:sp>
      <p:sp>
        <p:nvSpPr>
          <p:cNvPr id="4" name="Espace réservé du pied de page 3"/>
          <p:cNvSpPr>
            <a:spLocks noGrp="1"/>
          </p:cNvSpPr>
          <p:nvPr>
            <p:ph type="ftr" sz="quarter" idx="10"/>
            <p:custDataLst>
              <p:tags r:id="rId2"/>
            </p:custDataLst>
          </p:nvPr>
        </p:nvSpPr>
        <p:spPr/>
        <p:txBody>
          <a:bodyPr/>
          <a:lstStyle/>
          <a:p>
            <a:pPr>
              <a:defRPr/>
            </a:pPr>
            <a:r>
              <a:rPr lang="fr-FR"/>
              <a:t>Bilan – Théâtres Parisiens Associés</a:t>
            </a:r>
          </a:p>
        </p:txBody>
      </p:sp>
      <p:sp>
        <p:nvSpPr>
          <p:cNvPr id="5" name="Rectangle 4"/>
          <p:cNvSpPr/>
          <p:nvPr>
            <p:custDataLst>
              <p:tags r:id="rId3"/>
            </p:custDataLst>
          </p:nvPr>
        </p:nvSpPr>
        <p:spPr>
          <a:xfrm>
            <a:off x="0" y="790575"/>
            <a:ext cx="3276600" cy="504825"/>
          </a:xfrm>
          <a:prstGeom prst="rect">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fr-FR" sz="2400" b="1" dirty="0">
                <a:solidFill>
                  <a:schemeClr val="bg1"/>
                </a:solidFill>
                <a:latin typeface="Calibri" charset="0"/>
                <a:ea typeface="ＭＳ Ｐゴシック" charset="-128"/>
              </a:rPr>
              <a:t>Statistiques</a:t>
            </a:r>
            <a:endParaRPr lang="fr-FR" sz="1400" dirty="0">
              <a:solidFill>
                <a:schemeClr val="tx1"/>
              </a:solidFill>
              <a:latin typeface="Calibri" charset="0"/>
              <a:ea typeface="ＭＳ Ｐゴシック" charset="-128"/>
            </a:endParaRPr>
          </a:p>
        </p:txBody>
      </p:sp>
      <p:pic>
        <p:nvPicPr>
          <p:cNvPr id="54277" name="Picture 2"/>
          <p:cNvPicPr>
            <a:picLocks noChangeAspect="1" noChangeArrowheads="1"/>
          </p:cNvPicPr>
          <p:nvPr>
            <p:custDataLst>
              <p:tags r:id="rId4"/>
            </p:custDataLst>
          </p:nvPr>
        </p:nvPicPr>
        <p:blipFill>
          <a:blip r:embed="rId6" cstate="print"/>
          <a:srcRect/>
          <a:stretch>
            <a:fillRect/>
          </a:stretch>
        </p:blipFill>
        <p:spPr bwMode="auto">
          <a:xfrm>
            <a:off x="827088" y="1773238"/>
            <a:ext cx="7448550" cy="39814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722313" y="3716338"/>
            <a:ext cx="7772400" cy="2052637"/>
          </a:xfrm>
        </p:spPr>
        <p:txBody>
          <a:bodyPr/>
          <a:lstStyle/>
          <a:p>
            <a:pPr>
              <a:defRPr/>
            </a:pPr>
            <a:r>
              <a:rPr lang="fr-FR" dirty="0" smtClean="0">
                <a:cs typeface="+mj-cs"/>
              </a:rPr>
              <a:t>Jeux-concours</a:t>
            </a:r>
          </a:p>
        </p:txBody>
      </p:sp>
      <p:sp>
        <p:nvSpPr>
          <p:cNvPr id="55299" name="Espace réservé du pied de page 4"/>
          <p:cNvSpPr>
            <a:spLocks noGrp="1"/>
          </p:cNvSpPr>
          <p:nvPr>
            <p:ph type="ftr" sz="quarter" idx="11"/>
            <p:custDataLst>
              <p:tags r:id="rId2"/>
            </p:custDataLst>
          </p:nvPr>
        </p:nvSpPr>
        <p:spPr bwMode="auto">
          <a:noFill/>
          <a:ln>
            <a:miter lim="800000"/>
            <a:headEnd/>
            <a:tailEnd/>
          </a:ln>
        </p:spPr>
        <p:txBody>
          <a:bodyPr/>
          <a:lstStyle/>
          <a:p>
            <a:r>
              <a:rPr lang="fr-FR" smtClean="0">
                <a:latin typeface="Calibri" pitchFamily="34" charset="0"/>
                <a:ea typeface="ＭＳ Ｐゴシック"/>
                <a:cs typeface="ＭＳ Ｐゴシック"/>
              </a:rPr>
              <a:t>Bilan – Théâtres Parisiens Associés</a:t>
            </a:r>
          </a:p>
        </p:txBody>
      </p:sp>
      <p:grpSp>
        <p:nvGrpSpPr>
          <p:cNvPr id="55300" name="Groupe 3"/>
          <p:cNvGrpSpPr>
            <a:grpSpLocks/>
          </p:cNvGrpSpPr>
          <p:nvPr>
            <p:custDataLst>
              <p:tags r:id="rId3"/>
            </p:custDataLst>
          </p:nvPr>
        </p:nvGrpSpPr>
        <p:grpSpPr bwMode="auto">
          <a:xfrm>
            <a:off x="722313" y="2420938"/>
            <a:ext cx="3532187" cy="1306512"/>
            <a:chOff x="971600" y="1196752"/>
            <a:chExt cx="5256584" cy="1944217"/>
          </a:xfrm>
        </p:grpSpPr>
        <p:sp>
          <p:nvSpPr>
            <p:cNvPr id="5" name="Espace réservé du contenu 8"/>
            <p:cNvSpPr txBox="1">
              <a:spLocks/>
            </p:cNvSpPr>
            <p:nvPr>
              <p:custDataLst>
                <p:tags r:id="rId4"/>
              </p:custDataLst>
            </p:nvPr>
          </p:nvSpPr>
          <p:spPr>
            <a:xfrm rot="16200000">
              <a:off x="971664" y="1196688"/>
              <a:ext cx="1944217" cy="1944345"/>
            </a:xfrm>
            <a:prstGeom prst="teardrop">
              <a:avLst/>
            </a:prstGeom>
            <a:solidFill>
              <a:srgbClr val="CCCC00"/>
            </a:solidFill>
            <a:ln w="38100">
              <a:solidFill>
                <a:schemeClr val="bg1"/>
              </a:solidFill>
            </a:ln>
          </p:spPr>
          <p:txBody>
            <a:bodyPr vert="vert" lIns="0" tIns="0" rIns="0" bIns="0" anchor="ctr"/>
            <a:lstStyle/>
            <a:p>
              <a:pPr marL="273050" indent="-273050" algn="ctr"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Bilan</a:t>
              </a:r>
            </a:p>
          </p:txBody>
        </p:sp>
        <p:sp>
          <p:nvSpPr>
            <p:cNvPr id="6" name="Espace réservé du contenu 8"/>
            <p:cNvSpPr txBox="1">
              <a:spLocks/>
            </p:cNvSpPr>
            <p:nvPr>
              <p:custDataLst>
                <p:tags r:id="rId5"/>
              </p:custDataLst>
            </p:nvPr>
          </p:nvSpPr>
          <p:spPr>
            <a:xfrm rot="16200000">
              <a:off x="2627784" y="1196687"/>
              <a:ext cx="1944217" cy="1944346"/>
            </a:xfrm>
            <a:prstGeom prst="teardrop">
              <a:avLst/>
            </a:prstGeom>
            <a:solidFill>
              <a:schemeClr val="bg1">
                <a:lumMod val="75000"/>
              </a:schemeClr>
            </a:solidFill>
            <a:ln w="38100">
              <a:solidFill>
                <a:schemeClr val="bg1"/>
              </a:solidFill>
            </a:ln>
          </p:spPr>
          <p:txBody>
            <a:bodyPr vert="vert" lIns="0" tIns="0" rIns="0" bIns="0" anchor="ctr"/>
            <a:lstStyle/>
            <a:p>
              <a:pPr marL="273050" indent="-273050"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A suivre</a:t>
              </a:r>
            </a:p>
          </p:txBody>
        </p:sp>
        <p:sp>
          <p:nvSpPr>
            <p:cNvPr id="7" name="Espace réservé du contenu 8"/>
            <p:cNvSpPr txBox="1">
              <a:spLocks/>
            </p:cNvSpPr>
            <p:nvPr>
              <p:custDataLst>
                <p:tags r:id="rId6"/>
              </p:custDataLst>
            </p:nvPr>
          </p:nvSpPr>
          <p:spPr>
            <a:xfrm rot="16200000">
              <a:off x="4283903" y="1196688"/>
              <a:ext cx="1944217" cy="1944345"/>
            </a:xfrm>
            <a:prstGeom prst="teardrop">
              <a:avLst/>
            </a:prstGeom>
            <a:solidFill>
              <a:schemeClr val="bg1">
                <a:lumMod val="75000"/>
              </a:schemeClr>
            </a:solidFill>
            <a:ln w="38100">
              <a:solidFill>
                <a:schemeClr val="bg1"/>
              </a:solidFill>
            </a:ln>
          </p:spPr>
          <p:txBody>
            <a:bodyPr vert="vert" lIns="0" tIns="0" rIns="0" bIns="0" anchor="ctr"/>
            <a:lstStyle/>
            <a:p>
              <a:pPr marL="273050" indent="-273050" algn="ctr"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2013</a:t>
              </a: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u contenu 6"/>
          <p:cNvSpPr>
            <a:spLocks noGrp="1"/>
          </p:cNvSpPr>
          <p:nvPr>
            <p:ph idx="1"/>
            <p:custDataLst>
              <p:tags r:id="rId1"/>
            </p:custDataLst>
          </p:nvPr>
        </p:nvSpPr>
        <p:spPr bwMode="auto">
          <a:xfrm>
            <a:off x="457200" y="785813"/>
            <a:ext cx="5986463" cy="3363912"/>
          </a:xfrm>
          <a:noFill/>
          <a:ln>
            <a:miter lim="800000"/>
            <a:headEnd/>
            <a:tailEnd/>
          </a:ln>
        </p:spPr>
        <p:txBody>
          <a:bodyPr vert="horz" wrap="square" lIns="91440" tIns="45720" rIns="91440" bIns="45720" numCol="1" anchor="ctr" anchorCtr="0" compatLnSpc="1">
            <a:prstTxWarp prst="textNoShape">
              <a:avLst/>
            </a:prstTxWarp>
          </a:bodyPr>
          <a:lstStyle/>
          <a:p>
            <a:r>
              <a:rPr lang="fr-FR" sz="1800" b="1" smtClean="0">
                <a:ea typeface="ＭＳ Ｐゴシック"/>
              </a:rPr>
              <a:t>Mise en place de 4 jeux-concours : </a:t>
            </a:r>
          </a:p>
          <a:p>
            <a:pPr lvl="1">
              <a:buFont typeface="Courier New" pitchFamily="49" charset="0"/>
              <a:buChar char="o"/>
            </a:pPr>
            <a:r>
              <a:rPr lang="fr-FR" smtClean="0">
                <a:ea typeface="ＭＳ Ｐゴシック"/>
              </a:rPr>
              <a:t>Création d’un onglet dédié sur la page fan</a:t>
            </a:r>
          </a:p>
          <a:p>
            <a:pPr lvl="1">
              <a:buFont typeface="Courier New" pitchFamily="49" charset="0"/>
              <a:buChar char="o"/>
            </a:pPr>
            <a:r>
              <a:rPr lang="fr-FR" smtClean="0">
                <a:ea typeface="ＭＳ Ｐゴシック"/>
              </a:rPr>
              <a:t>2 questions (renvoyant vers le site) + formulaire de participation + lien de partage</a:t>
            </a:r>
          </a:p>
          <a:p>
            <a:pPr lvl="1">
              <a:buFont typeface="Courier New" pitchFamily="49" charset="0"/>
              <a:buChar char="o"/>
            </a:pPr>
            <a:r>
              <a:rPr lang="fr-FR" smtClean="0">
                <a:ea typeface="ＭＳ Ｐゴシック"/>
              </a:rPr>
              <a:t>Dépôt de règlement et tirage au sort par un huissier</a:t>
            </a:r>
          </a:p>
          <a:p>
            <a:pPr lvl="1">
              <a:buFont typeface="Courier New" pitchFamily="49" charset="0"/>
              <a:buChar char="o"/>
            </a:pPr>
            <a:r>
              <a:rPr lang="fr-FR" smtClean="0">
                <a:ea typeface="ＭＳ Ｐゴシック"/>
              </a:rPr>
              <a:t>Dotations : places de théâtres (par paires)</a:t>
            </a:r>
          </a:p>
        </p:txBody>
      </p:sp>
      <p:sp>
        <p:nvSpPr>
          <p:cNvPr id="56323" name="Titre 5"/>
          <p:cNvSpPr>
            <a:spLocks noGrp="1"/>
          </p:cNvSpPr>
          <p:nvPr>
            <p:ph type="title"/>
            <p:custDataLst>
              <p:tags r:id="rId2"/>
            </p:custDataLst>
          </p:nvPr>
        </p:nvSpPr>
        <p:spPr>
          <a:noFill/>
        </p:spPr>
        <p:txBody>
          <a:bodyPr/>
          <a:lstStyle/>
          <a:p>
            <a:r>
              <a:rPr lang="fr-FR" smtClean="0">
                <a:ea typeface="ＭＳ Ｐゴシック"/>
              </a:rPr>
              <a:t>Rappel : Le jeu-concours</a:t>
            </a:r>
          </a:p>
        </p:txBody>
      </p:sp>
      <p:sp>
        <p:nvSpPr>
          <p:cNvPr id="43012" name="Espace réservé du pied de page 4"/>
          <p:cNvSpPr>
            <a:spLocks noGrp="1"/>
          </p:cNvSpPr>
          <p:nvPr>
            <p:ph type="ftr" sz="quarter" idx="10"/>
            <p:custDataLst>
              <p:tags r:id="rId3"/>
            </p:custDataLst>
          </p:nvPr>
        </p:nvSpPr>
        <p:spPr/>
        <p:txBody>
          <a:bodyPr/>
          <a:lstStyle/>
          <a:p>
            <a:pPr>
              <a:defRPr/>
            </a:pPr>
            <a:r>
              <a:rPr lang="fr-FR"/>
              <a:t>Bilan – Théâtres Parisiens Associés</a:t>
            </a:r>
          </a:p>
        </p:txBody>
      </p:sp>
      <p:sp>
        <p:nvSpPr>
          <p:cNvPr id="17" name="Rectangle 16"/>
          <p:cNvSpPr/>
          <p:nvPr>
            <p:custDataLst>
              <p:tags r:id="rId4"/>
            </p:custDataLst>
          </p:nvPr>
        </p:nvSpPr>
        <p:spPr>
          <a:xfrm>
            <a:off x="900113" y="4521200"/>
            <a:ext cx="7343775" cy="13557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rgbClr val="FFFFFF"/>
                </a:solidFill>
                <a:latin typeface="Calibri" pitchFamily="34" charset="0"/>
                <a:ea typeface="ＭＳ Ｐゴシック"/>
                <a:cs typeface="ＭＳ Ｐゴシック"/>
              </a:rPr>
              <a:t>&gt; Fidéliser les fans via un jeu « récompense »</a:t>
            </a:r>
            <a:endParaRPr lang="fr-FR" i="1" dirty="0">
              <a:solidFill>
                <a:srgbClr val="FFFFFF"/>
              </a:solidFill>
              <a:latin typeface="Calibri" pitchFamily="34" charset="0"/>
              <a:ea typeface="ＭＳ Ｐゴシック"/>
              <a:cs typeface="ＭＳ Ｐゴシック"/>
            </a:endParaRPr>
          </a:p>
          <a:p>
            <a:pPr algn="ctr">
              <a:defRPr/>
            </a:pPr>
            <a:r>
              <a:rPr lang="fr-FR" dirty="0">
                <a:solidFill>
                  <a:srgbClr val="FFFFFF"/>
                </a:solidFill>
                <a:latin typeface="Calibri" pitchFamily="34" charset="0"/>
                <a:ea typeface="ＭＳ Ｐゴシック"/>
                <a:cs typeface="ＭＳ Ｐゴシック"/>
              </a:rPr>
              <a:t>&gt; Recruter de nouveaux fans (campagnes Facebook </a:t>
            </a:r>
            <a:r>
              <a:rPr lang="fr-FR" dirty="0" err="1">
                <a:solidFill>
                  <a:srgbClr val="FFFFFF"/>
                </a:solidFill>
                <a:latin typeface="Calibri" pitchFamily="34" charset="0"/>
                <a:ea typeface="ＭＳ Ｐゴシック"/>
                <a:cs typeface="ＭＳ Ｐゴシック"/>
              </a:rPr>
              <a:t>Ads</a:t>
            </a:r>
            <a:r>
              <a:rPr lang="fr-FR" dirty="0">
                <a:solidFill>
                  <a:srgbClr val="FFFFFF"/>
                </a:solidFill>
                <a:latin typeface="Calibri" pitchFamily="34" charset="0"/>
                <a:ea typeface="ＭＳ Ｐゴシック"/>
                <a:cs typeface="ＭＳ Ｐゴシック"/>
              </a:rPr>
              <a:t> + </a:t>
            </a:r>
            <a:r>
              <a:rPr lang="fr-FR" dirty="0" err="1">
                <a:solidFill>
                  <a:srgbClr val="FFFFFF"/>
                </a:solidFill>
                <a:latin typeface="Calibri" pitchFamily="34" charset="0"/>
                <a:ea typeface="ＭＳ Ｐゴシック"/>
                <a:cs typeface="ＭＳ Ｐゴシック"/>
              </a:rPr>
              <a:t>viralité</a:t>
            </a:r>
            <a:r>
              <a:rPr lang="fr-FR" dirty="0">
                <a:solidFill>
                  <a:srgbClr val="FFFFFF"/>
                </a:solidFill>
                <a:latin typeface="Calibri" pitchFamily="34" charset="0"/>
                <a:ea typeface="ＭＳ Ｐゴシック"/>
                <a:cs typeface="ＭＳ Ｐゴシック"/>
              </a:rPr>
              <a:t>)</a:t>
            </a:r>
          </a:p>
          <a:p>
            <a:pPr algn="ctr">
              <a:defRPr/>
            </a:pPr>
            <a:r>
              <a:rPr lang="fr-FR" dirty="0">
                <a:solidFill>
                  <a:srgbClr val="FFFFFF"/>
                </a:solidFill>
                <a:latin typeface="Calibri" pitchFamily="34" charset="0"/>
                <a:ea typeface="ＭＳ Ｐゴシック"/>
                <a:cs typeface="ＭＳ Ｐゴシック"/>
              </a:rPr>
              <a:t>&gt; Créer un événement régulier sur la page</a:t>
            </a:r>
          </a:p>
        </p:txBody>
      </p:sp>
      <p:pic>
        <p:nvPicPr>
          <p:cNvPr id="13" name="Picture 12"/>
          <p:cNvPicPr>
            <a:picLocks noChangeAspect="1" noChangeArrowheads="1"/>
          </p:cNvPicPr>
          <p:nvPr>
            <p:custDataLst>
              <p:tags r:id="rId5"/>
            </p:custDataLst>
          </p:nvPr>
        </p:nvPicPr>
        <p:blipFill>
          <a:blip r:embed="rId8" cstate="print"/>
          <a:srcRect l="23831" t="33817" r="18016" b="31505"/>
          <a:stretch>
            <a:fillRect/>
          </a:stretch>
        </p:blipFill>
        <p:spPr bwMode="auto">
          <a:xfrm>
            <a:off x="6660232" y="1675350"/>
            <a:ext cx="2112235" cy="1584176"/>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Flèche droite 13"/>
          <p:cNvSpPr/>
          <p:nvPr>
            <p:custDataLst>
              <p:tags r:id="rId6"/>
            </p:custDataLst>
          </p:nvPr>
        </p:nvSpPr>
        <p:spPr>
          <a:xfrm>
            <a:off x="323850" y="1379538"/>
            <a:ext cx="431800" cy="360362"/>
          </a:xfrm>
          <a:prstGeom prst="rightArrow">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2"/>
          <p:cNvSpPr>
            <a:spLocks noGrp="1"/>
          </p:cNvSpPr>
          <p:nvPr>
            <p:ph type="title"/>
            <p:custDataLst>
              <p:tags r:id="rId1"/>
            </p:custDataLst>
          </p:nvPr>
        </p:nvSpPr>
        <p:spPr>
          <a:noFill/>
        </p:spPr>
        <p:txBody>
          <a:bodyPr/>
          <a:lstStyle/>
          <a:p>
            <a:r>
              <a:rPr lang="fr-FR" smtClean="0">
                <a:ea typeface="ＭＳ Ｐゴシック"/>
              </a:rPr>
              <a:t>Rappel : Planning</a:t>
            </a:r>
          </a:p>
        </p:txBody>
      </p:sp>
      <p:sp>
        <p:nvSpPr>
          <p:cNvPr id="4" name="Espace réservé du pied de page 3"/>
          <p:cNvSpPr>
            <a:spLocks noGrp="1"/>
          </p:cNvSpPr>
          <p:nvPr>
            <p:ph type="ftr" sz="quarter" idx="10"/>
            <p:custDataLst>
              <p:tags r:id="rId2"/>
            </p:custDataLst>
          </p:nvPr>
        </p:nvSpPr>
        <p:spPr/>
        <p:txBody>
          <a:bodyPr/>
          <a:lstStyle/>
          <a:p>
            <a:pPr>
              <a:defRPr/>
            </a:pPr>
            <a:r>
              <a:rPr lang="fr-FR"/>
              <a:t>Bilan – Théâtres Parisiens Associés</a:t>
            </a:r>
          </a:p>
        </p:txBody>
      </p:sp>
      <p:grpSp>
        <p:nvGrpSpPr>
          <p:cNvPr id="57348" name="Groupe 18"/>
          <p:cNvGrpSpPr>
            <a:grpSpLocks/>
          </p:cNvGrpSpPr>
          <p:nvPr>
            <p:custDataLst>
              <p:tags r:id="rId3"/>
            </p:custDataLst>
          </p:nvPr>
        </p:nvGrpSpPr>
        <p:grpSpPr bwMode="auto">
          <a:xfrm>
            <a:off x="2519363" y="1052513"/>
            <a:ext cx="4105275" cy="4752975"/>
            <a:chOff x="323528" y="764704"/>
            <a:chExt cx="4646509" cy="5382239"/>
          </a:xfrm>
        </p:grpSpPr>
        <p:pic>
          <p:nvPicPr>
            <p:cNvPr id="57349" name="Picture 2"/>
            <p:cNvPicPr>
              <a:picLocks noChangeAspect="1" noChangeArrowheads="1"/>
            </p:cNvPicPr>
            <p:nvPr/>
          </p:nvPicPr>
          <p:blipFill>
            <a:blip r:embed="rId5" cstate="print"/>
            <a:srcRect/>
            <a:stretch>
              <a:fillRect/>
            </a:stretch>
          </p:blipFill>
          <p:spPr bwMode="auto">
            <a:xfrm>
              <a:off x="323528" y="764704"/>
              <a:ext cx="4646509" cy="5382239"/>
            </a:xfrm>
            <a:prstGeom prst="rect">
              <a:avLst/>
            </a:prstGeom>
            <a:noFill/>
            <a:ln w="9525">
              <a:noFill/>
              <a:miter lim="800000"/>
              <a:headEnd/>
              <a:tailEnd/>
            </a:ln>
          </p:spPr>
        </p:pic>
        <p:sp>
          <p:nvSpPr>
            <p:cNvPr id="6" name="Rectangle 5"/>
            <p:cNvSpPr/>
            <p:nvPr/>
          </p:nvSpPr>
          <p:spPr>
            <a:xfrm>
              <a:off x="3419403" y="1917013"/>
              <a:ext cx="1530868" cy="287628"/>
            </a:xfrm>
            <a:prstGeom prst="rect">
              <a:avLst/>
            </a:prstGeom>
            <a:solidFill>
              <a:srgbClr val="CCCC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p>
          </p:txBody>
        </p:sp>
        <p:sp>
          <p:nvSpPr>
            <p:cNvPr id="7" name="Rectangle 6"/>
            <p:cNvSpPr/>
            <p:nvPr/>
          </p:nvSpPr>
          <p:spPr>
            <a:xfrm>
              <a:off x="3419403" y="2204641"/>
              <a:ext cx="433028" cy="143814"/>
            </a:xfrm>
            <a:prstGeom prst="rect">
              <a:avLst/>
            </a:prstGeom>
            <a:solidFill>
              <a:srgbClr val="CCCC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p>
          </p:txBody>
        </p:sp>
        <p:sp>
          <p:nvSpPr>
            <p:cNvPr id="8" name="Rectangle 7"/>
            <p:cNvSpPr/>
            <p:nvPr/>
          </p:nvSpPr>
          <p:spPr>
            <a:xfrm>
              <a:off x="1890332" y="3285044"/>
              <a:ext cx="1530868" cy="287628"/>
            </a:xfrm>
            <a:prstGeom prst="rect">
              <a:avLst/>
            </a:prstGeom>
            <a:solidFill>
              <a:srgbClr val="CCCC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p>
          </p:txBody>
        </p:sp>
        <p:sp>
          <p:nvSpPr>
            <p:cNvPr id="9" name="Rectangle 8"/>
            <p:cNvSpPr/>
            <p:nvPr/>
          </p:nvSpPr>
          <p:spPr>
            <a:xfrm>
              <a:off x="3428388" y="2815851"/>
              <a:ext cx="1530868" cy="181566"/>
            </a:xfrm>
            <a:prstGeom prst="rect">
              <a:avLst/>
            </a:prstGeom>
            <a:solidFill>
              <a:srgbClr val="CCCC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p>
          </p:txBody>
        </p:sp>
        <p:sp>
          <p:nvSpPr>
            <p:cNvPr id="10" name="Rectangle 9"/>
            <p:cNvSpPr/>
            <p:nvPr/>
          </p:nvSpPr>
          <p:spPr>
            <a:xfrm>
              <a:off x="3419403" y="2997416"/>
              <a:ext cx="648643" cy="143814"/>
            </a:xfrm>
            <a:prstGeom prst="rect">
              <a:avLst/>
            </a:prstGeom>
            <a:solidFill>
              <a:srgbClr val="CCCC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p>
          </p:txBody>
        </p:sp>
        <p:sp>
          <p:nvSpPr>
            <p:cNvPr id="11" name="Rectangle 10"/>
            <p:cNvSpPr/>
            <p:nvPr/>
          </p:nvSpPr>
          <p:spPr>
            <a:xfrm>
              <a:off x="332511" y="5391919"/>
              <a:ext cx="1529072" cy="467396"/>
            </a:xfrm>
            <a:prstGeom prst="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p>
          </p:txBody>
        </p:sp>
        <p:sp>
          <p:nvSpPr>
            <p:cNvPr id="13" name="Rectangle 12"/>
            <p:cNvSpPr/>
            <p:nvPr/>
          </p:nvSpPr>
          <p:spPr>
            <a:xfrm>
              <a:off x="3419403" y="5228331"/>
              <a:ext cx="1530868" cy="462003"/>
            </a:xfrm>
            <a:prstGeom prst="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p>
          </p:txBody>
        </p:sp>
        <p:sp>
          <p:nvSpPr>
            <p:cNvPr id="57357" name="ZoneTexte 13"/>
            <p:cNvSpPr txBox="1">
              <a:spLocks noChangeArrowheads="1"/>
            </p:cNvSpPr>
            <p:nvPr/>
          </p:nvSpPr>
          <p:spPr bwMode="auto">
            <a:xfrm>
              <a:off x="4030601" y="1906987"/>
              <a:ext cx="327011" cy="383265"/>
            </a:xfrm>
            <a:prstGeom prst="rect">
              <a:avLst/>
            </a:prstGeom>
            <a:noFill/>
            <a:ln w="9525">
              <a:noFill/>
              <a:miter lim="800000"/>
              <a:headEnd/>
              <a:tailEnd/>
            </a:ln>
          </p:spPr>
          <p:txBody>
            <a:bodyPr wrap="none">
              <a:spAutoFit/>
            </a:bodyPr>
            <a:lstStyle/>
            <a:p>
              <a:pPr algn="ctr"/>
              <a:r>
                <a:rPr lang="fr-FR" sz="1600">
                  <a:latin typeface="Calibri" pitchFamily="34" charset="0"/>
                </a:rPr>
                <a:t>1</a:t>
              </a:r>
            </a:p>
          </p:txBody>
        </p:sp>
        <p:sp>
          <p:nvSpPr>
            <p:cNvPr id="57358" name="ZoneTexte 14"/>
            <p:cNvSpPr txBox="1">
              <a:spLocks noChangeArrowheads="1"/>
            </p:cNvSpPr>
            <p:nvPr/>
          </p:nvSpPr>
          <p:spPr bwMode="auto">
            <a:xfrm>
              <a:off x="2465955" y="3284984"/>
              <a:ext cx="327009" cy="383265"/>
            </a:xfrm>
            <a:prstGeom prst="rect">
              <a:avLst/>
            </a:prstGeom>
            <a:noFill/>
            <a:ln w="9525">
              <a:noFill/>
              <a:miter lim="800000"/>
              <a:headEnd/>
              <a:tailEnd/>
            </a:ln>
          </p:spPr>
          <p:txBody>
            <a:bodyPr wrap="none">
              <a:spAutoFit/>
            </a:bodyPr>
            <a:lstStyle/>
            <a:p>
              <a:pPr algn="ctr"/>
              <a:r>
                <a:rPr lang="fr-FR" sz="1600">
                  <a:latin typeface="Calibri" pitchFamily="34" charset="0"/>
                </a:rPr>
                <a:t>2</a:t>
              </a:r>
            </a:p>
          </p:txBody>
        </p:sp>
        <p:sp>
          <p:nvSpPr>
            <p:cNvPr id="57359" name="ZoneTexte 15"/>
            <p:cNvSpPr txBox="1">
              <a:spLocks noChangeArrowheads="1"/>
            </p:cNvSpPr>
            <p:nvPr/>
          </p:nvSpPr>
          <p:spPr bwMode="auto">
            <a:xfrm>
              <a:off x="934255" y="5435458"/>
              <a:ext cx="327009" cy="383265"/>
            </a:xfrm>
            <a:prstGeom prst="rect">
              <a:avLst/>
            </a:prstGeom>
            <a:noFill/>
            <a:ln w="9525">
              <a:noFill/>
              <a:miter lim="800000"/>
              <a:headEnd/>
              <a:tailEnd/>
            </a:ln>
          </p:spPr>
          <p:txBody>
            <a:bodyPr wrap="none">
              <a:spAutoFit/>
            </a:bodyPr>
            <a:lstStyle/>
            <a:p>
              <a:pPr algn="ctr"/>
              <a:r>
                <a:rPr lang="fr-FR" sz="1600">
                  <a:latin typeface="Calibri" pitchFamily="34" charset="0"/>
                </a:rPr>
                <a:t>3</a:t>
              </a:r>
            </a:p>
          </p:txBody>
        </p:sp>
        <p:sp>
          <p:nvSpPr>
            <p:cNvPr id="57360" name="ZoneTexte 16"/>
            <p:cNvSpPr txBox="1">
              <a:spLocks noChangeArrowheads="1"/>
            </p:cNvSpPr>
            <p:nvPr/>
          </p:nvSpPr>
          <p:spPr bwMode="auto">
            <a:xfrm>
              <a:off x="4007419" y="5278026"/>
              <a:ext cx="327009" cy="383265"/>
            </a:xfrm>
            <a:prstGeom prst="rect">
              <a:avLst/>
            </a:prstGeom>
            <a:noFill/>
            <a:ln w="9525">
              <a:noFill/>
              <a:miter lim="800000"/>
              <a:headEnd/>
              <a:tailEnd/>
            </a:ln>
          </p:spPr>
          <p:txBody>
            <a:bodyPr wrap="none">
              <a:spAutoFit/>
            </a:bodyPr>
            <a:lstStyle/>
            <a:p>
              <a:pPr algn="ctr"/>
              <a:r>
                <a:rPr lang="fr-FR" sz="1600">
                  <a:latin typeface="Calibri" pitchFamily="34" charset="0"/>
                </a:rPr>
                <a:t>4</a:t>
              </a: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u contenu 11"/>
          <p:cNvSpPr>
            <a:spLocks noGrp="1"/>
          </p:cNvSpPr>
          <p:nvPr>
            <p:ph idx="1"/>
            <p:custDataLst>
              <p:tags r:id="rId1"/>
            </p:custDataLst>
          </p:nvPr>
        </p:nvSpPr>
        <p:spPr bwMode="auto">
          <a:xfrm>
            <a:off x="4356100" y="1268413"/>
            <a:ext cx="4319588" cy="2447925"/>
          </a:xfrm>
          <a:noFill/>
          <a:ln>
            <a:miter lim="800000"/>
            <a:headEnd/>
            <a:tailEnd/>
          </a:ln>
        </p:spPr>
        <p:txBody>
          <a:bodyPr vert="horz" wrap="square" lIns="91440" tIns="45720" rIns="91440" bIns="45720" numCol="1" anchor="ctr" anchorCtr="0" compatLnSpc="1">
            <a:prstTxWarp prst="textNoShape">
              <a:avLst/>
            </a:prstTxWarp>
          </a:bodyPr>
          <a:lstStyle/>
          <a:p>
            <a:r>
              <a:rPr lang="fr-FR" sz="1800" b="1" smtClean="0">
                <a:ea typeface="ＭＳ Ｐゴシック"/>
              </a:rPr>
              <a:t>3 semaines de jeu</a:t>
            </a:r>
          </a:p>
          <a:p>
            <a:pPr>
              <a:spcAft>
                <a:spcPct val="0"/>
              </a:spcAft>
            </a:pPr>
            <a:r>
              <a:rPr lang="fr-FR" sz="1800" b="1" smtClean="0">
                <a:ea typeface="ＭＳ Ｐゴシック"/>
              </a:rPr>
              <a:t>3 pièces mises en avant : </a:t>
            </a:r>
          </a:p>
          <a:p>
            <a:pPr lvl="1">
              <a:spcBef>
                <a:spcPct val="0"/>
              </a:spcBef>
              <a:spcAft>
                <a:spcPct val="0"/>
              </a:spcAft>
              <a:buFont typeface="Courier New" pitchFamily="49" charset="0"/>
              <a:buChar char="o"/>
            </a:pPr>
            <a:r>
              <a:rPr lang="fr-FR" i="1" smtClean="0">
                <a:ea typeface="ＭＳ Ｐゴシック"/>
              </a:rPr>
              <a:t>Les bonobos, </a:t>
            </a:r>
          </a:p>
          <a:p>
            <a:pPr lvl="1">
              <a:spcBef>
                <a:spcPct val="0"/>
              </a:spcBef>
              <a:spcAft>
                <a:spcPct val="0"/>
              </a:spcAft>
              <a:buFont typeface="Courier New" pitchFamily="49" charset="0"/>
              <a:buChar char="o"/>
            </a:pPr>
            <a:r>
              <a:rPr lang="fr-FR" i="1" smtClean="0">
                <a:ea typeface="ＭＳ Ｐゴシック"/>
              </a:rPr>
              <a:t>Pouic-Pouic, </a:t>
            </a:r>
          </a:p>
          <a:p>
            <a:pPr lvl="1">
              <a:spcBef>
                <a:spcPct val="0"/>
              </a:spcBef>
              <a:spcAft>
                <a:spcPct val="0"/>
              </a:spcAft>
              <a:buFont typeface="Courier New" pitchFamily="49" charset="0"/>
              <a:buChar char="o"/>
            </a:pPr>
            <a:r>
              <a:rPr lang="fr-FR" i="1" smtClean="0">
                <a:ea typeface="ＭＳ Ｐゴシック"/>
              </a:rPr>
              <a:t>Jacques et son maître</a:t>
            </a:r>
          </a:p>
        </p:txBody>
      </p:sp>
      <p:sp>
        <p:nvSpPr>
          <p:cNvPr id="58371" name="Titre 13"/>
          <p:cNvSpPr>
            <a:spLocks noGrp="1"/>
          </p:cNvSpPr>
          <p:nvPr>
            <p:ph type="title"/>
            <p:custDataLst>
              <p:tags r:id="rId2"/>
            </p:custDataLst>
          </p:nvPr>
        </p:nvSpPr>
        <p:spPr>
          <a:noFill/>
        </p:spPr>
        <p:txBody>
          <a:bodyPr/>
          <a:lstStyle/>
          <a:p>
            <a:r>
              <a:rPr lang="fr-FR" smtClean="0">
                <a:ea typeface="ＭＳ Ｐゴシック"/>
              </a:rPr>
              <a:t>Jeu-concours 1 : résultat</a:t>
            </a:r>
          </a:p>
        </p:txBody>
      </p:sp>
      <p:pic>
        <p:nvPicPr>
          <p:cNvPr id="58372" name="Picture 2" descr="J:\Digital2\Encours\TPA\Facebook\Jeu-concours\Session 1\Création\Semaine 1\TestJeuConcoursTPA_Fan.jpg"/>
          <p:cNvPicPr>
            <a:picLocks noChangeAspect="1" noChangeArrowheads="1"/>
          </p:cNvPicPr>
          <p:nvPr>
            <p:custDataLst>
              <p:tags r:id="rId3"/>
            </p:custDataLst>
          </p:nvPr>
        </p:nvPicPr>
        <p:blipFill>
          <a:blip r:embed="rId13" cstate="print"/>
          <a:srcRect/>
          <a:stretch>
            <a:fillRect/>
          </a:stretch>
        </p:blipFill>
        <p:spPr bwMode="auto">
          <a:xfrm rot="-443218">
            <a:off x="373063" y="1927225"/>
            <a:ext cx="2614612" cy="3182938"/>
          </a:xfrm>
          <a:prstGeom prst="rect">
            <a:avLst/>
          </a:prstGeom>
          <a:noFill/>
          <a:ln w="9525">
            <a:noFill/>
            <a:miter lim="800000"/>
            <a:headEnd/>
            <a:tailEnd/>
          </a:ln>
        </p:spPr>
      </p:pic>
      <p:pic>
        <p:nvPicPr>
          <p:cNvPr id="58373" name="Picture 3" descr="J:\Digital2\Encours\TPA\Facebook\Jeu-concours\Session 1\Création\Semaine 3\TPA_AccueilNonFan_Periode3.jpg"/>
          <p:cNvPicPr>
            <a:picLocks noChangeAspect="1" noChangeArrowheads="1"/>
          </p:cNvPicPr>
          <p:nvPr>
            <p:custDataLst>
              <p:tags r:id="rId4"/>
            </p:custDataLst>
          </p:nvPr>
        </p:nvPicPr>
        <p:blipFill>
          <a:blip r:embed="rId14" cstate="print"/>
          <a:srcRect/>
          <a:stretch>
            <a:fillRect/>
          </a:stretch>
        </p:blipFill>
        <p:spPr bwMode="auto">
          <a:xfrm rot="344225">
            <a:off x="1173163" y="3316288"/>
            <a:ext cx="2208212" cy="2693987"/>
          </a:xfrm>
          <a:prstGeom prst="rect">
            <a:avLst/>
          </a:prstGeom>
          <a:noFill/>
          <a:ln w="9525">
            <a:noFill/>
            <a:miter lim="800000"/>
            <a:headEnd/>
            <a:tailEnd/>
          </a:ln>
        </p:spPr>
      </p:pic>
      <p:sp>
        <p:nvSpPr>
          <p:cNvPr id="10" name="Rectangle 9"/>
          <p:cNvSpPr/>
          <p:nvPr>
            <p:custDataLst>
              <p:tags r:id="rId5"/>
            </p:custDataLst>
          </p:nvPr>
        </p:nvSpPr>
        <p:spPr>
          <a:xfrm>
            <a:off x="0" y="790575"/>
            <a:ext cx="3276600" cy="504825"/>
          </a:xfrm>
          <a:prstGeom prst="rect">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fr-FR" sz="2400" b="1" dirty="0">
                <a:solidFill>
                  <a:schemeClr val="bg1"/>
                </a:solidFill>
                <a:latin typeface="Calibri" charset="0"/>
                <a:ea typeface="ＭＳ Ｐゴシック" charset="-128"/>
              </a:rPr>
              <a:t>Jeu-concours 1</a:t>
            </a:r>
            <a:endParaRPr lang="fr-FR" sz="1400" dirty="0">
              <a:solidFill>
                <a:schemeClr val="tx1"/>
              </a:solidFill>
              <a:latin typeface="Calibri" charset="0"/>
              <a:ea typeface="ＭＳ Ｐゴシック" charset="-128"/>
            </a:endParaRPr>
          </a:p>
        </p:txBody>
      </p:sp>
      <p:sp>
        <p:nvSpPr>
          <p:cNvPr id="16" name="Rectangle 15"/>
          <p:cNvSpPr/>
          <p:nvPr>
            <p:custDataLst>
              <p:tags r:id="rId6"/>
            </p:custDataLst>
          </p:nvPr>
        </p:nvSpPr>
        <p:spPr>
          <a:xfrm>
            <a:off x="4213225" y="4092575"/>
            <a:ext cx="4319588" cy="1943100"/>
          </a:xfrm>
          <a:prstGeom prst="rect">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defRPr/>
            </a:pPr>
            <a:r>
              <a:rPr lang="fr-FR" b="1" dirty="0">
                <a:solidFill>
                  <a:srgbClr val="FFFFFF"/>
                </a:solidFill>
                <a:latin typeface="Calibri" charset="0"/>
                <a:ea typeface="ＭＳ Ｐゴシック" charset="-128"/>
              </a:rPr>
              <a:t>Participants : </a:t>
            </a:r>
            <a:r>
              <a:rPr lang="fr-FR" b="1" dirty="0">
                <a:solidFill>
                  <a:schemeClr val="tx1"/>
                </a:solidFill>
                <a:latin typeface="Calibri" charset="0"/>
                <a:ea typeface="ＭＳ Ｐゴシック" charset="-128"/>
              </a:rPr>
              <a:t>198</a:t>
            </a:r>
          </a:p>
          <a:p>
            <a:pPr marL="182563">
              <a:defRPr/>
            </a:pPr>
            <a:r>
              <a:rPr lang="fr-FR" sz="1600" i="1" dirty="0">
                <a:solidFill>
                  <a:schemeClr val="tx1"/>
                </a:solidFill>
                <a:latin typeface="Calibri" charset="0"/>
                <a:ea typeface="ＭＳ Ｐゴシック" charset="-128"/>
              </a:rPr>
              <a:t>&gt; Chiffre intéressant pour une zone géographique et un timing relativement réduit</a:t>
            </a:r>
          </a:p>
          <a:p>
            <a:pPr>
              <a:defRPr/>
            </a:pPr>
            <a:endParaRPr lang="fr-FR" b="1" dirty="0">
              <a:solidFill>
                <a:srgbClr val="FFFFFF"/>
              </a:solidFill>
              <a:latin typeface="Calibri" charset="0"/>
              <a:ea typeface="ＭＳ Ｐゴシック" charset="-128"/>
            </a:endParaRPr>
          </a:p>
          <a:p>
            <a:pPr>
              <a:defRPr/>
            </a:pPr>
            <a:r>
              <a:rPr lang="fr-FR" b="1" dirty="0">
                <a:solidFill>
                  <a:srgbClr val="FFFFFF"/>
                </a:solidFill>
                <a:latin typeface="Calibri" charset="0"/>
                <a:ea typeface="ＭＳ Ｐゴシック" charset="-128"/>
              </a:rPr>
              <a:t>Inscrits à la NL TPA : </a:t>
            </a:r>
            <a:r>
              <a:rPr lang="fr-FR" b="1" dirty="0">
                <a:solidFill>
                  <a:schemeClr val="tx1"/>
                </a:solidFill>
                <a:latin typeface="Calibri" charset="0"/>
                <a:ea typeface="ＭＳ Ｐゴシック" charset="-128"/>
              </a:rPr>
              <a:t>120</a:t>
            </a:r>
          </a:p>
          <a:p>
            <a:pPr marL="182563">
              <a:defRPr/>
            </a:pPr>
            <a:r>
              <a:rPr lang="fr-FR" sz="1600" i="1" dirty="0">
                <a:solidFill>
                  <a:schemeClr val="tx1"/>
                </a:solidFill>
                <a:latin typeface="Calibri" charset="0"/>
                <a:ea typeface="ＭＳ Ｐゴシック" charset="-128"/>
              </a:rPr>
              <a:t>  &gt; Fort taux de conversion</a:t>
            </a:r>
          </a:p>
        </p:txBody>
      </p:sp>
      <p:sp>
        <p:nvSpPr>
          <p:cNvPr id="17" name="Rectangle 16"/>
          <p:cNvSpPr/>
          <p:nvPr>
            <p:custDataLst>
              <p:tags r:id="rId7"/>
            </p:custDataLst>
          </p:nvPr>
        </p:nvSpPr>
        <p:spPr>
          <a:xfrm rot="21180000">
            <a:off x="4057650" y="3949700"/>
            <a:ext cx="1260475" cy="304800"/>
          </a:xfrm>
          <a:prstGeom prst="rect">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400" dirty="0">
                <a:solidFill>
                  <a:srgbClr val="262626"/>
                </a:solidFill>
                <a:latin typeface="Calibri" charset="0"/>
                <a:ea typeface="ＭＳ Ｐゴシック" charset="-128"/>
              </a:rPr>
              <a:t>Résultats</a:t>
            </a:r>
          </a:p>
        </p:txBody>
      </p:sp>
      <p:sp>
        <p:nvSpPr>
          <p:cNvPr id="18" name="Flèche droite 17"/>
          <p:cNvSpPr/>
          <p:nvPr>
            <p:custDataLst>
              <p:tags r:id="rId8"/>
            </p:custDataLst>
          </p:nvPr>
        </p:nvSpPr>
        <p:spPr>
          <a:xfrm>
            <a:off x="4211638" y="1730375"/>
            <a:ext cx="431800" cy="358775"/>
          </a:xfrm>
          <a:prstGeom prst="rightArrow">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Flèche droite 19"/>
          <p:cNvSpPr/>
          <p:nvPr>
            <p:custDataLst>
              <p:tags r:id="rId9"/>
            </p:custDataLst>
          </p:nvPr>
        </p:nvSpPr>
        <p:spPr>
          <a:xfrm>
            <a:off x="4211638" y="2181225"/>
            <a:ext cx="431800" cy="360363"/>
          </a:xfrm>
          <a:prstGeom prst="rightArrow">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1" name="Espace réservé du pied de page 3"/>
          <p:cNvSpPr>
            <a:spLocks noGrp="1"/>
          </p:cNvSpPr>
          <p:nvPr>
            <p:ph type="ftr" sz="quarter" idx="10"/>
            <p:custDataLst>
              <p:tags r:id="rId10"/>
            </p:custDataLst>
          </p:nvPr>
        </p:nvSpPr>
        <p:spPr/>
        <p:txBody>
          <a:bodyPr/>
          <a:lstStyle/>
          <a:p>
            <a:pPr>
              <a:defRPr/>
            </a:pPr>
            <a:r>
              <a:rPr lang="fr-FR"/>
              <a:t>Bilan – Théâtres Parisiens Associés</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re 11"/>
          <p:cNvSpPr>
            <a:spLocks noGrp="1"/>
          </p:cNvSpPr>
          <p:nvPr>
            <p:ph type="title"/>
            <p:custDataLst>
              <p:tags r:id="rId1"/>
            </p:custDataLst>
          </p:nvPr>
        </p:nvSpPr>
        <p:spPr>
          <a:noFill/>
        </p:spPr>
        <p:txBody>
          <a:bodyPr/>
          <a:lstStyle/>
          <a:p>
            <a:r>
              <a:rPr lang="fr-FR" smtClean="0">
                <a:ea typeface="ＭＳ Ｐゴシック"/>
              </a:rPr>
              <a:t>Jeu-concours 1 : résultat</a:t>
            </a:r>
          </a:p>
        </p:txBody>
      </p:sp>
      <p:sp>
        <p:nvSpPr>
          <p:cNvPr id="31748" name="Espace réservé du contenu 4"/>
          <p:cNvSpPr txBox="1">
            <a:spLocks/>
          </p:cNvSpPr>
          <p:nvPr>
            <p:custDataLst>
              <p:tags r:id="rId2"/>
            </p:custDataLst>
          </p:nvPr>
        </p:nvSpPr>
        <p:spPr bwMode="auto">
          <a:xfrm>
            <a:off x="3492500" y="908050"/>
            <a:ext cx="5400675" cy="1008063"/>
          </a:xfrm>
          <a:prstGeom prst="rect">
            <a:avLst/>
          </a:prstGeom>
          <a:noFill/>
          <a:ln w="9525">
            <a:noFill/>
            <a:miter lim="800000"/>
            <a:headEnd/>
            <a:tailEnd/>
          </a:ln>
        </p:spPr>
        <p:txBody>
          <a:bodyPr anchor="ctr"/>
          <a:lstStyle/>
          <a:p>
            <a:pPr algn="ctr">
              <a:defRPr/>
            </a:pPr>
            <a:r>
              <a:rPr lang="fr-FR" sz="3600" b="1" dirty="0">
                <a:solidFill>
                  <a:schemeClr val="tx1">
                    <a:lumMod val="75000"/>
                    <a:lumOff val="25000"/>
                  </a:schemeClr>
                </a:solidFill>
                <a:latin typeface="Calibri" pitchFamily="34" charset="0"/>
              </a:rPr>
              <a:t>Un enthousiasme certain</a:t>
            </a:r>
            <a:endParaRPr lang="fr-FR" sz="3600" dirty="0">
              <a:solidFill>
                <a:schemeClr val="tx1">
                  <a:lumMod val="75000"/>
                  <a:lumOff val="25000"/>
                </a:schemeClr>
              </a:solidFill>
              <a:latin typeface="Calibri" pitchFamily="34" charset="0"/>
            </a:endParaRPr>
          </a:p>
        </p:txBody>
      </p:sp>
      <p:sp>
        <p:nvSpPr>
          <p:cNvPr id="15" name="Rectangle 14"/>
          <p:cNvSpPr/>
          <p:nvPr>
            <p:custDataLst>
              <p:tags r:id="rId3"/>
            </p:custDataLst>
          </p:nvPr>
        </p:nvSpPr>
        <p:spPr>
          <a:xfrm>
            <a:off x="3635375" y="4797425"/>
            <a:ext cx="5113338" cy="935038"/>
          </a:xfrm>
          <a:prstGeom prst="rect">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a:solidFill>
                  <a:schemeClr val="bg1"/>
                </a:solidFill>
                <a:latin typeface="Calibri" pitchFamily="1" charset="0"/>
                <a:ea typeface="ＭＳ Ｐゴシック" pitchFamily="1" charset="-128"/>
              </a:rPr>
              <a:t>Plusieurs remerciements suite à l’annonce des gagnants et à l’utilisation des dotations.</a:t>
            </a:r>
          </a:p>
        </p:txBody>
      </p:sp>
      <p:pic>
        <p:nvPicPr>
          <p:cNvPr id="59397" name="Picture 2"/>
          <p:cNvPicPr>
            <a:picLocks noChangeAspect="1" noChangeArrowheads="1"/>
          </p:cNvPicPr>
          <p:nvPr>
            <p:custDataLst>
              <p:tags r:id="rId4"/>
            </p:custDataLst>
          </p:nvPr>
        </p:nvPicPr>
        <p:blipFill>
          <a:blip r:embed="rId11" cstate="print"/>
          <a:srcRect l="3233" t="36671" r="31412" b="37001"/>
          <a:stretch>
            <a:fillRect/>
          </a:stretch>
        </p:blipFill>
        <p:spPr bwMode="auto">
          <a:xfrm>
            <a:off x="395288" y="2136775"/>
            <a:ext cx="6264275" cy="1579563"/>
          </a:xfrm>
          <a:prstGeom prst="rect">
            <a:avLst/>
          </a:prstGeom>
          <a:noFill/>
          <a:ln w="9525">
            <a:solidFill>
              <a:schemeClr val="tx1"/>
            </a:solidFill>
            <a:miter lim="800000"/>
            <a:headEnd/>
            <a:tailEnd/>
          </a:ln>
        </p:spPr>
      </p:pic>
      <p:pic>
        <p:nvPicPr>
          <p:cNvPr id="59398" name="Picture 3"/>
          <p:cNvPicPr>
            <a:picLocks noChangeAspect="1" noChangeArrowheads="1"/>
          </p:cNvPicPr>
          <p:nvPr>
            <p:custDataLst>
              <p:tags r:id="rId5"/>
            </p:custDataLst>
          </p:nvPr>
        </p:nvPicPr>
        <p:blipFill>
          <a:blip r:embed="rId12" cstate="print"/>
          <a:srcRect l="3487" t="48119" r="27626" b="20851"/>
          <a:stretch>
            <a:fillRect/>
          </a:stretch>
        </p:blipFill>
        <p:spPr bwMode="auto">
          <a:xfrm>
            <a:off x="3851275" y="3086100"/>
            <a:ext cx="5041900" cy="1422400"/>
          </a:xfrm>
          <a:prstGeom prst="rect">
            <a:avLst/>
          </a:prstGeom>
          <a:noFill/>
          <a:ln w="9525">
            <a:solidFill>
              <a:schemeClr val="tx1"/>
            </a:solidFill>
            <a:miter lim="800000"/>
            <a:headEnd/>
            <a:tailEnd/>
          </a:ln>
        </p:spPr>
      </p:pic>
      <p:pic>
        <p:nvPicPr>
          <p:cNvPr id="59399" name="Picture 4"/>
          <p:cNvPicPr>
            <a:picLocks noChangeAspect="1" noChangeArrowheads="1"/>
          </p:cNvPicPr>
          <p:nvPr>
            <p:custDataLst>
              <p:tags r:id="rId6"/>
            </p:custDataLst>
          </p:nvPr>
        </p:nvPicPr>
        <p:blipFill>
          <a:blip r:embed="rId13" cstate="print"/>
          <a:srcRect l="3233" t="30672" r="62845" b="14792"/>
          <a:stretch>
            <a:fillRect/>
          </a:stretch>
        </p:blipFill>
        <p:spPr bwMode="auto">
          <a:xfrm>
            <a:off x="179388" y="3141663"/>
            <a:ext cx="3024187" cy="3043237"/>
          </a:xfrm>
          <a:prstGeom prst="rect">
            <a:avLst/>
          </a:prstGeom>
          <a:noFill/>
          <a:ln w="9525">
            <a:solidFill>
              <a:schemeClr val="tx1"/>
            </a:solidFill>
            <a:miter lim="800000"/>
            <a:headEnd/>
            <a:tailEnd/>
          </a:ln>
        </p:spPr>
      </p:pic>
      <p:sp>
        <p:nvSpPr>
          <p:cNvPr id="11" name="Rectangle 10"/>
          <p:cNvSpPr/>
          <p:nvPr>
            <p:custDataLst>
              <p:tags r:id="rId7"/>
            </p:custDataLst>
          </p:nvPr>
        </p:nvSpPr>
        <p:spPr>
          <a:xfrm>
            <a:off x="0" y="790575"/>
            <a:ext cx="3276600" cy="504825"/>
          </a:xfrm>
          <a:prstGeom prst="rect">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fr-FR" sz="2400" b="1" dirty="0">
                <a:solidFill>
                  <a:schemeClr val="bg1"/>
                </a:solidFill>
                <a:latin typeface="Calibri" charset="0"/>
                <a:ea typeface="ＭＳ Ｐゴシック" charset="-128"/>
              </a:rPr>
              <a:t>Jeu-concours 1</a:t>
            </a:r>
            <a:endParaRPr lang="fr-FR" sz="1400" dirty="0">
              <a:solidFill>
                <a:schemeClr val="tx1"/>
              </a:solidFill>
              <a:latin typeface="Calibri" charset="0"/>
              <a:ea typeface="ＭＳ Ｐゴシック" charset="-128"/>
            </a:endParaRPr>
          </a:p>
        </p:txBody>
      </p:sp>
      <p:sp>
        <p:nvSpPr>
          <p:cNvPr id="14" name="Espace réservé du pied de page 3"/>
          <p:cNvSpPr>
            <a:spLocks noGrp="1"/>
          </p:cNvSpPr>
          <p:nvPr>
            <p:ph type="ftr" sz="quarter" idx="10"/>
            <p:custDataLst>
              <p:tags r:id="rId8"/>
            </p:custDataLst>
          </p:nvPr>
        </p:nvSpPr>
        <p:spPr/>
        <p:txBody>
          <a:bodyPr/>
          <a:lstStyle/>
          <a:p>
            <a:pPr>
              <a:defRPr/>
            </a:pPr>
            <a:r>
              <a:rPr lang="fr-FR"/>
              <a:t>Bilan – Théâtres Parisiens Associés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title"/>
            <p:custDataLst>
              <p:tags r:id="rId1"/>
            </p:custDataLst>
          </p:nvPr>
        </p:nvSpPr>
        <p:spPr>
          <a:noFill/>
        </p:spPr>
        <p:txBody>
          <a:bodyPr/>
          <a:lstStyle/>
          <a:p>
            <a:r>
              <a:rPr lang="fr-FR" smtClean="0">
                <a:ea typeface="ＭＳ Ｐゴシック"/>
              </a:rPr>
              <a:t>Jeu-concours 2 : résultat</a:t>
            </a:r>
            <a:endParaRPr lang="fr-FR" b="0" smtClean="0">
              <a:latin typeface="Calibri" pitchFamily="34" charset="0"/>
              <a:ea typeface="ＭＳ Ｐゴシック"/>
            </a:endParaRPr>
          </a:p>
        </p:txBody>
      </p:sp>
      <p:pic>
        <p:nvPicPr>
          <p:cNvPr id="60419" name="Picture 2" descr="J:\Digital2\Encours\TPA\Facebook\Jeu-concours\Session 2\Création\Semaine 1\JPEG\PageFan.jpg"/>
          <p:cNvPicPr>
            <a:picLocks noChangeAspect="1" noChangeArrowheads="1"/>
          </p:cNvPicPr>
          <p:nvPr>
            <p:custDataLst>
              <p:tags r:id="rId2"/>
            </p:custDataLst>
          </p:nvPr>
        </p:nvPicPr>
        <p:blipFill>
          <a:blip r:embed="rId12" cstate="print"/>
          <a:srcRect/>
          <a:stretch>
            <a:fillRect/>
          </a:stretch>
        </p:blipFill>
        <p:spPr bwMode="auto">
          <a:xfrm rot="-287885">
            <a:off x="454025" y="2309813"/>
            <a:ext cx="2638425" cy="3217862"/>
          </a:xfrm>
          <a:prstGeom prst="rect">
            <a:avLst/>
          </a:prstGeom>
          <a:noFill/>
          <a:ln w="9525">
            <a:noFill/>
            <a:miter lim="800000"/>
            <a:headEnd/>
            <a:tailEnd/>
          </a:ln>
        </p:spPr>
      </p:pic>
      <p:sp>
        <p:nvSpPr>
          <p:cNvPr id="8" name="Rectangle 7"/>
          <p:cNvSpPr/>
          <p:nvPr>
            <p:custDataLst>
              <p:tags r:id="rId3"/>
            </p:custDataLst>
          </p:nvPr>
        </p:nvSpPr>
        <p:spPr>
          <a:xfrm>
            <a:off x="0" y="790575"/>
            <a:ext cx="3276600" cy="504825"/>
          </a:xfrm>
          <a:prstGeom prst="rect">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fr-FR" sz="2400" b="1" dirty="0">
                <a:solidFill>
                  <a:schemeClr val="bg1"/>
                </a:solidFill>
                <a:latin typeface="Calibri" charset="0"/>
                <a:ea typeface="ＭＳ Ｐゴシック" charset="-128"/>
              </a:rPr>
              <a:t>Jeu-concours 2</a:t>
            </a:r>
            <a:endParaRPr lang="fr-FR" sz="1400" dirty="0">
              <a:solidFill>
                <a:schemeClr val="tx1"/>
              </a:solidFill>
              <a:latin typeface="Calibri" charset="0"/>
              <a:ea typeface="ＭＳ Ｐゴシック" charset="-128"/>
            </a:endParaRPr>
          </a:p>
        </p:txBody>
      </p:sp>
      <p:sp>
        <p:nvSpPr>
          <p:cNvPr id="9" name="Rectangle 8"/>
          <p:cNvSpPr/>
          <p:nvPr>
            <p:custDataLst>
              <p:tags r:id="rId4"/>
            </p:custDataLst>
          </p:nvPr>
        </p:nvSpPr>
        <p:spPr>
          <a:xfrm>
            <a:off x="4213225" y="3525838"/>
            <a:ext cx="4319588" cy="2447925"/>
          </a:xfrm>
          <a:prstGeom prst="rect">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defRPr/>
            </a:pPr>
            <a:r>
              <a:rPr lang="fr-FR" b="1" dirty="0">
                <a:solidFill>
                  <a:srgbClr val="FFFFFF"/>
                </a:solidFill>
                <a:latin typeface="Calibri" charset="0"/>
                <a:ea typeface="ＭＳ Ｐゴシック" charset="-128"/>
              </a:rPr>
              <a:t>Participant : </a:t>
            </a:r>
            <a:r>
              <a:rPr lang="fr-FR" b="1" dirty="0">
                <a:solidFill>
                  <a:schemeClr val="tx1"/>
                </a:solidFill>
                <a:latin typeface="Calibri" charset="0"/>
                <a:ea typeface="ＭＳ Ｐゴシック" charset="-128"/>
              </a:rPr>
              <a:t>101</a:t>
            </a:r>
          </a:p>
          <a:p>
            <a:pPr marL="182563">
              <a:defRPr/>
            </a:pPr>
            <a:r>
              <a:rPr lang="fr-FR" sz="1600" i="1" dirty="0">
                <a:solidFill>
                  <a:schemeClr val="tx1"/>
                </a:solidFill>
                <a:latin typeface="Calibri" charset="0"/>
                <a:ea typeface="ＭＳ Ｐゴシック" charset="-128"/>
              </a:rPr>
              <a:t>&gt; Chiffre intéressant pour une zone géographique et un timing relativement réduit</a:t>
            </a:r>
          </a:p>
          <a:p>
            <a:pPr>
              <a:defRPr/>
            </a:pPr>
            <a:endParaRPr lang="fr-FR" b="1" dirty="0">
              <a:solidFill>
                <a:srgbClr val="FFFFFF"/>
              </a:solidFill>
              <a:latin typeface="Calibri" charset="0"/>
              <a:ea typeface="ＭＳ Ｐゴシック" charset="-128"/>
            </a:endParaRPr>
          </a:p>
          <a:p>
            <a:pPr>
              <a:defRPr/>
            </a:pPr>
            <a:r>
              <a:rPr lang="fr-FR" b="1" dirty="0">
                <a:solidFill>
                  <a:srgbClr val="FFFFFF"/>
                </a:solidFill>
                <a:latin typeface="Calibri" charset="0"/>
                <a:ea typeface="ＭＳ Ｐゴシック" charset="-128"/>
              </a:rPr>
              <a:t>Inscrits à la NL TPA : </a:t>
            </a:r>
            <a:r>
              <a:rPr lang="fr-FR" b="1" dirty="0">
                <a:solidFill>
                  <a:schemeClr val="tx1"/>
                </a:solidFill>
                <a:latin typeface="Calibri" charset="0"/>
                <a:ea typeface="ＭＳ Ｐゴシック" charset="-128"/>
              </a:rPr>
              <a:t>38</a:t>
            </a:r>
          </a:p>
          <a:p>
            <a:pPr marL="182563">
              <a:defRPr/>
            </a:pPr>
            <a:r>
              <a:rPr lang="fr-FR" sz="1600" i="1" dirty="0">
                <a:solidFill>
                  <a:schemeClr val="tx1"/>
                </a:solidFill>
                <a:latin typeface="Calibri" charset="0"/>
                <a:ea typeface="ＭＳ Ｐゴシック" charset="-128"/>
              </a:rPr>
              <a:t>  &gt; Taux de conversions moindre dans la mesure où de nombreuses personnes s’étaient inscrites à la NL lors de la 1ère session.</a:t>
            </a:r>
          </a:p>
        </p:txBody>
      </p:sp>
      <p:sp>
        <p:nvSpPr>
          <p:cNvPr id="10" name="Rectangle 9"/>
          <p:cNvSpPr/>
          <p:nvPr>
            <p:custDataLst>
              <p:tags r:id="rId5"/>
            </p:custDataLst>
          </p:nvPr>
        </p:nvSpPr>
        <p:spPr>
          <a:xfrm rot="21180000">
            <a:off x="4057650" y="3360738"/>
            <a:ext cx="1260475" cy="304800"/>
          </a:xfrm>
          <a:prstGeom prst="rect">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400" dirty="0">
                <a:solidFill>
                  <a:srgbClr val="262626"/>
                </a:solidFill>
                <a:latin typeface="Calibri" charset="0"/>
                <a:ea typeface="ＭＳ Ｐゴシック" charset="-128"/>
              </a:rPr>
              <a:t>Résultats</a:t>
            </a:r>
          </a:p>
        </p:txBody>
      </p:sp>
      <p:sp>
        <p:nvSpPr>
          <p:cNvPr id="60423" name="Espace réservé du contenu 11"/>
          <p:cNvSpPr>
            <a:spLocks noGrp="1"/>
          </p:cNvSpPr>
          <p:nvPr>
            <p:ph idx="1"/>
            <p:custDataLst>
              <p:tags r:id="rId6"/>
            </p:custDataLst>
          </p:nvPr>
        </p:nvSpPr>
        <p:spPr bwMode="auto">
          <a:xfrm>
            <a:off x="4356100" y="1268413"/>
            <a:ext cx="4319588" cy="2016125"/>
          </a:xfrm>
          <a:noFill/>
          <a:ln>
            <a:miter lim="800000"/>
            <a:headEnd/>
            <a:tailEnd/>
          </a:ln>
        </p:spPr>
        <p:txBody>
          <a:bodyPr vert="horz" wrap="square" lIns="91440" tIns="45720" rIns="91440" bIns="45720" numCol="1" anchor="ctr" anchorCtr="0" compatLnSpc="1">
            <a:prstTxWarp prst="textNoShape">
              <a:avLst/>
            </a:prstTxWarp>
          </a:bodyPr>
          <a:lstStyle/>
          <a:p>
            <a:r>
              <a:rPr lang="fr-FR" sz="1800" b="1" smtClean="0">
                <a:ea typeface="ＭＳ Ｐゴシック"/>
              </a:rPr>
              <a:t>2 semaines de jeu</a:t>
            </a:r>
          </a:p>
          <a:p>
            <a:pPr>
              <a:spcAft>
                <a:spcPct val="0"/>
              </a:spcAft>
            </a:pPr>
            <a:r>
              <a:rPr lang="fr-FR" sz="1800" b="1" smtClean="0">
                <a:ea typeface="ＭＳ Ｐゴシック"/>
              </a:rPr>
              <a:t>2 pièces mises en avant : </a:t>
            </a:r>
          </a:p>
          <a:p>
            <a:pPr lvl="1">
              <a:spcBef>
                <a:spcPct val="0"/>
              </a:spcBef>
              <a:spcAft>
                <a:spcPct val="0"/>
              </a:spcAft>
              <a:buFont typeface="Courier New" pitchFamily="49" charset="0"/>
              <a:buChar char="o"/>
            </a:pPr>
            <a:r>
              <a:rPr lang="fr-FR" i="1" smtClean="0">
                <a:ea typeface="ＭＳ Ｐゴシック"/>
              </a:rPr>
              <a:t>Une semaine… pas plus !</a:t>
            </a:r>
          </a:p>
          <a:p>
            <a:pPr lvl="1">
              <a:spcBef>
                <a:spcPct val="0"/>
              </a:spcBef>
              <a:spcAft>
                <a:spcPct val="0"/>
              </a:spcAft>
              <a:buFont typeface="Courier New" pitchFamily="49" charset="0"/>
              <a:buChar char="o"/>
            </a:pPr>
            <a:r>
              <a:rPr lang="fr-FR" i="1" smtClean="0">
                <a:ea typeface="ＭＳ Ｐゴシック"/>
              </a:rPr>
              <a:t>Dernier coup de ciseaux</a:t>
            </a:r>
          </a:p>
        </p:txBody>
      </p:sp>
      <p:sp>
        <p:nvSpPr>
          <p:cNvPr id="11" name="Flèche droite 10"/>
          <p:cNvSpPr/>
          <p:nvPr>
            <p:custDataLst>
              <p:tags r:id="rId7"/>
            </p:custDataLst>
          </p:nvPr>
        </p:nvSpPr>
        <p:spPr>
          <a:xfrm>
            <a:off x="4211638" y="1628775"/>
            <a:ext cx="431800" cy="360363"/>
          </a:xfrm>
          <a:prstGeom prst="rightArrow">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Flèche droite 11"/>
          <p:cNvSpPr/>
          <p:nvPr>
            <p:custDataLst>
              <p:tags r:id="rId8"/>
            </p:custDataLst>
          </p:nvPr>
        </p:nvSpPr>
        <p:spPr>
          <a:xfrm>
            <a:off x="4211638" y="2079625"/>
            <a:ext cx="431800" cy="360363"/>
          </a:xfrm>
          <a:prstGeom prst="rightArrow">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Espace réservé du pied de page 3"/>
          <p:cNvSpPr>
            <a:spLocks noGrp="1"/>
          </p:cNvSpPr>
          <p:nvPr>
            <p:ph type="ftr" sz="quarter" idx="10"/>
            <p:custDataLst>
              <p:tags r:id="rId9"/>
            </p:custDataLst>
          </p:nvPr>
        </p:nvSpPr>
        <p:spPr/>
        <p:txBody>
          <a:bodyPr/>
          <a:lstStyle/>
          <a:p>
            <a:pPr>
              <a:defRPr/>
            </a:pPr>
            <a:r>
              <a:rPr lang="fr-FR"/>
              <a:t>Bilan – Théâtres Parisiens Associés</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722313" y="3860800"/>
            <a:ext cx="7772400" cy="677863"/>
          </a:xfrm>
        </p:spPr>
        <p:txBody>
          <a:bodyPr vert="horz" wrap="square" lIns="91440" tIns="45720" rIns="91440" bIns="45720" numCol="1" anchorCtr="0" compatLnSpc="1">
            <a:prstTxWarp prst="textNoShape">
              <a:avLst/>
            </a:prstTxWarp>
          </a:bodyPr>
          <a:lstStyle/>
          <a:p>
            <a:pPr>
              <a:defRPr/>
            </a:pPr>
            <a:r>
              <a:rPr lang="fr-FR" sz="7200" cap="none" spc="-300" smtClean="0">
                <a:latin typeface="Calibri" charset="0"/>
                <a:cs typeface="+mj-cs"/>
              </a:rPr>
              <a:t>CAMPAGNE FACEBOOK</a:t>
            </a:r>
          </a:p>
        </p:txBody>
      </p:sp>
      <p:sp>
        <p:nvSpPr>
          <p:cNvPr id="61443" name="Espace réservé du pied de page 4"/>
          <p:cNvSpPr>
            <a:spLocks noGrp="1"/>
          </p:cNvSpPr>
          <p:nvPr>
            <p:ph type="ftr" sz="quarter" idx="11"/>
            <p:custDataLst>
              <p:tags r:id="rId2"/>
            </p:custDataLst>
          </p:nvPr>
        </p:nvSpPr>
        <p:spPr bwMode="auto">
          <a:noFill/>
          <a:ln>
            <a:miter lim="800000"/>
            <a:headEnd/>
            <a:tailEnd/>
          </a:ln>
        </p:spPr>
        <p:txBody>
          <a:bodyPr/>
          <a:lstStyle/>
          <a:p>
            <a:r>
              <a:rPr lang="fr-FR" smtClean="0">
                <a:latin typeface="Calibri" pitchFamily="34" charset="0"/>
                <a:ea typeface="ＭＳ Ｐゴシック"/>
                <a:cs typeface="ＭＳ Ｐゴシック"/>
              </a:rPr>
              <a:t>Bilan – Théâtres Parisiens Associés</a:t>
            </a:r>
          </a:p>
        </p:txBody>
      </p:sp>
      <p:grpSp>
        <p:nvGrpSpPr>
          <p:cNvPr id="61444" name="Groupe 3"/>
          <p:cNvGrpSpPr>
            <a:grpSpLocks/>
          </p:cNvGrpSpPr>
          <p:nvPr>
            <p:custDataLst>
              <p:tags r:id="rId3"/>
            </p:custDataLst>
          </p:nvPr>
        </p:nvGrpSpPr>
        <p:grpSpPr bwMode="auto">
          <a:xfrm>
            <a:off x="722313" y="2420938"/>
            <a:ext cx="3532187" cy="1306512"/>
            <a:chOff x="971600" y="1196752"/>
            <a:chExt cx="5256584" cy="1944217"/>
          </a:xfrm>
        </p:grpSpPr>
        <p:sp>
          <p:nvSpPr>
            <p:cNvPr id="5" name="Espace réservé du contenu 8"/>
            <p:cNvSpPr txBox="1">
              <a:spLocks/>
            </p:cNvSpPr>
            <p:nvPr>
              <p:custDataLst>
                <p:tags r:id="rId4"/>
              </p:custDataLst>
            </p:nvPr>
          </p:nvSpPr>
          <p:spPr>
            <a:xfrm rot="16200000">
              <a:off x="971664" y="1196688"/>
              <a:ext cx="1944217" cy="1944345"/>
            </a:xfrm>
            <a:prstGeom prst="teardrop">
              <a:avLst/>
            </a:prstGeom>
            <a:solidFill>
              <a:srgbClr val="CCCC00"/>
            </a:solidFill>
            <a:ln w="38100">
              <a:solidFill>
                <a:schemeClr val="bg1"/>
              </a:solidFill>
            </a:ln>
          </p:spPr>
          <p:txBody>
            <a:bodyPr vert="vert" lIns="0" tIns="0" rIns="0" bIns="0" anchor="ctr"/>
            <a:lstStyle/>
            <a:p>
              <a:pPr marL="273050" indent="-273050" algn="ctr"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Bilan</a:t>
              </a:r>
            </a:p>
          </p:txBody>
        </p:sp>
        <p:sp>
          <p:nvSpPr>
            <p:cNvPr id="6" name="Espace réservé du contenu 8"/>
            <p:cNvSpPr txBox="1">
              <a:spLocks/>
            </p:cNvSpPr>
            <p:nvPr>
              <p:custDataLst>
                <p:tags r:id="rId5"/>
              </p:custDataLst>
            </p:nvPr>
          </p:nvSpPr>
          <p:spPr>
            <a:xfrm rot="16200000">
              <a:off x="2627784" y="1196687"/>
              <a:ext cx="1944217" cy="1944346"/>
            </a:xfrm>
            <a:prstGeom prst="teardrop">
              <a:avLst/>
            </a:prstGeom>
            <a:solidFill>
              <a:schemeClr val="bg1">
                <a:lumMod val="75000"/>
              </a:schemeClr>
            </a:solidFill>
            <a:ln w="38100">
              <a:solidFill>
                <a:schemeClr val="bg1"/>
              </a:solidFill>
            </a:ln>
          </p:spPr>
          <p:txBody>
            <a:bodyPr vert="vert" lIns="0" tIns="0" rIns="0" bIns="0" anchor="ctr"/>
            <a:lstStyle/>
            <a:p>
              <a:pPr marL="273050" indent="-273050"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A suivre</a:t>
              </a:r>
            </a:p>
          </p:txBody>
        </p:sp>
        <p:sp>
          <p:nvSpPr>
            <p:cNvPr id="7" name="Espace réservé du contenu 8"/>
            <p:cNvSpPr txBox="1">
              <a:spLocks/>
            </p:cNvSpPr>
            <p:nvPr>
              <p:custDataLst>
                <p:tags r:id="rId6"/>
              </p:custDataLst>
            </p:nvPr>
          </p:nvSpPr>
          <p:spPr>
            <a:xfrm rot="16200000">
              <a:off x="4283903" y="1196688"/>
              <a:ext cx="1944217" cy="1944345"/>
            </a:xfrm>
            <a:prstGeom prst="teardrop">
              <a:avLst/>
            </a:prstGeom>
            <a:solidFill>
              <a:schemeClr val="bg1">
                <a:lumMod val="75000"/>
              </a:schemeClr>
            </a:solidFill>
            <a:ln w="38100">
              <a:solidFill>
                <a:schemeClr val="bg1"/>
              </a:solidFill>
            </a:ln>
          </p:spPr>
          <p:txBody>
            <a:bodyPr vert="vert" lIns="0" tIns="0" rIns="0" bIns="0" anchor="ctr"/>
            <a:lstStyle/>
            <a:p>
              <a:pPr marL="273050" indent="-273050" algn="ctr"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2013</a:t>
              </a: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u contenu 1"/>
          <p:cNvSpPr>
            <a:spLocks noGrp="1"/>
          </p:cNvSpPr>
          <p:nvPr>
            <p:ph idx="1"/>
            <p:custDataLst>
              <p:tags r:id="rId1"/>
            </p:custDataLst>
          </p:nvPr>
        </p:nvSpPr>
        <p:spPr bwMode="auto">
          <a:xfrm>
            <a:off x="4859338" y="785813"/>
            <a:ext cx="3827462" cy="5340350"/>
          </a:xfrm>
          <a:noFill/>
          <a:ln>
            <a:miter lim="800000"/>
            <a:headEnd/>
            <a:tailEnd/>
          </a:ln>
        </p:spPr>
        <p:txBody>
          <a:bodyPr vert="horz" wrap="square" lIns="91440" tIns="45720" rIns="91440" bIns="45720" numCol="1" anchor="ctr" anchorCtr="0" compatLnSpc="1">
            <a:prstTxWarp prst="textNoShape">
              <a:avLst/>
            </a:prstTxWarp>
          </a:bodyPr>
          <a:lstStyle/>
          <a:p>
            <a:pPr>
              <a:buFont typeface="Courier New" pitchFamily="49" charset="0"/>
              <a:buChar char="o"/>
            </a:pPr>
            <a:r>
              <a:rPr lang="fr-FR" sz="1800" b="1" smtClean="0">
                <a:ea typeface="ＭＳ Ｐゴシック"/>
              </a:rPr>
              <a:t>2011 : </a:t>
            </a:r>
            <a:r>
              <a:rPr lang="fr-FR" sz="1800" smtClean="0">
                <a:ea typeface="ＭＳ Ｐゴシック"/>
              </a:rPr>
              <a:t>5 vagues de campagnes qui ont généré de façon régulière des fans sur la page Facebook.</a:t>
            </a:r>
          </a:p>
          <a:p>
            <a:pPr>
              <a:buFont typeface="Courier New" pitchFamily="49" charset="0"/>
              <a:buChar char="o"/>
            </a:pPr>
            <a:endParaRPr lang="fr-FR" sz="1800" b="1" smtClean="0">
              <a:ea typeface="ＭＳ Ｐゴシック"/>
            </a:endParaRPr>
          </a:p>
          <a:p>
            <a:pPr>
              <a:buFont typeface="Courier New" pitchFamily="49" charset="0"/>
              <a:buChar char="o"/>
            </a:pPr>
            <a:r>
              <a:rPr lang="fr-FR" sz="1800" b="1" smtClean="0">
                <a:ea typeface="ＭＳ Ｐゴシック"/>
              </a:rPr>
              <a:t>2012 : </a:t>
            </a:r>
            <a:r>
              <a:rPr lang="fr-FR" sz="1800" smtClean="0">
                <a:ea typeface="ＭＳ Ｐゴシック"/>
              </a:rPr>
              <a:t>2 campagnes ont été lancées</a:t>
            </a:r>
          </a:p>
          <a:p>
            <a:pPr lvl="1">
              <a:buFont typeface="Courier New" pitchFamily="49" charset="0"/>
              <a:buChar char="o"/>
            </a:pPr>
            <a:r>
              <a:rPr lang="fr-FR" smtClean="0">
                <a:ea typeface="ＭＳ Ｐゴシック"/>
              </a:rPr>
              <a:t>Mars</a:t>
            </a:r>
          </a:p>
          <a:p>
            <a:pPr lvl="1">
              <a:buFont typeface="Courier New" pitchFamily="49" charset="0"/>
              <a:buChar char="o"/>
            </a:pPr>
            <a:r>
              <a:rPr lang="fr-FR" smtClean="0">
                <a:ea typeface="ＭＳ Ｐゴシック"/>
              </a:rPr>
              <a:t>Mai - Juin</a:t>
            </a:r>
          </a:p>
        </p:txBody>
      </p:sp>
      <p:sp>
        <p:nvSpPr>
          <p:cNvPr id="62467" name="Titre 2"/>
          <p:cNvSpPr>
            <a:spLocks noGrp="1"/>
          </p:cNvSpPr>
          <p:nvPr>
            <p:ph type="title"/>
            <p:custDataLst>
              <p:tags r:id="rId2"/>
            </p:custDataLst>
          </p:nvPr>
        </p:nvSpPr>
        <p:spPr>
          <a:noFill/>
        </p:spPr>
        <p:txBody>
          <a:bodyPr/>
          <a:lstStyle/>
          <a:p>
            <a:r>
              <a:rPr lang="fr-FR" smtClean="0">
                <a:ea typeface="ＭＳ Ｐゴシック"/>
              </a:rPr>
              <a:t>Rappel : Planning</a:t>
            </a:r>
          </a:p>
        </p:txBody>
      </p:sp>
      <p:sp>
        <p:nvSpPr>
          <p:cNvPr id="4" name="Espace réservé du pied de page 3"/>
          <p:cNvSpPr>
            <a:spLocks noGrp="1"/>
          </p:cNvSpPr>
          <p:nvPr>
            <p:ph type="ftr" sz="quarter" idx="10"/>
            <p:custDataLst>
              <p:tags r:id="rId3"/>
            </p:custDataLst>
          </p:nvPr>
        </p:nvSpPr>
        <p:spPr/>
        <p:txBody>
          <a:bodyPr/>
          <a:lstStyle/>
          <a:p>
            <a:pPr>
              <a:defRPr/>
            </a:pPr>
            <a:r>
              <a:rPr lang="fr-FR"/>
              <a:t>Bilan – Théâtres Parisiens Associés</a:t>
            </a:r>
          </a:p>
        </p:txBody>
      </p:sp>
      <p:grpSp>
        <p:nvGrpSpPr>
          <p:cNvPr id="62469" name="Groupe 18"/>
          <p:cNvGrpSpPr>
            <a:grpSpLocks/>
          </p:cNvGrpSpPr>
          <p:nvPr>
            <p:custDataLst>
              <p:tags r:id="rId4"/>
            </p:custDataLst>
          </p:nvPr>
        </p:nvGrpSpPr>
        <p:grpSpPr bwMode="auto">
          <a:xfrm>
            <a:off x="323850" y="1052513"/>
            <a:ext cx="4103688" cy="4752975"/>
            <a:chOff x="323528" y="764704"/>
            <a:chExt cx="4646509" cy="5382239"/>
          </a:xfrm>
        </p:grpSpPr>
        <p:pic>
          <p:nvPicPr>
            <p:cNvPr id="62474" name="Picture 2"/>
            <p:cNvPicPr>
              <a:picLocks noChangeAspect="1" noChangeArrowheads="1"/>
            </p:cNvPicPr>
            <p:nvPr/>
          </p:nvPicPr>
          <p:blipFill>
            <a:blip r:embed="rId8" cstate="print"/>
            <a:srcRect/>
            <a:stretch>
              <a:fillRect/>
            </a:stretch>
          </p:blipFill>
          <p:spPr bwMode="auto">
            <a:xfrm>
              <a:off x="323528" y="764704"/>
              <a:ext cx="4646509" cy="5382239"/>
            </a:xfrm>
            <a:prstGeom prst="rect">
              <a:avLst/>
            </a:prstGeom>
            <a:noFill/>
            <a:ln w="9525">
              <a:noFill/>
              <a:miter lim="800000"/>
              <a:headEnd/>
              <a:tailEnd/>
            </a:ln>
          </p:spPr>
        </p:pic>
        <p:sp>
          <p:nvSpPr>
            <p:cNvPr id="6" name="Rectangle 5"/>
            <p:cNvSpPr/>
            <p:nvPr/>
          </p:nvSpPr>
          <p:spPr>
            <a:xfrm>
              <a:off x="3420602" y="1917013"/>
              <a:ext cx="1529662" cy="287628"/>
            </a:xfrm>
            <a:prstGeom prst="rect">
              <a:avLst/>
            </a:prstGeom>
            <a:solidFill>
              <a:srgbClr val="CCCC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p>
          </p:txBody>
        </p:sp>
        <p:sp>
          <p:nvSpPr>
            <p:cNvPr id="7" name="Rectangle 6"/>
            <p:cNvSpPr/>
            <p:nvPr/>
          </p:nvSpPr>
          <p:spPr>
            <a:xfrm>
              <a:off x="3420602" y="2204641"/>
              <a:ext cx="431397" cy="143814"/>
            </a:xfrm>
            <a:prstGeom prst="rect">
              <a:avLst/>
            </a:prstGeom>
            <a:solidFill>
              <a:srgbClr val="CCCC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p>
          </p:txBody>
        </p:sp>
        <p:sp>
          <p:nvSpPr>
            <p:cNvPr id="8" name="Rectangle 7"/>
            <p:cNvSpPr/>
            <p:nvPr/>
          </p:nvSpPr>
          <p:spPr>
            <a:xfrm>
              <a:off x="1890938" y="3285044"/>
              <a:ext cx="1529663" cy="287628"/>
            </a:xfrm>
            <a:prstGeom prst="rect">
              <a:avLst/>
            </a:prstGeom>
            <a:solidFill>
              <a:srgbClr val="CCCC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p>
          </p:txBody>
        </p:sp>
        <p:sp>
          <p:nvSpPr>
            <p:cNvPr id="9" name="Rectangle 8"/>
            <p:cNvSpPr/>
            <p:nvPr/>
          </p:nvSpPr>
          <p:spPr>
            <a:xfrm>
              <a:off x="3427792" y="2815851"/>
              <a:ext cx="1531460" cy="181566"/>
            </a:xfrm>
            <a:prstGeom prst="rect">
              <a:avLst/>
            </a:prstGeom>
            <a:solidFill>
              <a:srgbClr val="CCCC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p>
          </p:txBody>
        </p:sp>
        <p:sp>
          <p:nvSpPr>
            <p:cNvPr id="10" name="Rectangle 9"/>
            <p:cNvSpPr/>
            <p:nvPr/>
          </p:nvSpPr>
          <p:spPr>
            <a:xfrm>
              <a:off x="3420602" y="2997416"/>
              <a:ext cx="647096" cy="143814"/>
            </a:xfrm>
            <a:prstGeom prst="rect">
              <a:avLst/>
            </a:prstGeom>
            <a:solidFill>
              <a:srgbClr val="CCCC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p>
          </p:txBody>
        </p:sp>
        <p:sp>
          <p:nvSpPr>
            <p:cNvPr id="11" name="Rectangle 10"/>
            <p:cNvSpPr/>
            <p:nvPr/>
          </p:nvSpPr>
          <p:spPr>
            <a:xfrm>
              <a:off x="332516" y="5391919"/>
              <a:ext cx="1529662" cy="467396"/>
            </a:xfrm>
            <a:prstGeom prst="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p>
          </p:txBody>
        </p:sp>
        <p:sp>
          <p:nvSpPr>
            <p:cNvPr id="13" name="Rectangle 12"/>
            <p:cNvSpPr/>
            <p:nvPr/>
          </p:nvSpPr>
          <p:spPr>
            <a:xfrm>
              <a:off x="3420602" y="5228331"/>
              <a:ext cx="1529662" cy="462003"/>
            </a:xfrm>
            <a:prstGeom prst="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p>
          </p:txBody>
        </p:sp>
        <p:sp>
          <p:nvSpPr>
            <p:cNvPr id="62482" name="ZoneTexte 13"/>
            <p:cNvSpPr txBox="1">
              <a:spLocks noChangeArrowheads="1"/>
            </p:cNvSpPr>
            <p:nvPr/>
          </p:nvSpPr>
          <p:spPr bwMode="auto">
            <a:xfrm>
              <a:off x="3544358" y="1953072"/>
              <a:ext cx="1299496" cy="361503"/>
            </a:xfrm>
            <a:prstGeom prst="rect">
              <a:avLst/>
            </a:prstGeom>
            <a:noFill/>
            <a:ln w="9525">
              <a:noFill/>
              <a:miter lim="800000"/>
              <a:headEnd/>
              <a:tailEnd/>
            </a:ln>
          </p:spPr>
          <p:txBody>
            <a:bodyPr wrap="none">
              <a:spAutoFit/>
            </a:bodyPr>
            <a:lstStyle/>
            <a:p>
              <a:pPr algn="ctr"/>
              <a:r>
                <a:rPr lang="fr-FR" sz="1600">
                  <a:latin typeface="Calibri" pitchFamily="34" charset="0"/>
                </a:rPr>
                <a:t>Campagne 1</a:t>
              </a:r>
            </a:p>
          </p:txBody>
        </p:sp>
        <p:sp>
          <p:nvSpPr>
            <p:cNvPr id="62483" name="ZoneTexte 14"/>
            <p:cNvSpPr txBox="1">
              <a:spLocks noChangeArrowheads="1"/>
            </p:cNvSpPr>
            <p:nvPr/>
          </p:nvSpPr>
          <p:spPr bwMode="auto">
            <a:xfrm>
              <a:off x="1979712" y="3284984"/>
              <a:ext cx="1299496" cy="361503"/>
            </a:xfrm>
            <a:prstGeom prst="rect">
              <a:avLst/>
            </a:prstGeom>
            <a:noFill/>
            <a:ln w="9525">
              <a:noFill/>
              <a:miter lim="800000"/>
              <a:headEnd/>
              <a:tailEnd/>
            </a:ln>
          </p:spPr>
          <p:txBody>
            <a:bodyPr wrap="none">
              <a:spAutoFit/>
            </a:bodyPr>
            <a:lstStyle/>
            <a:p>
              <a:pPr algn="ctr"/>
              <a:r>
                <a:rPr lang="fr-FR" sz="1600">
                  <a:latin typeface="Calibri" pitchFamily="34" charset="0"/>
                </a:rPr>
                <a:t>Campagne 2</a:t>
              </a:r>
            </a:p>
          </p:txBody>
        </p:sp>
        <p:sp>
          <p:nvSpPr>
            <p:cNvPr id="62484" name="ZoneTexte 15"/>
            <p:cNvSpPr txBox="1">
              <a:spLocks noChangeArrowheads="1"/>
            </p:cNvSpPr>
            <p:nvPr/>
          </p:nvSpPr>
          <p:spPr bwMode="auto">
            <a:xfrm>
              <a:off x="448012" y="5435458"/>
              <a:ext cx="1299496" cy="361503"/>
            </a:xfrm>
            <a:prstGeom prst="rect">
              <a:avLst/>
            </a:prstGeom>
            <a:noFill/>
            <a:ln w="9525">
              <a:noFill/>
              <a:miter lim="800000"/>
              <a:headEnd/>
              <a:tailEnd/>
            </a:ln>
          </p:spPr>
          <p:txBody>
            <a:bodyPr wrap="none">
              <a:spAutoFit/>
            </a:bodyPr>
            <a:lstStyle/>
            <a:p>
              <a:pPr algn="ctr"/>
              <a:r>
                <a:rPr lang="fr-FR" sz="1600">
                  <a:latin typeface="Calibri" pitchFamily="34" charset="0"/>
                </a:rPr>
                <a:t>Campagne 3</a:t>
              </a:r>
            </a:p>
          </p:txBody>
        </p:sp>
        <p:sp>
          <p:nvSpPr>
            <p:cNvPr id="62485" name="ZoneTexte 16"/>
            <p:cNvSpPr txBox="1">
              <a:spLocks noChangeArrowheads="1"/>
            </p:cNvSpPr>
            <p:nvPr/>
          </p:nvSpPr>
          <p:spPr bwMode="auto">
            <a:xfrm>
              <a:off x="3521175" y="5278026"/>
              <a:ext cx="1299496" cy="361503"/>
            </a:xfrm>
            <a:prstGeom prst="rect">
              <a:avLst/>
            </a:prstGeom>
            <a:noFill/>
            <a:ln w="9525">
              <a:noFill/>
              <a:miter lim="800000"/>
              <a:headEnd/>
              <a:tailEnd/>
            </a:ln>
          </p:spPr>
          <p:txBody>
            <a:bodyPr wrap="none">
              <a:spAutoFit/>
            </a:bodyPr>
            <a:lstStyle/>
            <a:p>
              <a:pPr algn="ctr"/>
              <a:r>
                <a:rPr lang="fr-FR" sz="1600">
                  <a:latin typeface="Calibri" pitchFamily="34" charset="0"/>
                </a:rPr>
                <a:t>Campagne 4</a:t>
              </a:r>
            </a:p>
          </p:txBody>
        </p:sp>
      </p:grpSp>
      <p:sp>
        <p:nvSpPr>
          <p:cNvPr id="18" name="Flèche droite 17"/>
          <p:cNvSpPr/>
          <p:nvPr>
            <p:custDataLst>
              <p:tags r:id="rId5"/>
            </p:custDataLst>
          </p:nvPr>
        </p:nvSpPr>
        <p:spPr>
          <a:xfrm>
            <a:off x="4716463" y="2205038"/>
            <a:ext cx="431800" cy="360362"/>
          </a:xfrm>
          <a:prstGeom prst="rightArrow">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Flèche droite 19"/>
          <p:cNvSpPr/>
          <p:nvPr>
            <p:custDataLst>
              <p:tags r:id="rId6"/>
            </p:custDataLst>
          </p:nvPr>
        </p:nvSpPr>
        <p:spPr>
          <a:xfrm>
            <a:off x="4716463" y="3573463"/>
            <a:ext cx="431800" cy="360362"/>
          </a:xfrm>
          <a:prstGeom prst="rightArrow">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2"/>
          <p:cNvSpPr>
            <a:spLocks noGrp="1"/>
          </p:cNvSpPr>
          <p:nvPr>
            <p:ph type="title"/>
            <p:custDataLst>
              <p:tags r:id="rId1"/>
            </p:custDataLst>
          </p:nvPr>
        </p:nvSpPr>
        <p:spPr>
          <a:noFill/>
        </p:spPr>
        <p:txBody>
          <a:bodyPr/>
          <a:lstStyle/>
          <a:p>
            <a:r>
              <a:rPr lang="fr-FR" smtClean="0">
                <a:ea typeface="ＭＳ Ｐゴシック"/>
              </a:rPr>
              <a:t>Sources de trafic</a:t>
            </a:r>
          </a:p>
        </p:txBody>
      </p:sp>
      <p:sp>
        <p:nvSpPr>
          <p:cNvPr id="20483" name="Espace réservé du pied de page 3"/>
          <p:cNvSpPr>
            <a:spLocks noGrp="1"/>
          </p:cNvSpPr>
          <p:nvPr>
            <p:ph type="ftr" sz="quarter" idx="10"/>
            <p:custDataLst>
              <p:tags r:id="rId2"/>
            </p:custDataLst>
          </p:nvPr>
        </p:nvSpPr>
        <p:spPr bwMode="auto">
          <a:noFill/>
          <a:ln>
            <a:miter lim="800000"/>
            <a:headEnd/>
            <a:tailEnd/>
          </a:ln>
        </p:spPr>
        <p:txBody>
          <a:bodyPr/>
          <a:lstStyle/>
          <a:p>
            <a:r>
              <a:rPr lang="fr-FR" smtClean="0">
                <a:latin typeface="Calibri" pitchFamily="34" charset="0"/>
                <a:ea typeface="ＭＳ Ｐゴシック"/>
                <a:cs typeface="ＭＳ Ｐゴシック"/>
              </a:rPr>
              <a:t>Bilan – Théâtres Parisiens Associés</a:t>
            </a:r>
          </a:p>
        </p:txBody>
      </p:sp>
      <p:graphicFrame>
        <p:nvGraphicFramePr>
          <p:cNvPr id="7" name="Tableau 6"/>
          <p:cNvGraphicFramePr>
            <a:graphicFrameLocks noGrp="1"/>
          </p:cNvGraphicFramePr>
          <p:nvPr>
            <p:custDataLst>
              <p:tags r:id="rId3"/>
            </p:custDataLst>
          </p:nvPr>
        </p:nvGraphicFramePr>
        <p:xfrm>
          <a:off x="208683" y="2060848"/>
          <a:ext cx="6091509" cy="3313440"/>
        </p:xfrm>
        <a:graphic>
          <a:graphicData uri="http://schemas.openxmlformats.org/drawingml/2006/table">
            <a:tbl>
              <a:tblPr/>
              <a:tblGrid>
                <a:gridCol w="2021459"/>
                <a:gridCol w="814010"/>
                <a:gridCol w="814010"/>
                <a:gridCol w="814010"/>
                <a:gridCol w="814010"/>
                <a:gridCol w="814010"/>
              </a:tblGrid>
              <a:tr h="190500">
                <a:tc rowSpan="2">
                  <a:txBody>
                    <a:bodyPr/>
                    <a:lstStyle/>
                    <a:p>
                      <a:pPr algn="ctr" fontAlgn="b"/>
                      <a:r>
                        <a:rPr lang="fr-FR" sz="1200" b="0" i="0" u="none" strike="noStrike" dirty="0">
                          <a:solidFill>
                            <a:srgbClr val="000000"/>
                          </a:solidFill>
                          <a:latin typeface="Calibri"/>
                        </a:rPr>
                        <a:t> </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fr-FR" sz="1200" b="1" i="0" u="none" strike="noStrike">
                          <a:solidFill>
                            <a:srgbClr val="FFFFFF"/>
                          </a:solidFill>
                          <a:latin typeface="Calibri"/>
                        </a:rPr>
                        <a:t>2011</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hMerge="1">
                  <a:txBody>
                    <a:bodyPr/>
                    <a:lstStyle/>
                    <a:p>
                      <a:endParaRPr lang="fr-FR"/>
                    </a:p>
                  </a:txBody>
                  <a:tcPr/>
                </a:tc>
                <a:tc gridSpan="2">
                  <a:txBody>
                    <a:bodyPr/>
                    <a:lstStyle/>
                    <a:p>
                      <a:pPr algn="ctr" fontAlgn="b"/>
                      <a:r>
                        <a:rPr lang="fr-FR" sz="1200" b="1" i="0" u="none" strike="noStrike" dirty="0">
                          <a:solidFill>
                            <a:srgbClr val="FFFFFF"/>
                          </a:solidFill>
                          <a:latin typeface="Calibri"/>
                        </a:rPr>
                        <a:t>2012</a:t>
                      </a:r>
                    </a:p>
                  </a:txBody>
                  <a:tcPr marL="36000" marR="36000" marT="36000" marB="3600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hMerge="1">
                  <a:txBody>
                    <a:bodyPr/>
                    <a:lstStyle/>
                    <a:p>
                      <a:endParaRPr lang="fr-FR"/>
                    </a:p>
                  </a:txBody>
                  <a:tcPr/>
                </a:tc>
                <a:tc rowSpan="2">
                  <a:txBody>
                    <a:bodyPr/>
                    <a:lstStyle/>
                    <a:p>
                      <a:pPr algn="ctr" fontAlgn="b"/>
                      <a:r>
                        <a:rPr lang="fr-FR" sz="1200" b="1" i="0" u="none" strike="noStrike" dirty="0" smtClean="0">
                          <a:solidFill>
                            <a:srgbClr val="000000"/>
                          </a:solidFill>
                          <a:latin typeface="Calibri"/>
                        </a:rPr>
                        <a:t>Évolution </a:t>
                      </a:r>
                      <a:r>
                        <a:rPr lang="fr-FR" sz="1200" b="1" i="0" u="none" strike="noStrike" dirty="0">
                          <a:solidFill>
                            <a:srgbClr val="000000"/>
                          </a:solidFill>
                          <a:latin typeface="Calibri"/>
                        </a:rPr>
                        <a:t>de volume</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0500">
                <a:tc vMerge="1">
                  <a:txBody>
                    <a:bodyPr/>
                    <a:lstStyle/>
                    <a:p>
                      <a:endParaRPr lang="fr-FR"/>
                    </a:p>
                  </a:txBody>
                  <a:tcPr/>
                </a:tc>
                <a:tc>
                  <a:txBody>
                    <a:bodyPr/>
                    <a:lstStyle/>
                    <a:p>
                      <a:pPr algn="ctr" fontAlgn="b"/>
                      <a:r>
                        <a:rPr lang="fr-FR" sz="1200" b="1" i="0" u="none" strike="noStrike">
                          <a:solidFill>
                            <a:srgbClr val="000000"/>
                          </a:solidFill>
                          <a:latin typeface="Calibri"/>
                        </a:rPr>
                        <a:t>Visites</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fr-FR" sz="1200" b="1" i="0" u="none" strike="noStrike">
                          <a:solidFill>
                            <a:srgbClr val="000000"/>
                          </a:solidFill>
                          <a:latin typeface="Calibri"/>
                        </a:rPr>
                        <a:t>% de visite</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fr-FR" sz="1200" b="1" i="0" u="none" strike="noStrike">
                          <a:solidFill>
                            <a:srgbClr val="000000"/>
                          </a:solidFill>
                          <a:latin typeface="Calibri"/>
                        </a:rPr>
                        <a:t>Visites</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fr-FR" sz="1200" b="1" i="0" u="none" strike="noStrike">
                          <a:solidFill>
                            <a:srgbClr val="000000"/>
                          </a:solidFill>
                          <a:latin typeface="Calibri"/>
                        </a:rPr>
                        <a:t>% de visite</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vMerge="1">
                  <a:txBody>
                    <a:bodyPr/>
                    <a:lstStyle/>
                    <a:p>
                      <a:endParaRPr lang="fr-FR"/>
                    </a:p>
                  </a:txBody>
                  <a:tcPr/>
                </a:tc>
              </a:tr>
              <a:tr h="190500">
                <a:tc>
                  <a:txBody>
                    <a:bodyPr/>
                    <a:lstStyle/>
                    <a:p>
                      <a:pPr algn="l" fontAlgn="b"/>
                      <a:r>
                        <a:rPr lang="fr-FR" sz="1200" b="0" i="0" u="none" strike="noStrike" dirty="0">
                          <a:solidFill>
                            <a:srgbClr val="000000"/>
                          </a:solidFill>
                          <a:latin typeface="Calibri"/>
                        </a:rPr>
                        <a:t>Google / naturel</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smtClean="0">
                          <a:solidFill>
                            <a:srgbClr val="000000"/>
                          </a:solidFill>
                          <a:latin typeface="Calibri"/>
                        </a:rPr>
                        <a:t>82 524</a:t>
                      </a:r>
                      <a:endParaRPr lang="fr-FR" sz="1200" b="0" i="0" u="none" strike="noStrike" dirty="0">
                        <a:solidFill>
                          <a:srgbClr val="000000"/>
                        </a:solidFill>
                        <a:latin typeface="Calibri"/>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53,8%</a:t>
                      </a:r>
                    </a:p>
                  </a:txBody>
                  <a:tcPr marL="36000" marR="36000" marT="36000" marB="3600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smtClean="0">
                          <a:solidFill>
                            <a:srgbClr val="000000"/>
                          </a:solidFill>
                          <a:latin typeface="Calibri"/>
                        </a:rPr>
                        <a:t>116 272</a:t>
                      </a:r>
                      <a:endParaRPr lang="fr-FR" sz="1200" b="0" i="0" u="none" strike="noStrike" dirty="0">
                        <a:solidFill>
                          <a:srgbClr val="000000"/>
                        </a:solidFill>
                        <a:latin typeface="Calibri"/>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51,8%</a:t>
                      </a:r>
                    </a:p>
                  </a:txBody>
                  <a:tcPr marL="36000" marR="36000" marT="36000" marB="3600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a:solidFill>
                            <a:srgbClr val="00B050"/>
                          </a:solidFill>
                          <a:latin typeface="Calibri"/>
                        </a:rPr>
                        <a:t>+41%</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200" b="0" i="0" u="none" strike="noStrike">
                          <a:solidFill>
                            <a:srgbClr val="000000"/>
                          </a:solidFill>
                          <a:latin typeface="Calibri"/>
                        </a:rPr>
                        <a:t>Google / payant</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smtClean="0">
                          <a:solidFill>
                            <a:srgbClr val="000000"/>
                          </a:solidFill>
                          <a:latin typeface="Calibri"/>
                        </a:rPr>
                        <a:t>29 237</a:t>
                      </a:r>
                      <a:endParaRPr lang="fr-FR" sz="1200" b="0" i="0" u="none" strike="noStrike" dirty="0">
                        <a:solidFill>
                          <a:srgbClr val="000000"/>
                        </a:solidFill>
                        <a:latin typeface="Calibri"/>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19,1%</a:t>
                      </a:r>
                    </a:p>
                  </a:txBody>
                  <a:tcPr marL="36000" marR="36000" marT="36000" marB="3600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smtClean="0">
                          <a:solidFill>
                            <a:srgbClr val="000000"/>
                          </a:solidFill>
                          <a:latin typeface="Calibri"/>
                        </a:rPr>
                        <a:t>39 419</a:t>
                      </a:r>
                      <a:endParaRPr lang="fr-FR" sz="1200" b="0" i="0" u="none" strike="noStrike" dirty="0">
                        <a:solidFill>
                          <a:srgbClr val="000000"/>
                        </a:solidFill>
                        <a:latin typeface="Calibri"/>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smtClean="0">
                          <a:solidFill>
                            <a:srgbClr val="000000"/>
                          </a:solidFill>
                          <a:latin typeface="Calibri"/>
                        </a:rPr>
                        <a:t>17,6%</a:t>
                      </a:r>
                      <a:endParaRPr lang="fr-FR" sz="1200" b="0" i="0" u="none" strike="noStrike" dirty="0">
                        <a:solidFill>
                          <a:srgbClr val="000000"/>
                        </a:solidFill>
                        <a:latin typeface="Calibri"/>
                      </a:endParaRPr>
                    </a:p>
                  </a:txBody>
                  <a:tcPr marL="36000" marR="36000" marT="36000" marB="3600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dirty="0" smtClean="0">
                          <a:solidFill>
                            <a:srgbClr val="00B050"/>
                          </a:solidFill>
                          <a:latin typeface="Calibri"/>
                        </a:rPr>
                        <a:t>+35%</a:t>
                      </a:r>
                      <a:endParaRPr lang="fr-FR" sz="1200" b="1" i="0" u="none" strike="noStrike" dirty="0">
                        <a:solidFill>
                          <a:srgbClr val="00B050"/>
                        </a:solidFill>
                        <a:latin typeface="Calibri"/>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200" b="0" i="0" u="none" strike="noStrike" dirty="0" smtClean="0">
                          <a:solidFill>
                            <a:srgbClr val="000000"/>
                          </a:solidFill>
                          <a:latin typeface="Calibri"/>
                        </a:rPr>
                        <a:t>Campagne </a:t>
                      </a:r>
                      <a:r>
                        <a:rPr lang="fr-FR" sz="1200" b="0" i="0" u="none" strike="noStrike" dirty="0">
                          <a:solidFill>
                            <a:srgbClr val="000000"/>
                          </a:solidFill>
                          <a:latin typeface="Calibri"/>
                        </a:rPr>
                        <a:t>display</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smtClean="0">
                          <a:solidFill>
                            <a:srgbClr val="000000"/>
                          </a:solidFill>
                          <a:latin typeface="Calibri"/>
                        </a:rPr>
                        <a:t>2 655</a:t>
                      </a:r>
                      <a:endParaRPr lang="fr-FR" sz="1200" b="0" i="0" u="none" strike="noStrike" dirty="0">
                        <a:solidFill>
                          <a:srgbClr val="000000"/>
                        </a:solidFill>
                        <a:latin typeface="Calibri"/>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latin typeface="Calibri"/>
                        </a:rPr>
                        <a:t>1,7%</a:t>
                      </a:r>
                    </a:p>
                  </a:txBody>
                  <a:tcPr marL="36000" marR="36000" marT="36000" marB="3600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smtClean="0">
                          <a:solidFill>
                            <a:srgbClr val="000000"/>
                          </a:solidFill>
                          <a:latin typeface="Calibri"/>
                        </a:rPr>
                        <a:t>13 138</a:t>
                      </a:r>
                      <a:endParaRPr lang="fr-FR" sz="1200" b="0" i="0" u="none" strike="noStrike" dirty="0">
                        <a:solidFill>
                          <a:srgbClr val="000000"/>
                        </a:solidFill>
                        <a:latin typeface="Calibri"/>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smtClean="0">
                          <a:solidFill>
                            <a:srgbClr val="000000"/>
                          </a:solidFill>
                          <a:latin typeface="Calibri"/>
                        </a:rPr>
                        <a:t>5,9%</a:t>
                      </a:r>
                      <a:endParaRPr lang="fr-FR" sz="1200" b="0" i="0" u="none" strike="noStrike" dirty="0">
                        <a:solidFill>
                          <a:srgbClr val="000000"/>
                        </a:solidFill>
                        <a:latin typeface="Calibri"/>
                      </a:endParaRPr>
                    </a:p>
                  </a:txBody>
                  <a:tcPr marL="36000" marR="36000" marT="36000" marB="3600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dirty="0" smtClean="0">
                          <a:solidFill>
                            <a:srgbClr val="00B050"/>
                          </a:solidFill>
                          <a:latin typeface="Calibri"/>
                        </a:rPr>
                        <a:t>+394%</a:t>
                      </a:r>
                      <a:endParaRPr lang="fr-FR" sz="1200" b="1" i="0" u="none" strike="noStrike" dirty="0">
                        <a:solidFill>
                          <a:srgbClr val="00B050"/>
                        </a:solidFill>
                        <a:latin typeface="Calibri"/>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200" b="0" i="0" u="none" strike="noStrike">
                          <a:solidFill>
                            <a:srgbClr val="000000"/>
                          </a:solidFill>
                          <a:latin typeface="Calibri"/>
                        </a:rPr>
                        <a:t>Accès directs</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smtClean="0">
                          <a:solidFill>
                            <a:srgbClr val="000000"/>
                          </a:solidFill>
                          <a:latin typeface="Calibri"/>
                        </a:rPr>
                        <a:t>12 466</a:t>
                      </a:r>
                      <a:endParaRPr lang="fr-FR" sz="1200" b="0" i="0" u="none" strike="noStrike" dirty="0">
                        <a:solidFill>
                          <a:srgbClr val="000000"/>
                        </a:solidFill>
                        <a:latin typeface="Calibri"/>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8,1%</a:t>
                      </a:r>
                    </a:p>
                  </a:txBody>
                  <a:tcPr marL="36000" marR="36000" marT="36000" marB="3600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smtClean="0">
                          <a:solidFill>
                            <a:srgbClr val="000000"/>
                          </a:solidFill>
                          <a:latin typeface="Calibri"/>
                        </a:rPr>
                        <a:t>14 286</a:t>
                      </a:r>
                      <a:endParaRPr lang="fr-FR" sz="1200" b="0" i="0" u="none" strike="noStrike" dirty="0">
                        <a:solidFill>
                          <a:srgbClr val="000000"/>
                        </a:solidFill>
                        <a:latin typeface="Calibri"/>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6,4%</a:t>
                      </a:r>
                    </a:p>
                  </a:txBody>
                  <a:tcPr marL="36000" marR="36000" marT="36000" marB="3600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a:solidFill>
                            <a:srgbClr val="00B050"/>
                          </a:solidFill>
                          <a:latin typeface="Calibri"/>
                        </a:rPr>
                        <a:t>+15%</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200" b="0" i="0" u="none" strike="noStrike" dirty="0" smtClean="0">
                          <a:solidFill>
                            <a:srgbClr val="000000"/>
                          </a:solidFill>
                          <a:latin typeface="Calibri"/>
                        </a:rPr>
                        <a:t>Newsletter</a:t>
                      </a:r>
                      <a:endParaRPr lang="fr-FR" sz="1200" b="0" i="0" u="none" strike="noStrike" dirty="0">
                        <a:solidFill>
                          <a:srgbClr val="000000"/>
                        </a:solidFill>
                        <a:latin typeface="Calibri"/>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smtClean="0">
                          <a:solidFill>
                            <a:srgbClr val="000000"/>
                          </a:solidFill>
                          <a:latin typeface="Calibri"/>
                        </a:rPr>
                        <a:t>5 764</a:t>
                      </a:r>
                      <a:endParaRPr lang="fr-FR" sz="1200" b="0" i="0" u="none" strike="noStrike" dirty="0">
                        <a:solidFill>
                          <a:srgbClr val="000000"/>
                        </a:solidFill>
                        <a:latin typeface="Calibri"/>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3,8%</a:t>
                      </a:r>
                    </a:p>
                  </a:txBody>
                  <a:tcPr marL="36000" marR="36000" marT="36000" marB="3600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smtClean="0">
                          <a:solidFill>
                            <a:srgbClr val="000000"/>
                          </a:solidFill>
                          <a:latin typeface="Calibri"/>
                        </a:rPr>
                        <a:t>13 850</a:t>
                      </a:r>
                      <a:endParaRPr lang="fr-FR" sz="1200" b="0" i="0" u="none" strike="noStrike" dirty="0">
                        <a:solidFill>
                          <a:srgbClr val="000000"/>
                        </a:solidFill>
                        <a:latin typeface="Calibri"/>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6,2%</a:t>
                      </a:r>
                    </a:p>
                  </a:txBody>
                  <a:tcPr marL="36000" marR="36000" marT="36000" marB="3600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a:solidFill>
                            <a:srgbClr val="00B050"/>
                          </a:solidFill>
                          <a:latin typeface="Calibri"/>
                        </a:rPr>
                        <a:t>+140%</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200" b="0" i="0" u="none" strike="noStrike" dirty="0" smtClean="0">
                          <a:solidFill>
                            <a:srgbClr val="000000"/>
                          </a:solidFill>
                          <a:latin typeface="Calibri"/>
                        </a:rPr>
                        <a:t>Theatresprives.com</a:t>
                      </a:r>
                      <a:endParaRPr lang="fr-FR" sz="1200" b="0" i="0" u="none" strike="noStrike" dirty="0">
                        <a:solidFill>
                          <a:srgbClr val="000000"/>
                        </a:solidFill>
                        <a:latin typeface="Calibri"/>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 </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 </a:t>
                      </a:r>
                    </a:p>
                  </a:txBody>
                  <a:tcPr marL="36000" marR="36000" marT="36000" marB="3600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smtClean="0">
                          <a:solidFill>
                            <a:srgbClr val="000000"/>
                          </a:solidFill>
                          <a:latin typeface="Calibri"/>
                        </a:rPr>
                        <a:t>6 916</a:t>
                      </a:r>
                      <a:endParaRPr lang="fr-FR" sz="1200" b="0" i="0" u="none" strike="noStrike" dirty="0">
                        <a:solidFill>
                          <a:srgbClr val="000000"/>
                        </a:solidFill>
                        <a:latin typeface="Calibri"/>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3,1%</a:t>
                      </a:r>
                    </a:p>
                  </a:txBody>
                  <a:tcPr marL="36000" marR="36000" marT="36000" marB="3600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dirty="0">
                          <a:solidFill>
                            <a:srgbClr val="000000"/>
                          </a:solidFill>
                          <a:latin typeface="Calibri"/>
                        </a:rPr>
                        <a:t>-</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200" b="0" i="0" u="none" strike="noStrike" dirty="0" smtClean="0">
                          <a:solidFill>
                            <a:srgbClr val="000000"/>
                          </a:solidFill>
                          <a:latin typeface="Calibri"/>
                        </a:rPr>
                        <a:t>Theatrefontaine.com</a:t>
                      </a:r>
                      <a:endParaRPr lang="fr-FR" sz="1200" b="0" i="0" u="none" strike="noStrike" dirty="0">
                        <a:solidFill>
                          <a:srgbClr val="000000"/>
                        </a:solidFill>
                        <a:latin typeface="Calibri"/>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 </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 </a:t>
                      </a:r>
                    </a:p>
                  </a:txBody>
                  <a:tcPr marL="36000" marR="36000" marT="36000" marB="3600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smtClean="0">
                          <a:solidFill>
                            <a:srgbClr val="000000"/>
                          </a:solidFill>
                          <a:latin typeface="Calibri"/>
                        </a:rPr>
                        <a:t>2 557</a:t>
                      </a:r>
                      <a:endParaRPr lang="fr-FR" sz="1200" b="0" i="0" u="none" strike="noStrike" dirty="0">
                        <a:solidFill>
                          <a:srgbClr val="000000"/>
                        </a:solidFill>
                        <a:latin typeface="Calibri"/>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1,1%</a:t>
                      </a:r>
                    </a:p>
                  </a:txBody>
                  <a:tcPr marL="36000" marR="36000" marT="36000" marB="3600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a:solidFill>
                            <a:srgbClr val="000000"/>
                          </a:solidFill>
                          <a:latin typeface="Calibri"/>
                        </a:rPr>
                        <a:t>-</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200" b="0" i="0" u="none" strike="noStrike" dirty="0" smtClean="0">
                          <a:solidFill>
                            <a:srgbClr val="000000"/>
                          </a:solidFill>
                          <a:latin typeface="Calibri"/>
                        </a:rPr>
                        <a:t>Facebook.com</a:t>
                      </a:r>
                      <a:endParaRPr lang="fr-FR" sz="1200" b="0" i="0" u="none" strike="noStrike" dirty="0">
                        <a:solidFill>
                          <a:srgbClr val="000000"/>
                        </a:solidFill>
                        <a:latin typeface="Calibri"/>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smtClean="0">
                          <a:solidFill>
                            <a:srgbClr val="000000"/>
                          </a:solidFill>
                          <a:latin typeface="Calibri"/>
                        </a:rPr>
                        <a:t>2 575</a:t>
                      </a:r>
                      <a:endParaRPr lang="fr-FR" sz="1200" b="0" i="0" u="none" strike="noStrike" dirty="0">
                        <a:solidFill>
                          <a:srgbClr val="000000"/>
                        </a:solidFill>
                        <a:latin typeface="Calibri"/>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1,7%</a:t>
                      </a:r>
                    </a:p>
                  </a:txBody>
                  <a:tcPr marL="36000" marR="36000" marT="36000" marB="3600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smtClean="0">
                          <a:solidFill>
                            <a:srgbClr val="000000"/>
                          </a:solidFill>
                          <a:latin typeface="Calibri"/>
                        </a:rPr>
                        <a:t>2 293</a:t>
                      </a:r>
                      <a:endParaRPr lang="fr-FR" sz="1200" b="0" i="0" u="none" strike="noStrike" dirty="0">
                        <a:solidFill>
                          <a:srgbClr val="000000"/>
                        </a:solidFill>
                        <a:latin typeface="Calibri"/>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1,0%</a:t>
                      </a:r>
                    </a:p>
                  </a:txBody>
                  <a:tcPr marL="36000" marR="36000" marT="36000" marB="3600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dirty="0">
                          <a:solidFill>
                            <a:srgbClr val="FF0000"/>
                          </a:solidFill>
                          <a:latin typeface="Calibri"/>
                        </a:rPr>
                        <a:t>-11%</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200" b="0" i="0" u="none" strike="noStrike" dirty="0" smtClean="0">
                          <a:solidFill>
                            <a:srgbClr val="000000"/>
                          </a:solidFill>
                          <a:latin typeface="Calibri"/>
                        </a:rPr>
                        <a:t>Bing</a:t>
                      </a:r>
                      <a:endParaRPr lang="fr-FR" sz="1200" b="0" i="0" u="none" strike="noStrike" dirty="0">
                        <a:solidFill>
                          <a:srgbClr val="000000"/>
                        </a:solidFill>
                        <a:latin typeface="Calibri"/>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smtClean="0">
                          <a:solidFill>
                            <a:srgbClr val="000000"/>
                          </a:solidFill>
                          <a:latin typeface="Calibri"/>
                        </a:rPr>
                        <a:t>1 026</a:t>
                      </a:r>
                      <a:endParaRPr lang="fr-FR" sz="1200" b="0" i="0" u="none" strike="noStrike" dirty="0">
                        <a:solidFill>
                          <a:srgbClr val="000000"/>
                        </a:solidFill>
                        <a:latin typeface="Calibri"/>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0,7%</a:t>
                      </a:r>
                    </a:p>
                  </a:txBody>
                  <a:tcPr marL="36000" marR="36000" marT="36000" marB="3600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smtClean="0">
                          <a:solidFill>
                            <a:srgbClr val="000000"/>
                          </a:solidFill>
                          <a:latin typeface="Calibri"/>
                        </a:rPr>
                        <a:t>2 051</a:t>
                      </a:r>
                      <a:endParaRPr lang="fr-FR" sz="1200" b="0" i="0" u="none" strike="noStrike" dirty="0">
                        <a:solidFill>
                          <a:srgbClr val="000000"/>
                        </a:solidFill>
                        <a:latin typeface="Calibri"/>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0,9%</a:t>
                      </a:r>
                    </a:p>
                  </a:txBody>
                  <a:tcPr marL="36000" marR="36000" marT="36000" marB="3600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a:solidFill>
                            <a:srgbClr val="00B050"/>
                          </a:solidFill>
                          <a:latin typeface="Calibri"/>
                        </a:rPr>
                        <a:t>+100%</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200" b="0" i="0" u="none" strike="noStrike" dirty="0" smtClean="0">
                          <a:solidFill>
                            <a:srgbClr val="000000"/>
                          </a:solidFill>
                          <a:latin typeface="Calibri"/>
                        </a:rPr>
                        <a:t>Yahoo</a:t>
                      </a:r>
                      <a:endParaRPr lang="fr-FR" sz="1200" b="0" i="0" u="none" strike="noStrike" dirty="0">
                        <a:solidFill>
                          <a:srgbClr val="000000"/>
                        </a:solidFill>
                        <a:latin typeface="Calibri"/>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smtClean="0">
                          <a:solidFill>
                            <a:srgbClr val="000000"/>
                          </a:solidFill>
                          <a:latin typeface="Calibri"/>
                        </a:rPr>
                        <a:t>1 527</a:t>
                      </a:r>
                      <a:endParaRPr lang="fr-FR" sz="1200" b="0" i="0" u="none" strike="noStrike" dirty="0">
                        <a:solidFill>
                          <a:srgbClr val="000000"/>
                        </a:solidFill>
                        <a:latin typeface="Calibri"/>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1,0%</a:t>
                      </a:r>
                    </a:p>
                  </a:txBody>
                  <a:tcPr marL="36000" marR="36000" marT="36000" marB="3600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smtClean="0">
                          <a:solidFill>
                            <a:srgbClr val="000000"/>
                          </a:solidFill>
                          <a:latin typeface="Calibri"/>
                        </a:rPr>
                        <a:t>1 568</a:t>
                      </a:r>
                      <a:endParaRPr lang="fr-FR" sz="1200" b="0" i="0" u="none" strike="noStrike" dirty="0">
                        <a:solidFill>
                          <a:srgbClr val="000000"/>
                        </a:solidFill>
                        <a:latin typeface="Calibri"/>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latin typeface="Calibri"/>
                        </a:rPr>
                        <a:t>0,7%</a:t>
                      </a:r>
                    </a:p>
                  </a:txBody>
                  <a:tcPr marL="36000" marR="36000" marT="36000" marB="3600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a:solidFill>
                            <a:srgbClr val="00B050"/>
                          </a:solidFill>
                          <a:latin typeface="Calibri"/>
                        </a:rPr>
                        <a:t>+3%</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fr-FR" sz="1200" b="1" i="0" u="none" strike="noStrike" dirty="0">
                          <a:solidFill>
                            <a:srgbClr val="000000"/>
                          </a:solidFill>
                          <a:latin typeface="Calibri"/>
                        </a:rPr>
                        <a:t>Total Année</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2">
                  <a:txBody>
                    <a:bodyPr/>
                    <a:lstStyle/>
                    <a:p>
                      <a:pPr algn="ctr" fontAlgn="b"/>
                      <a:r>
                        <a:rPr lang="fr-FR" sz="1200" b="1" i="0" u="none" strike="noStrike" dirty="0">
                          <a:solidFill>
                            <a:srgbClr val="000000"/>
                          </a:solidFill>
                          <a:latin typeface="Calibri"/>
                        </a:rPr>
                        <a:t>153 434</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fr-FR"/>
                    </a:p>
                  </a:txBody>
                  <a:tcPr/>
                </a:tc>
                <a:tc gridSpan="2">
                  <a:txBody>
                    <a:bodyPr/>
                    <a:lstStyle/>
                    <a:p>
                      <a:pPr algn="ctr" fontAlgn="b"/>
                      <a:r>
                        <a:rPr lang="fr-FR" sz="1200" b="1" i="0" u="none" strike="noStrike" dirty="0">
                          <a:solidFill>
                            <a:srgbClr val="000000"/>
                          </a:solidFill>
                          <a:latin typeface="Calibri"/>
                        </a:rPr>
                        <a:t>224419</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fr-FR"/>
                    </a:p>
                  </a:txBody>
                  <a:tcPr/>
                </a:tc>
                <a:tc>
                  <a:txBody>
                    <a:bodyPr/>
                    <a:lstStyle/>
                    <a:p>
                      <a:pPr algn="ctr" fontAlgn="b"/>
                      <a:r>
                        <a:rPr lang="fr-FR" sz="1200" b="1" i="0" u="none" strike="noStrike" dirty="0">
                          <a:solidFill>
                            <a:srgbClr val="00B050"/>
                          </a:solidFill>
                          <a:latin typeface="Calibri"/>
                        </a:rPr>
                        <a:t>+46%</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sp>
        <p:nvSpPr>
          <p:cNvPr id="6" name="Rectangle 5"/>
          <p:cNvSpPr/>
          <p:nvPr>
            <p:custDataLst>
              <p:tags r:id="rId4"/>
            </p:custDataLst>
          </p:nvPr>
        </p:nvSpPr>
        <p:spPr>
          <a:xfrm>
            <a:off x="0" y="790575"/>
            <a:ext cx="3276600" cy="504825"/>
          </a:xfrm>
          <a:prstGeom prst="rect">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fr-FR" sz="2400" b="1" dirty="0">
                <a:solidFill>
                  <a:schemeClr val="bg1"/>
                </a:solidFill>
                <a:latin typeface="Calibri" charset="0"/>
                <a:ea typeface="ＭＳ Ｐゴシック" charset="-128"/>
              </a:rPr>
              <a:t>Sources : Evolution</a:t>
            </a:r>
            <a:endParaRPr lang="fr-FR" sz="1400" dirty="0">
              <a:solidFill>
                <a:schemeClr val="tx1"/>
              </a:solidFill>
              <a:latin typeface="Calibri" charset="0"/>
              <a:ea typeface="ＭＳ Ｐゴシック" charset="-128"/>
            </a:endParaRPr>
          </a:p>
        </p:txBody>
      </p:sp>
      <p:sp>
        <p:nvSpPr>
          <p:cNvPr id="10" name="Rectangle 9"/>
          <p:cNvSpPr/>
          <p:nvPr>
            <p:custDataLst>
              <p:tags r:id="rId5"/>
            </p:custDataLst>
          </p:nvPr>
        </p:nvSpPr>
        <p:spPr>
          <a:xfrm>
            <a:off x="6823498" y="1628800"/>
            <a:ext cx="2124274" cy="1260475"/>
          </a:xfrm>
          <a:prstGeom prst="wedgeRectCallout">
            <a:avLst>
              <a:gd name="adj1" fmla="val -72818"/>
              <a:gd name="adj2" fmla="val 45164"/>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b="1" dirty="0" smtClean="0">
                <a:solidFill>
                  <a:srgbClr val="262626"/>
                </a:solidFill>
                <a:latin typeface="Calibri" charset="0"/>
                <a:ea typeface="ＭＳ Ｐゴシック" charset="-128"/>
              </a:rPr>
              <a:t>71%</a:t>
            </a:r>
            <a:endParaRPr lang="fr-FR" sz="3200" b="1" dirty="0">
              <a:solidFill>
                <a:srgbClr val="262626"/>
              </a:solidFill>
              <a:latin typeface="Calibri" charset="0"/>
              <a:ea typeface="ＭＳ Ｐゴシック" charset="-128"/>
            </a:endParaRPr>
          </a:p>
          <a:p>
            <a:pPr algn="ctr">
              <a:defRPr/>
            </a:pPr>
            <a:r>
              <a:rPr lang="fr-FR" b="1" dirty="0" smtClean="0">
                <a:solidFill>
                  <a:srgbClr val="FFFFFF"/>
                </a:solidFill>
                <a:latin typeface="Calibri" charset="0"/>
                <a:ea typeface="ＭＳ Ｐゴシック" charset="-128"/>
              </a:rPr>
              <a:t>des visites issues du référencement</a:t>
            </a:r>
            <a:endParaRPr lang="fr-FR" b="1" dirty="0">
              <a:solidFill>
                <a:srgbClr val="FFFFFF"/>
              </a:solidFill>
              <a:latin typeface="Calibri" charset="0"/>
              <a:ea typeface="ＭＳ Ｐゴシック" charset="-128"/>
            </a:endParaRPr>
          </a:p>
        </p:txBody>
      </p:sp>
      <p:sp>
        <p:nvSpPr>
          <p:cNvPr id="11" name="Rectangle 10"/>
          <p:cNvSpPr/>
          <p:nvPr>
            <p:custDataLst>
              <p:tags r:id="rId6"/>
            </p:custDataLst>
          </p:nvPr>
        </p:nvSpPr>
        <p:spPr>
          <a:xfrm>
            <a:off x="6823498" y="4221088"/>
            <a:ext cx="2124274" cy="1368152"/>
          </a:xfrm>
          <a:prstGeom prst="wedgeRectCallout">
            <a:avLst>
              <a:gd name="adj1" fmla="val -72365"/>
              <a:gd name="adj2" fmla="val -30364"/>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smtClean="0">
                <a:solidFill>
                  <a:srgbClr val="262626"/>
                </a:solidFill>
                <a:latin typeface="Calibri" charset="0"/>
                <a:ea typeface="ＭＳ Ｐゴシック" charset="-128"/>
              </a:rPr>
              <a:t>-11% via Facebook</a:t>
            </a:r>
            <a:endParaRPr lang="fr-FR" b="1" dirty="0">
              <a:solidFill>
                <a:srgbClr val="262626"/>
              </a:solidFill>
              <a:latin typeface="Calibri" charset="0"/>
              <a:ea typeface="ＭＳ Ｐゴシック" charset="-128"/>
            </a:endParaRPr>
          </a:p>
          <a:p>
            <a:pPr algn="ctr">
              <a:defRPr/>
            </a:pPr>
            <a:r>
              <a:rPr lang="fr-FR" sz="1400" b="1" dirty="0" smtClean="0">
                <a:solidFill>
                  <a:srgbClr val="FFFFFF"/>
                </a:solidFill>
                <a:latin typeface="Calibri" charset="0"/>
                <a:ea typeface="ＭＳ Ｐゴシック" charset="-128"/>
              </a:rPr>
              <a:t>L’objectif des campagnes Facebook à été en 2012 d’avantage tournée vers le recrutement de fan.</a:t>
            </a:r>
            <a:endParaRPr lang="fr-FR" sz="1400" b="1" dirty="0">
              <a:solidFill>
                <a:srgbClr val="FFFFFF"/>
              </a:solidFill>
              <a:latin typeface="Calibri" charset="0"/>
              <a:ea typeface="ＭＳ Ｐゴシック" charset="-128"/>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custDataLst>
              <p:tags r:id="rId1"/>
            </p:custDataLst>
          </p:nvPr>
        </p:nvSpPr>
        <p:spPr>
          <a:xfrm>
            <a:off x="0" y="1258366"/>
            <a:ext cx="2987824" cy="36080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fr-FR" sz="1600" dirty="0" smtClean="0">
                <a:solidFill>
                  <a:schemeClr val="bg1"/>
                </a:solidFill>
                <a:latin typeface="Calibri" charset="0"/>
                <a:ea typeface="ＭＳ Ｐゴシック" charset="-128"/>
              </a:rPr>
              <a:t>Mars 2012</a:t>
            </a:r>
            <a:endParaRPr lang="fr-FR" sz="1050" dirty="0">
              <a:solidFill>
                <a:schemeClr val="tx1"/>
              </a:solidFill>
              <a:latin typeface="Calibri" charset="0"/>
              <a:ea typeface="ＭＳ Ｐゴシック" charset="-128"/>
            </a:endParaRPr>
          </a:p>
        </p:txBody>
      </p:sp>
      <p:sp>
        <p:nvSpPr>
          <p:cNvPr id="63490" name="Espace réservé du contenu 4"/>
          <p:cNvSpPr txBox="1">
            <a:spLocks/>
          </p:cNvSpPr>
          <p:nvPr>
            <p:custDataLst>
              <p:tags r:id="rId2"/>
            </p:custDataLst>
          </p:nvPr>
        </p:nvSpPr>
        <p:spPr bwMode="auto">
          <a:xfrm>
            <a:off x="935038" y="1643063"/>
            <a:ext cx="7273925" cy="1006475"/>
          </a:xfrm>
          <a:prstGeom prst="rect">
            <a:avLst/>
          </a:prstGeom>
          <a:noFill/>
          <a:ln w="9525">
            <a:noFill/>
            <a:miter lim="800000"/>
            <a:headEnd/>
            <a:tailEnd/>
          </a:ln>
        </p:spPr>
        <p:txBody>
          <a:bodyPr/>
          <a:lstStyle/>
          <a:p>
            <a:pPr algn="ctr"/>
            <a:r>
              <a:rPr lang="fr-FR" sz="3600" b="1">
                <a:solidFill>
                  <a:srgbClr val="CCCC00"/>
                </a:solidFill>
                <a:latin typeface="Calibri" pitchFamily="34" charset="0"/>
              </a:rPr>
              <a:t>1571 fans </a:t>
            </a:r>
          </a:p>
          <a:p>
            <a:pPr algn="ctr"/>
            <a:r>
              <a:rPr lang="fr-FR" sz="2000">
                <a:solidFill>
                  <a:srgbClr val="404040"/>
                </a:solidFill>
                <a:latin typeface="Calibri" pitchFamily="34" charset="0"/>
              </a:rPr>
              <a:t>Générés grâce aux bannières Facebook</a:t>
            </a:r>
          </a:p>
        </p:txBody>
      </p:sp>
      <p:sp>
        <p:nvSpPr>
          <p:cNvPr id="63491" name="Titre 30"/>
          <p:cNvSpPr>
            <a:spLocks noGrp="1"/>
          </p:cNvSpPr>
          <p:nvPr>
            <p:ph type="title"/>
            <p:custDataLst>
              <p:tags r:id="rId3"/>
            </p:custDataLst>
          </p:nvPr>
        </p:nvSpPr>
        <p:spPr>
          <a:noFill/>
        </p:spPr>
        <p:txBody>
          <a:bodyPr/>
          <a:lstStyle/>
          <a:p>
            <a:r>
              <a:rPr lang="fr-FR" smtClean="0">
                <a:ea typeface="ＭＳ Ｐゴシック"/>
              </a:rPr>
              <a:t>Résultats : Campagne 1</a:t>
            </a:r>
          </a:p>
        </p:txBody>
      </p:sp>
      <p:sp>
        <p:nvSpPr>
          <p:cNvPr id="69639" name="Espace réservé du pied de page 4"/>
          <p:cNvSpPr>
            <a:spLocks noGrp="1"/>
          </p:cNvSpPr>
          <p:nvPr>
            <p:ph type="ftr" sz="quarter" idx="10"/>
            <p:custDataLst>
              <p:tags r:id="rId4"/>
            </p:custDataLst>
          </p:nvPr>
        </p:nvSpPr>
        <p:spPr/>
        <p:txBody>
          <a:bodyPr/>
          <a:lstStyle/>
          <a:p>
            <a:pPr>
              <a:defRPr/>
            </a:pPr>
            <a:r>
              <a:rPr lang="fr-FR"/>
              <a:t>Bilan – Théâtres Parisiens Associés</a:t>
            </a:r>
          </a:p>
        </p:txBody>
      </p:sp>
      <p:graphicFrame>
        <p:nvGraphicFramePr>
          <p:cNvPr id="20" name="Tableau 19"/>
          <p:cNvGraphicFramePr>
            <a:graphicFrameLocks noGrp="1"/>
          </p:cNvGraphicFramePr>
          <p:nvPr>
            <p:custDataLst>
              <p:tags r:id="rId5"/>
            </p:custDataLst>
          </p:nvPr>
        </p:nvGraphicFramePr>
        <p:xfrm>
          <a:off x="792163" y="2917825"/>
          <a:ext cx="7561262" cy="1172139"/>
        </p:xfrm>
        <a:graphic>
          <a:graphicData uri="http://schemas.openxmlformats.org/drawingml/2006/table">
            <a:tbl>
              <a:tblPr/>
              <a:tblGrid>
                <a:gridCol w="1671637"/>
                <a:gridCol w="815975"/>
                <a:gridCol w="814388"/>
                <a:gridCol w="815975"/>
                <a:gridCol w="815975"/>
                <a:gridCol w="814387"/>
                <a:gridCol w="182563"/>
                <a:gridCol w="814387"/>
                <a:gridCol w="815975"/>
              </a:tblGrid>
              <a:tr h="3571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1" charset="0"/>
                          <a:ea typeface="ＭＳ Ｐゴシック" pitchFamily="1" charset="-128"/>
                        </a:rPr>
                        <a:t>Campagne</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pitchFamily="1" charset="0"/>
                          <a:ea typeface="ＭＳ Ｐゴシック" pitchFamily="1" charset="-128"/>
                        </a:rPr>
                        <a:t>Impressions</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pitchFamily="1" charset="0"/>
                          <a:ea typeface="ＭＳ Ｐゴシック" pitchFamily="1" charset="-128"/>
                        </a:rPr>
                        <a:t>Clics</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pitchFamily="1" charset="0"/>
                          <a:ea typeface="ＭＳ Ｐゴシック" pitchFamily="1" charset="-128"/>
                        </a:rPr>
                        <a:t>Coût au clic*</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pitchFamily="1" charset="0"/>
                          <a:ea typeface="ＭＳ Ｐゴシック" pitchFamily="1" charset="-128"/>
                        </a:rPr>
                        <a:t>Dépense*</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pitchFamily="1" charset="0"/>
                          <a:ea typeface="ＭＳ Ｐゴシック" pitchFamily="1" charset="-128"/>
                        </a:rPr>
                        <a:t>Conversions</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pitchFamily="1" charset="0"/>
                          <a:ea typeface="ＭＳ Ｐゴシック" pitchFamily="1" charset="-128"/>
                        </a:rPr>
                        <a:t> </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pitchFamily="1" charset="0"/>
                          <a:ea typeface="ＭＳ Ｐゴシック" pitchFamily="1" charset="-128"/>
                        </a:rPr>
                        <a:t>Coût par conversion*</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pitchFamily="1" charset="0"/>
                          <a:ea typeface="ＭＳ Ｐゴシック" pitchFamily="1" charset="-128"/>
                        </a:rPr>
                        <a:t>Taux de conversion*</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r>
              <a:tr h="2651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pitchFamily="1" charset="0"/>
                          <a:ea typeface="ＭＳ Ｐゴシック" pitchFamily="1" charset="-128"/>
                        </a:rPr>
                        <a:t>[1] Jeu-concours</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Calibri" pitchFamily="1" charset="0"/>
                          <a:ea typeface="ＭＳ Ｐゴシック" pitchFamily="1" charset="-128"/>
                        </a:rPr>
                        <a:t>7 121 465</a:t>
                      </a:r>
                      <a:r>
                        <a:rPr kumimoji="0" lang="fr-FR" sz="1000" b="0" i="0" u="none" strike="noStrike" cap="none" normalizeH="0" baseline="0" smtClean="0">
                          <a:ln>
                            <a:noFill/>
                          </a:ln>
                          <a:solidFill>
                            <a:srgbClr val="000000"/>
                          </a:solidFill>
                          <a:effectLst/>
                          <a:latin typeface="Calibri" pitchFamily="1" charset="0"/>
                          <a:ea typeface="ＭＳ Ｐゴシック" pitchFamily="1" charset="-128"/>
                        </a:rPr>
                        <a:t>  </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pitchFamily="1" charset="0"/>
                          <a:ea typeface="ＭＳ Ｐゴシック" pitchFamily="1" charset="-128"/>
                        </a:rPr>
                        <a:t>1 805</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pitchFamily="1" charset="0"/>
                          <a:ea typeface="ＭＳ Ｐゴシック" pitchFamily="1" charset="-128"/>
                        </a:rPr>
                        <a:t>0,60 € </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pitchFamily="1" charset="0"/>
                          <a:ea typeface="ＭＳ Ｐゴシック" pitchFamily="1" charset="-128"/>
                        </a:rPr>
                        <a:t>1 080 € </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pitchFamily="1" charset="0"/>
                          <a:ea typeface="ＭＳ Ｐゴシック" pitchFamily="1" charset="-128"/>
                        </a:rPr>
                        <a:t>543</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pitchFamily="1" charset="0"/>
                          <a:ea typeface="ＭＳ Ｐゴシック" pitchFamily="1" charset="-128"/>
                        </a:rPr>
                        <a:t> </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pitchFamily="1" charset="0"/>
                          <a:ea typeface="ＭＳ Ｐゴシック" pitchFamily="1" charset="-128"/>
                        </a:rPr>
                        <a:t>              1,99 € </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pitchFamily="1" charset="0"/>
                          <a:ea typeface="ＭＳ Ｐゴシック" pitchFamily="1" charset="-128"/>
                        </a:rPr>
                        <a:t>30%</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pitchFamily="1" charset="0"/>
                          <a:ea typeface="ＭＳ Ｐゴシック" pitchFamily="1" charset="-128"/>
                        </a:rPr>
                        <a:t>[1] Actualités sponsorisées</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Calibri" pitchFamily="1" charset="0"/>
                          <a:ea typeface="ＭＳ Ｐゴシック" pitchFamily="1" charset="-128"/>
                        </a:rPr>
                        <a:t>3 058 139</a:t>
                      </a:r>
                      <a:endParaRPr kumimoji="0" lang="fr-FR" sz="1000" b="0" i="0" u="none" strike="noStrike" cap="none" normalizeH="0" baseline="0" smtClean="0">
                        <a:ln>
                          <a:noFill/>
                        </a:ln>
                        <a:solidFill>
                          <a:srgbClr val="000000"/>
                        </a:solidFill>
                        <a:effectLst/>
                        <a:latin typeface="Calibri" pitchFamily="1" charset="0"/>
                        <a:ea typeface="ＭＳ Ｐゴシック" pitchFamily="1" charset="-128"/>
                      </a:endParaRP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pitchFamily="1" charset="0"/>
                          <a:ea typeface="ＭＳ Ｐゴシック" pitchFamily="1" charset="-128"/>
                        </a:rPr>
                        <a:t>2092</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pitchFamily="1" charset="0"/>
                          <a:ea typeface="ＭＳ Ｐゴシック" pitchFamily="1" charset="-128"/>
                        </a:rPr>
                        <a:t>0,53 € </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pitchFamily="1" charset="0"/>
                          <a:ea typeface="ＭＳ Ｐゴシック" pitchFamily="1" charset="-128"/>
                        </a:rPr>
                        <a:t>1 109 € </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pitchFamily="1" charset="0"/>
                          <a:ea typeface="ＭＳ Ｐゴシック" pitchFamily="1" charset="-128"/>
                        </a:rPr>
                        <a:t>1 028</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pitchFamily="1" charset="0"/>
                          <a:ea typeface="ＭＳ Ｐゴシック" pitchFamily="1" charset="-128"/>
                        </a:rPr>
                        <a:t> </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pitchFamily="1" charset="0"/>
                          <a:ea typeface="ＭＳ Ｐゴシック" pitchFamily="1" charset="-128"/>
                        </a:rPr>
                        <a:t>              1,08 € </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pitchFamily="1" charset="0"/>
                          <a:ea typeface="ＭＳ Ｐゴシック" pitchFamily="1" charset="-128"/>
                        </a:rPr>
                        <a:t>49%</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pitchFamily="1" charset="0"/>
                          <a:ea typeface="ＭＳ Ｐゴシック" pitchFamily="1" charset="-128"/>
                        </a:rPr>
                        <a:t>Total</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pitchFamily="1" charset="0"/>
                          <a:ea typeface="ＭＳ Ｐゴシック" pitchFamily="1" charset="-128"/>
                        </a:rPr>
                        <a:t>     </a:t>
                      </a:r>
                      <a:r>
                        <a:rPr kumimoji="0" lang="fr-FR" sz="1000" b="1" i="0" u="none" strike="noStrike" cap="none" normalizeH="0" baseline="0" smtClean="0">
                          <a:ln>
                            <a:noFill/>
                          </a:ln>
                          <a:solidFill>
                            <a:schemeClr val="tx1"/>
                          </a:solidFill>
                          <a:effectLst/>
                          <a:latin typeface="Calibri" pitchFamily="1" charset="0"/>
                          <a:ea typeface="ＭＳ Ｐゴシック" pitchFamily="1" charset="-128"/>
                        </a:rPr>
                        <a:t>10 179 604</a:t>
                      </a:r>
                      <a:endParaRPr kumimoji="0" lang="fr-FR" sz="1000" b="1" i="0" u="none" strike="noStrike" cap="none" normalizeH="0" baseline="0" smtClean="0">
                        <a:ln>
                          <a:noFill/>
                        </a:ln>
                        <a:solidFill>
                          <a:srgbClr val="000000"/>
                        </a:solidFill>
                        <a:effectLst/>
                        <a:latin typeface="Calibri" pitchFamily="1" charset="0"/>
                        <a:ea typeface="ＭＳ Ｐゴシック" pitchFamily="1" charset="-128"/>
                      </a:endParaRP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pitchFamily="1" charset="0"/>
                          <a:ea typeface="ＭＳ Ｐゴシック" pitchFamily="1" charset="-128"/>
                        </a:rPr>
                        <a:t>3 897</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pitchFamily="1" charset="0"/>
                          <a:ea typeface="ＭＳ Ｐゴシック" pitchFamily="1" charset="-128"/>
                        </a:rPr>
                        <a:t>0,66 € </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pitchFamily="1" charset="0"/>
                          <a:ea typeface="ＭＳ Ｐゴシック" pitchFamily="1" charset="-128"/>
                        </a:rPr>
                        <a:t>2 189 € </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pitchFamily="1" charset="0"/>
                          <a:ea typeface="ＭＳ Ｐゴシック" pitchFamily="1" charset="-128"/>
                        </a:rPr>
                        <a:t>1 571</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pitchFamily="1" charset="0"/>
                          <a:ea typeface="ＭＳ Ｐゴシック" pitchFamily="1" charset="-128"/>
                        </a:rPr>
                        <a:t> </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pitchFamily="1" charset="0"/>
                          <a:ea typeface="ＭＳ Ｐゴシック" pitchFamily="1" charset="-128"/>
                        </a:rPr>
                        <a:t>              1,39 € </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alibri" pitchFamily="1" charset="0"/>
                          <a:ea typeface="ＭＳ Ｐゴシック" pitchFamily="1" charset="-128"/>
                        </a:rPr>
                        <a:t>40%</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bl>
          </a:graphicData>
        </a:graphic>
      </p:graphicFrame>
      <p:sp>
        <p:nvSpPr>
          <p:cNvPr id="63548" name="ZoneTexte 20"/>
          <p:cNvSpPr txBox="1">
            <a:spLocks noChangeArrowheads="1"/>
          </p:cNvSpPr>
          <p:nvPr>
            <p:custDataLst>
              <p:tags r:id="rId6"/>
            </p:custDataLst>
          </p:nvPr>
        </p:nvSpPr>
        <p:spPr bwMode="auto">
          <a:xfrm>
            <a:off x="5949950" y="4089400"/>
            <a:ext cx="2401888" cy="276225"/>
          </a:xfrm>
          <a:prstGeom prst="rect">
            <a:avLst/>
          </a:prstGeom>
          <a:noFill/>
          <a:ln w="9525">
            <a:noFill/>
            <a:miter lim="800000"/>
            <a:headEnd/>
            <a:tailEnd/>
          </a:ln>
        </p:spPr>
        <p:txBody>
          <a:bodyPr wrap="none">
            <a:spAutoFit/>
          </a:bodyPr>
          <a:lstStyle/>
          <a:p>
            <a:r>
              <a:rPr lang="fr-FR" sz="1200" i="1">
                <a:latin typeface="Calibri" pitchFamily="34" charset="0"/>
              </a:rPr>
              <a:t>* Honoraire à la performance inclus</a:t>
            </a:r>
          </a:p>
        </p:txBody>
      </p:sp>
      <p:sp>
        <p:nvSpPr>
          <p:cNvPr id="17" name="Rectangle 16"/>
          <p:cNvSpPr/>
          <p:nvPr>
            <p:custDataLst>
              <p:tags r:id="rId7"/>
            </p:custDataLst>
          </p:nvPr>
        </p:nvSpPr>
        <p:spPr>
          <a:xfrm>
            <a:off x="0" y="790575"/>
            <a:ext cx="3276600" cy="504825"/>
          </a:xfrm>
          <a:prstGeom prst="rect">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fr-FR" sz="2400" b="1" dirty="0">
                <a:solidFill>
                  <a:schemeClr val="bg1"/>
                </a:solidFill>
                <a:latin typeface="Calibri" charset="0"/>
                <a:ea typeface="ＭＳ Ｐゴシック" charset="-128"/>
              </a:rPr>
              <a:t>Campagne 1</a:t>
            </a:r>
            <a:endParaRPr lang="fr-FR" sz="1400" dirty="0">
              <a:solidFill>
                <a:schemeClr val="tx1"/>
              </a:solidFill>
              <a:latin typeface="Calibri" charset="0"/>
              <a:ea typeface="ＭＳ Ｐゴシック" charset="-128"/>
            </a:endParaRPr>
          </a:p>
        </p:txBody>
      </p:sp>
      <p:sp>
        <p:nvSpPr>
          <p:cNvPr id="27" name="Rectangle 26"/>
          <p:cNvSpPr/>
          <p:nvPr>
            <p:custDataLst>
              <p:tags r:id="rId8"/>
            </p:custDataLst>
          </p:nvPr>
        </p:nvSpPr>
        <p:spPr>
          <a:xfrm>
            <a:off x="720725" y="4619625"/>
            <a:ext cx="2087563" cy="1257300"/>
          </a:xfrm>
          <a:prstGeom prst="rect">
            <a:avLst/>
          </a:prstGeom>
          <a:solidFill>
            <a:srgbClr val="CCCC00"/>
          </a:solidFill>
          <a:ln>
            <a:noFill/>
          </a:ln>
          <a:effectLst/>
        </p:spPr>
        <p:style>
          <a:lnRef idx="1">
            <a:schemeClr val="accent1"/>
          </a:lnRef>
          <a:fillRef idx="3">
            <a:schemeClr val="accent1"/>
          </a:fillRef>
          <a:effectRef idx="2">
            <a:schemeClr val="accent1"/>
          </a:effectRef>
          <a:fontRef idx="minor">
            <a:schemeClr val="lt1"/>
          </a:fontRef>
        </p:style>
        <p:txBody>
          <a:bodyPr lIns="72000" tIns="72000" rIns="72000" bIns="72000" anchor="ctr"/>
          <a:lstStyle/>
          <a:p>
            <a:pPr algn="ctr">
              <a:spcAft>
                <a:spcPts val="600"/>
              </a:spcAft>
              <a:defRPr/>
            </a:pPr>
            <a:r>
              <a:rPr lang="fr-FR" sz="2800" b="1" dirty="0">
                <a:solidFill>
                  <a:schemeClr val="bg1"/>
                </a:solidFill>
                <a:latin typeface="Calibri" charset="0"/>
                <a:ea typeface="ＭＳ Ｐゴシック" charset="-128"/>
                <a:sym typeface="Futura" charset="0"/>
              </a:rPr>
              <a:t>0,66€</a:t>
            </a:r>
          </a:p>
          <a:p>
            <a:pPr algn="ctr">
              <a:spcAft>
                <a:spcPts val="600"/>
              </a:spcAft>
              <a:defRPr/>
            </a:pPr>
            <a:r>
              <a:rPr lang="fr-FR" sz="1600" dirty="0">
                <a:solidFill>
                  <a:schemeClr val="bg1"/>
                </a:solidFill>
                <a:latin typeface="Calibri" charset="0"/>
                <a:ea typeface="ＭＳ Ｐゴシック" charset="-128"/>
                <a:sym typeface="Futura" charset="0"/>
              </a:rPr>
              <a:t>de coût par clic</a:t>
            </a:r>
          </a:p>
        </p:txBody>
      </p:sp>
      <p:sp>
        <p:nvSpPr>
          <p:cNvPr id="28" name="Rectangle 27"/>
          <p:cNvSpPr/>
          <p:nvPr>
            <p:custDataLst>
              <p:tags r:id="rId9"/>
            </p:custDataLst>
          </p:nvPr>
        </p:nvSpPr>
        <p:spPr>
          <a:xfrm>
            <a:off x="3527425" y="4619625"/>
            <a:ext cx="2089150" cy="1257300"/>
          </a:xfrm>
          <a:prstGeom prst="rect">
            <a:avLst/>
          </a:prstGeom>
          <a:solidFill>
            <a:srgbClr val="CCCC00"/>
          </a:solidFill>
          <a:ln>
            <a:noFill/>
          </a:ln>
          <a:effectLst/>
        </p:spPr>
        <p:style>
          <a:lnRef idx="1">
            <a:schemeClr val="accent1"/>
          </a:lnRef>
          <a:fillRef idx="3">
            <a:schemeClr val="accent1"/>
          </a:fillRef>
          <a:effectRef idx="2">
            <a:schemeClr val="accent1"/>
          </a:effectRef>
          <a:fontRef idx="minor">
            <a:schemeClr val="lt1"/>
          </a:fontRef>
        </p:style>
        <p:txBody>
          <a:bodyPr lIns="72000" tIns="72000" rIns="72000" bIns="72000" anchor="ctr"/>
          <a:lstStyle/>
          <a:p>
            <a:pPr algn="ctr">
              <a:spcAft>
                <a:spcPts val="600"/>
              </a:spcAft>
              <a:defRPr/>
            </a:pPr>
            <a:r>
              <a:rPr lang="fr-FR" sz="2800" b="1" dirty="0">
                <a:solidFill>
                  <a:schemeClr val="bg1"/>
                </a:solidFill>
                <a:latin typeface="Calibri" charset="0"/>
                <a:ea typeface="ＭＳ Ｐゴシック" charset="-128"/>
                <a:sym typeface="Futura" charset="0"/>
              </a:rPr>
              <a:t>1,39€</a:t>
            </a:r>
          </a:p>
          <a:p>
            <a:pPr algn="ctr">
              <a:spcAft>
                <a:spcPts val="600"/>
              </a:spcAft>
              <a:defRPr/>
            </a:pPr>
            <a:r>
              <a:rPr lang="fr-FR" sz="1600" dirty="0">
                <a:solidFill>
                  <a:schemeClr val="bg1"/>
                </a:solidFill>
                <a:latin typeface="Calibri" charset="0"/>
                <a:ea typeface="ＭＳ Ｐゴシック" charset="-128"/>
                <a:sym typeface="Futura" charset="0"/>
              </a:rPr>
              <a:t>de coût de conversion</a:t>
            </a:r>
          </a:p>
        </p:txBody>
      </p:sp>
      <p:sp>
        <p:nvSpPr>
          <p:cNvPr id="29" name="Rectangle 28"/>
          <p:cNvSpPr/>
          <p:nvPr>
            <p:custDataLst>
              <p:tags r:id="rId10"/>
            </p:custDataLst>
          </p:nvPr>
        </p:nvSpPr>
        <p:spPr>
          <a:xfrm>
            <a:off x="6335713" y="4619625"/>
            <a:ext cx="2087562" cy="1257300"/>
          </a:xfrm>
          <a:prstGeom prst="rect">
            <a:avLst/>
          </a:prstGeom>
          <a:solidFill>
            <a:srgbClr val="CCCC00"/>
          </a:solidFill>
          <a:ln>
            <a:noFill/>
          </a:ln>
          <a:effectLst/>
        </p:spPr>
        <p:style>
          <a:lnRef idx="1">
            <a:schemeClr val="accent1"/>
          </a:lnRef>
          <a:fillRef idx="3">
            <a:schemeClr val="accent1"/>
          </a:fillRef>
          <a:effectRef idx="2">
            <a:schemeClr val="accent1"/>
          </a:effectRef>
          <a:fontRef idx="minor">
            <a:schemeClr val="lt1"/>
          </a:fontRef>
        </p:style>
        <p:txBody>
          <a:bodyPr lIns="72000" tIns="72000" rIns="72000" bIns="72000" anchor="ctr"/>
          <a:lstStyle/>
          <a:p>
            <a:pPr algn="ctr">
              <a:spcAft>
                <a:spcPts val="600"/>
              </a:spcAft>
              <a:defRPr/>
            </a:pPr>
            <a:r>
              <a:rPr lang="fr-FR" sz="2800" b="1" dirty="0">
                <a:solidFill>
                  <a:schemeClr val="bg1"/>
                </a:solidFill>
                <a:latin typeface="Calibri" charset="0"/>
                <a:ea typeface="ＭＳ Ｐゴシック" charset="-128"/>
                <a:sym typeface="Futura" charset="0"/>
              </a:rPr>
              <a:t>40%</a:t>
            </a:r>
          </a:p>
          <a:p>
            <a:pPr algn="ctr">
              <a:spcAft>
                <a:spcPts val="600"/>
              </a:spcAft>
              <a:defRPr/>
            </a:pPr>
            <a:r>
              <a:rPr lang="fr-FR" sz="1600" dirty="0">
                <a:solidFill>
                  <a:schemeClr val="bg1"/>
                </a:solidFill>
                <a:latin typeface="Calibri" charset="0"/>
                <a:ea typeface="ＭＳ Ｐゴシック" charset="-128"/>
                <a:sym typeface="Futura" charset="0"/>
              </a:rPr>
              <a:t>des personnes ayant cliqué deviennent fans</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custDataLst>
              <p:tags r:id="rId1"/>
            </p:custDataLst>
          </p:nvPr>
        </p:nvSpPr>
        <p:spPr>
          <a:xfrm>
            <a:off x="0" y="1258366"/>
            <a:ext cx="2987824" cy="36080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fr-FR" sz="1600" dirty="0" smtClean="0">
                <a:solidFill>
                  <a:schemeClr val="bg1"/>
                </a:solidFill>
                <a:latin typeface="Calibri" charset="0"/>
                <a:ea typeface="ＭＳ Ｐゴシック" charset="-128"/>
              </a:rPr>
              <a:t>Mai - Juin 2012</a:t>
            </a:r>
            <a:endParaRPr lang="fr-FR" sz="1050" dirty="0">
              <a:solidFill>
                <a:schemeClr val="tx1"/>
              </a:solidFill>
              <a:latin typeface="Calibri" charset="0"/>
              <a:ea typeface="ＭＳ Ｐゴシック" charset="-128"/>
            </a:endParaRPr>
          </a:p>
        </p:txBody>
      </p:sp>
      <p:sp>
        <p:nvSpPr>
          <p:cNvPr id="64514" name="Espace réservé du contenu 4"/>
          <p:cNvSpPr txBox="1">
            <a:spLocks/>
          </p:cNvSpPr>
          <p:nvPr>
            <p:custDataLst>
              <p:tags r:id="rId2"/>
            </p:custDataLst>
          </p:nvPr>
        </p:nvSpPr>
        <p:spPr bwMode="auto">
          <a:xfrm>
            <a:off x="935038" y="1628775"/>
            <a:ext cx="7273925" cy="1006475"/>
          </a:xfrm>
          <a:prstGeom prst="rect">
            <a:avLst/>
          </a:prstGeom>
          <a:noFill/>
          <a:ln w="9525">
            <a:noFill/>
            <a:miter lim="800000"/>
            <a:headEnd/>
            <a:tailEnd/>
          </a:ln>
        </p:spPr>
        <p:txBody>
          <a:bodyPr/>
          <a:lstStyle/>
          <a:p>
            <a:pPr algn="ctr"/>
            <a:r>
              <a:rPr lang="fr-FR" sz="3600" b="1">
                <a:solidFill>
                  <a:srgbClr val="CCCC00"/>
                </a:solidFill>
                <a:latin typeface="Calibri" pitchFamily="34" charset="0"/>
              </a:rPr>
              <a:t>910 fans </a:t>
            </a:r>
          </a:p>
          <a:p>
            <a:pPr algn="ctr"/>
            <a:r>
              <a:rPr lang="fr-FR" sz="2000">
                <a:solidFill>
                  <a:srgbClr val="404040"/>
                </a:solidFill>
                <a:latin typeface="Calibri" pitchFamily="34" charset="0"/>
              </a:rPr>
              <a:t>Générés grâce aux bannières Facebook</a:t>
            </a:r>
          </a:p>
        </p:txBody>
      </p:sp>
      <p:sp>
        <p:nvSpPr>
          <p:cNvPr id="64515" name="Titre 23"/>
          <p:cNvSpPr>
            <a:spLocks noGrp="1"/>
          </p:cNvSpPr>
          <p:nvPr>
            <p:ph type="title"/>
            <p:custDataLst>
              <p:tags r:id="rId3"/>
            </p:custDataLst>
          </p:nvPr>
        </p:nvSpPr>
        <p:spPr>
          <a:noFill/>
        </p:spPr>
        <p:txBody>
          <a:bodyPr/>
          <a:lstStyle/>
          <a:p>
            <a:r>
              <a:rPr lang="fr-FR" smtClean="0">
                <a:ea typeface="ＭＳ Ｐゴシック"/>
              </a:rPr>
              <a:t>Résultats : Campagne 2</a:t>
            </a:r>
          </a:p>
        </p:txBody>
      </p:sp>
      <p:sp>
        <p:nvSpPr>
          <p:cNvPr id="33799" name="Espace réservé du pied de page 4"/>
          <p:cNvSpPr>
            <a:spLocks noGrp="1"/>
          </p:cNvSpPr>
          <p:nvPr>
            <p:ph type="ftr" sz="quarter" idx="10"/>
            <p:custDataLst>
              <p:tags r:id="rId4"/>
            </p:custDataLst>
          </p:nvPr>
        </p:nvSpPr>
        <p:spPr/>
        <p:txBody>
          <a:bodyPr/>
          <a:lstStyle/>
          <a:p>
            <a:pPr>
              <a:defRPr/>
            </a:pPr>
            <a:r>
              <a:rPr lang="fr-FR"/>
              <a:t>Bilan – Théâtres Parisiens Associés</a:t>
            </a:r>
          </a:p>
        </p:txBody>
      </p:sp>
      <p:graphicFrame>
        <p:nvGraphicFramePr>
          <p:cNvPr id="20" name="Tableau 19"/>
          <p:cNvGraphicFramePr>
            <a:graphicFrameLocks noGrp="1"/>
          </p:cNvGraphicFramePr>
          <p:nvPr>
            <p:custDataLst>
              <p:tags r:id="rId5"/>
            </p:custDataLst>
          </p:nvPr>
        </p:nvGraphicFramePr>
        <p:xfrm>
          <a:off x="792163" y="2903538"/>
          <a:ext cx="7561262" cy="1172139"/>
        </p:xfrm>
        <a:graphic>
          <a:graphicData uri="http://schemas.openxmlformats.org/drawingml/2006/table">
            <a:tbl>
              <a:tblPr/>
              <a:tblGrid>
                <a:gridCol w="1671637"/>
                <a:gridCol w="815975"/>
                <a:gridCol w="814388"/>
                <a:gridCol w="815975"/>
                <a:gridCol w="815975"/>
                <a:gridCol w="814387"/>
                <a:gridCol w="182563"/>
                <a:gridCol w="814387"/>
                <a:gridCol w="815975"/>
              </a:tblGrid>
              <a:tr h="3571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charset="0"/>
                          <a:ea typeface="ＭＳ Ｐゴシック" charset="-128"/>
                        </a:rPr>
                        <a:t>Campagne</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charset="0"/>
                          <a:ea typeface="ＭＳ Ｐゴシック" charset="-128"/>
                        </a:rPr>
                        <a:t>Impressions</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charset="0"/>
                          <a:ea typeface="ＭＳ Ｐゴシック" charset="-128"/>
                        </a:rPr>
                        <a:t>Clics</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charset="0"/>
                          <a:ea typeface="ＭＳ Ｐゴシック" charset="-128"/>
                        </a:rPr>
                        <a:t>Coût au clic*</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charset="0"/>
                          <a:ea typeface="ＭＳ Ｐゴシック" charset="-128"/>
                        </a:rPr>
                        <a:t>Dépense*</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charset="0"/>
                          <a:ea typeface="ＭＳ Ｐゴシック" charset="-128"/>
                        </a:rPr>
                        <a:t>Conversions</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charset="0"/>
                          <a:ea typeface="ＭＳ Ｐゴシック" charset="-128"/>
                        </a:rPr>
                        <a:t> </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charset="0"/>
                          <a:ea typeface="ＭＳ Ｐゴシック" charset="-128"/>
                        </a:rPr>
                        <a:t>Coût par conversion*</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charset="0"/>
                          <a:ea typeface="ＭＳ Ｐゴシック" charset="-128"/>
                        </a:rPr>
                        <a:t>Taux de conversion*</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r>
              <a:tr h="2651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charset="0"/>
                          <a:ea typeface="ＭＳ Ｐゴシック" charset="-128"/>
                        </a:rPr>
                        <a:t>Jeu-concours</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Calibri" charset="0"/>
                          <a:ea typeface="ＭＳ Ｐゴシック" charset="-128"/>
                        </a:rPr>
                        <a:t>7 128 922</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Calibri" charset="0"/>
                          <a:ea typeface="ＭＳ Ｐゴシック" charset="-128"/>
                        </a:rPr>
                        <a:t>1260</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charset="0"/>
                          <a:ea typeface="ＭＳ Ｐゴシック" charset="-128"/>
                        </a:rPr>
                        <a:t>0,61 € </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charset="0"/>
                          <a:ea typeface="ＭＳ Ｐゴシック" charset="-128"/>
                        </a:rPr>
                        <a:t> 768,53 € </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charset="0"/>
                          <a:ea typeface="ＭＳ Ｐゴシック" charset="-128"/>
                        </a:rPr>
                        <a:t>447</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charset="0"/>
                          <a:ea typeface="ＭＳ Ｐゴシック" charset="-128"/>
                        </a:rPr>
                        <a:t> </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charset="0"/>
                          <a:ea typeface="ＭＳ Ｐゴシック" charset="-128"/>
                        </a:rPr>
                        <a:t>              1,72 € </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charset="0"/>
                          <a:ea typeface="ＭＳ Ｐゴシック" charset="-128"/>
                        </a:rPr>
                        <a:t>35,5%</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charset="0"/>
                          <a:ea typeface="ＭＳ Ｐゴシック" charset="-128"/>
                        </a:rPr>
                        <a:t>Actualités sponsorisées</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Calibri" charset="0"/>
                          <a:ea typeface="ＭＳ Ｐゴシック" charset="-128"/>
                        </a:rPr>
                        <a:t>2 683 188</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charset="0"/>
                          <a:ea typeface="ＭＳ Ｐゴシック" charset="-128"/>
                        </a:rPr>
                        <a:t>2092</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charset="0"/>
                          <a:ea typeface="ＭＳ Ｐゴシック" charset="-128"/>
                        </a:rPr>
                        <a:t>0,61 € </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charset="0"/>
                          <a:ea typeface="ＭＳ Ｐゴシック" charset="-128"/>
                        </a:rPr>
                        <a:t> 777,60 €  </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charset="0"/>
                          <a:ea typeface="ＭＳ Ｐゴシック" charset="-128"/>
                        </a:rPr>
                        <a:t>463</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charset="0"/>
                          <a:ea typeface="ＭＳ Ｐゴシック" charset="-128"/>
                        </a:rPr>
                        <a:t> </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charset="0"/>
                          <a:ea typeface="ＭＳ Ｐゴシック" charset="-128"/>
                        </a:rPr>
                        <a:t>              1,68 € </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Calibri" charset="0"/>
                          <a:ea typeface="ＭＳ Ｐゴシック" charset="-128"/>
                        </a:rPr>
                        <a:t>36,3%</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charset="0"/>
                          <a:ea typeface="ＭＳ Ｐゴシック" charset="-128"/>
                        </a:rPr>
                        <a:t>Total</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charset="0"/>
                          <a:ea typeface="ＭＳ Ｐゴシック" charset="-128"/>
                        </a:rPr>
                        <a:t>9 812 110</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charset="0"/>
                          <a:ea typeface="ＭＳ Ｐゴシック" charset="-128"/>
                        </a:rPr>
                        <a:t>2536</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charset="0"/>
                          <a:ea typeface="ＭＳ Ｐゴシック" charset="-128"/>
                        </a:rPr>
                        <a:t>0,61 € </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charset="0"/>
                          <a:ea typeface="ＭＳ Ｐゴシック" charset="-128"/>
                        </a:rPr>
                        <a:t> 1 546,13 € </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charset="0"/>
                          <a:ea typeface="ＭＳ Ｐゴシック" charset="-128"/>
                        </a:rPr>
                        <a:t>910</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charset="0"/>
                          <a:ea typeface="ＭＳ Ｐゴシック" charset="-128"/>
                        </a:rPr>
                        <a:t> </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charset="0"/>
                          <a:ea typeface="ＭＳ Ｐゴシック" charset="-128"/>
                        </a:rPr>
                        <a:t>              1,70 € </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000000"/>
                          </a:solidFill>
                          <a:effectLst/>
                          <a:latin typeface="Calibri" charset="0"/>
                          <a:ea typeface="ＭＳ Ｐゴシック" charset="-128"/>
                        </a:rPr>
                        <a:t>35,9%</a:t>
                      </a:r>
                    </a:p>
                  </a:txBody>
                  <a:tcPr marL="36000" marR="36000" marT="36000" marB="3600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r>
            </a:tbl>
          </a:graphicData>
        </a:graphic>
      </p:graphicFrame>
      <p:sp>
        <p:nvSpPr>
          <p:cNvPr id="64572" name="ZoneTexte 20"/>
          <p:cNvSpPr txBox="1">
            <a:spLocks noChangeArrowheads="1"/>
          </p:cNvSpPr>
          <p:nvPr>
            <p:custDataLst>
              <p:tags r:id="rId6"/>
            </p:custDataLst>
          </p:nvPr>
        </p:nvSpPr>
        <p:spPr bwMode="auto">
          <a:xfrm>
            <a:off x="5949950" y="4075113"/>
            <a:ext cx="2401888" cy="276225"/>
          </a:xfrm>
          <a:prstGeom prst="rect">
            <a:avLst/>
          </a:prstGeom>
          <a:noFill/>
          <a:ln w="9525">
            <a:noFill/>
            <a:miter lim="800000"/>
            <a:headEnd/>
            <a:tailEnd/>
          </a:ln>
        </p:spPr>
        <p:txBody>
          <a:bodyPr wrap="none">
            <a:spAutoFit/>
          </a:bodyPr>
          <a:lstStyle/>
          <a:p>
            <a:r>
              <a:rPr lang="fr-FR" sz="1200" i="1">
                <a:latin typeface="Calibri" pitchFamily="34" charset="0"/>
              </a:rPr>
              <a:t>* Honoraire à la performance inclus</a:t>
            </a:r>
          </a:p>
        </p:txBody>
      </p:sp>
      <p:sp>
        <p:nvSpPr>
          <p:cNvPr id="13" name="Rectangle 12"/>
          <p:cNvSpPr/>
          <p:nvPr>
            <p:custDataLst>
              <p:tags r:id="rId7"/>
            </p:custDataLst>
          </p:nvPr>
        </p:nvSpPr>
        <p:spPr>
          <a:xfrm>
            <a:off x="0" y="790575"/>
            <a:ext cx="3276600" cy="504825"/>
          </a:xfrm>
          <a:prstGeom prst="rect">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fr-FR" sz="2400" b="1" dirty="0">
                <a:solidFill>
                  <a:schemeClr val="bg1"/>
                </a:solidFill>
                <a:latin typeface="Calibri" charset="0"/>
                <a:ea typeface="ＭＳ Ｐゴシック" charset="-128"/>
              </a:rPr>
              <a:t>Campagne 2</a:t>
            </a:r>
            <a:endParaRPr lang="fr-FR" sz="1400" dirty="0">
              <a:solidFill>
                <a:schemeClr val="tx1"/>
              </a:solidFill>
              <a:latin typeface="Calibri" charset="0"/>
              <a:ea typeface="ＭＳ Ｐゴシック" charset="-128"/>
            </a:endParaRPr>
          </a:p>
        </p:txBody>
      </p:sp>
      <p:sp>
        <p:nvSpPr>
          <p:cNvPr id="17" name="Rectangle 16"/>
          <p:cNvSpPr/>
          <p:nvPr>
            <p:custDataLst>
              <p:tags r:id="rId8"/>
            </p:custDataLst>
          </p:nvPr>
        </p:nvSpPr>
        <p:spPr>
          <a:xfrm>
            <a:off x="720725" y="4619625"/>
            <a:ext cx="2087563" cy="1257300"/>
          </a:xfrm>
          <a:prstGeom prst="rect">
            <a:avLst/>
          </a:prstGeom>
          <a:solidFill>
            <a:srgbClr val="CCCC00"/>
          </a:solidFill>
          <a:ln>
            <a:noFill/>
          </a:ln>
          <a:effectLst/>
        </p:spPr>
        <p:style>
          <a:lnRef idx="1">
            <a:schemeClr val="accent1"/>
          </a:lnRef>
          <a:fillRef idx="3">
            <a:schemeClr val="accent1"/>
          </a:fillRef>
          <a:effectRef idx="2">
            <a:schemeClr val="accent1"/>
          </a:effectRef>
          <a:fontRef idx="minor">
            <a:schemeClr val="lt1"/>
          </a:fontRef>
        </p:style>
        <p:txBody>
          <a:bodyPr lIns="72000" tIns="72000" rIns="72000" bIns="72000" anchor="ctr"/>
          <a:lstStyle/>
          <a:p>
            <a:pPr algn="ctr">
              <a:spcAft>
                <a:spcPts val="600"/>
              </a:spcAft>
              <a:defRPr/>
            </a:pPr>
            <a:r>
              <a:rPr lang="fr-FR" sz="2800" b="1" dirty="0">
                <a:solidFill>
                  <a:schemeClr val="bg1"/>
                </a:solidFill>
                <a:latin typeface="Calibri" charset="0"/>
                <a:ea typeface="ＭＳ Ｐゴシック" charset="-128"/>
                <a:sym typeface="Futura" charset="0"/>
              </a:rPr>
              <a:t>0,61€</a:t>
            </a:r>
          </a:p>
          <a:p>
            <a:pPr algn="ctr">
              <a:spcAft>
                <a:spcPts val="600"/>
              </a:spcAft>
              <a:defRPr/>
            </a:pPr>
            <a:r>
              <a:rPr lang="fr-FR" sz="1600" dirty="0">
                <a:solidFill>
                  <a:schemeClr val="bg1"/>
                </a:solidFill>
                <a:latin typeface="Calibri" charset="0"/>
                <a:ea typeface="ＭＳ Ｐゴシック" charset="-128"/>
                <a:sym typeface="Futura" charset="0"/>
              </a:rPr>
              <a:t>de coût par clic</a:t>
            </a:r>
          </a:p>
        </p:txBody>
      </p:sp>
      <p:sp>
        <p:nvSpPr>
          <p:cNvPr id="21" name="Rectangle 20"/>
          <p:cNvSpPr/>
          <p:nvPr>
            <p:custDataLst>
              <p:tags r:id="rId9"/>
            </p:custDataLst>
          </p:nvPr>
        </p:nvSpPr>
        <p:spPr>
          <a:xfrm>
            <a:off x="3527425" y="4619625"/>
            <a:ext cx="2089150" cy="1257300"/>
          </a:xfrm>
          <a:prstGeom prst="rect">
            <a:avLst/>
          </a:prstGeom>
          <a:solidFill>
            <a:srgbClr val="CCCC00"/>
          </a:solidFill>
          <a:ln>
            <a:noFill/>
          </a:ln>
          <a:effectLst/>
        </p:spPr>
        <p:style>
          <a:lnRef idx="1">
            <a:schemeClr val="accent1"/>
          </a:lnRef>
          <a:fillRef idx="3">
            <a:schemeClr val="accent1"/>
          </a:fillRef>
          <a:effectRef idx="2">
            <a:schemeClr val="accent1"/>
          </a:effectRef>
          <a:fontRef idx="minor">
            <a:schemeClr val="lt1"/>
          </a:fontRef>
        </p:style>
        <p:txBody>
          <a:bodyPr lIns="72000" tIns="72000" rIns="72000" bIns="72000" anchor="ctr"/>
          <a:lstStyle/>
          <a:p>
            <a:pPr algn="ctr">
              <a:spcAft>
                <a:spcPts val="600"/>
              </a:spcAft>
              <a:defRPr/>
            </a:pPr>
            <a:r>
              <a:rPr lang="fr-FR" sz="2800" b="1" dirty="0">
                <a:solidFill>
                  <a:schemeClr val="bg1"/>
                </a:solidFill>
                <a:latin typeface="Calibri" charset="0"/>
                <a:ea typeface="ＭＳ Ｐゴシック" charset="-128"/>
                <a:sym typeface="Futura" charset="0"/>
              </a:rPr>
              <a:t>1,70€</a:t>
            </a:r>
          </a:p>
          <a:p>
            <a:pPr algn="ctr">
              <a:spcAft>
                <a:spcPts val="600"/>
              </a:spcAft>
              <a:defRPr/>
            </a:pPr>
            <a:r>
              <a:rPr lang="fr-FR" sz="1600" dirty="0">
                <a:solidFill>
                  <a:schemeClr val="bg1"/>
                </a:solidFill>
                <a:latin typeface="Calibri" charset="0"/>
                <a:ea typeface="ＭＳ Ｐゴシック" charset="-128"/>
                <a:sym typeface="Futura" charset="0"/>
              </a:rPr>
              <a:t>de coût de conversion</a:t>
            </a:r>
          </a:p>
        </p:txBody>
      </p:sp>
      <p:sp>
        <p:nvSpPr>
          <p:cNvPr id="22" name="Rectangle 21"/>
          <p:cNvSpPr/>
          <p:nvPr>
            <p:custDataLst>
              <p:tags r:id="rId10"/>
            </p:custDataLst>
          </p:nvPr>
        </p:nvSpPr>
        <p:spPr>
          <a:xfrm>
            <a:off x="6335713" y="4619625"/>
            <a:ext cx="2087562" cy="1257300"/>
          </a:xfrm>
          <a:prstGeom prst="rect">
            <a:avLst/>
          </a:prstGeom>
          <a:solidFill>
            <a:srgbClr val="CCCC00"/>
          </a:solidFill>
          <a:ln>
            <a:noFill/>
          </a:ln>
          <a:effectLst/>
        </p:spPr>
        <p:style>
          <a:lnRef idx="1">
            <a:schemeClr val="accent1"/>
          </a:lnRef>
          <a:fillRef idx="3">
            <a:schemeClr val="accent1"/>
          </a:fillRef>
          <a:effectRef idx="2">
            <a:schemeClr val="accent1"/>
          </a:effectRef>
          <a:fontRef idx="minor">
            <a:schemeClr val="lt1"/>
          </a:fontRef>
        </p:style>
        <p:txBody>
          <a:bodyPr lIns="72000" tIns="72000" rIns="72000" bIns="72000" anchor="ctr"/>
          <a:lstStyle/>
          <a:p>
            <a:pPr algn="ctr">
              <a:spcAft>
                <a:spcPts val="600"/>
              </a:spcAft>
              <a:defRPr/>
            </a:pPr>
            <a:r>
              <a:rPr lang="fr-FR" sz="2800" b="1" dirty="0">
                <a:solidFill>
                  <a:schemeClr val="bg1"/>
                </a:solidFill>
                <a:latin typeface="Calibri" charset="0"/>
                <a:ea typeface="ＭＳ Ｐゴシック" charset="-128"/>
                <a:sym typeface="Futura" charset="0"/>
              </a:rPr>
              <a:t>36%</a:t>
            </a:r>
          </a:p>
          <a:p>
            <a:pPr algn="ctr">
              <a:spcAft>
                <a:spcPts val="600"/>
              </a:spcAft>
              <a:defRPr/>
            </a:pPr>
            <a:r>
              <a:rPr lang="fr-FR" sz="1600" dirty="0">
                <a:solidFill>
                  <a:schemeClr val="bg1"/>
                </a:solidFill>
                <a:latin typeface="Calibri" charset="0"/>
                <a:ea typeface="ＭＳ Ｐゴシック" charset="-128"/>
                <a:sym typeface="Futura" charset="0"/>
              </a:rPr>
              <a:t>des personnes ayant cliqué deviennent fans</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custDataLst>
              <p:tags r:id="rId1"/>
            </p:custDataLst>
          </p:nvPr>
        </p:nvSpPr>
        <p:spPr>
          <a:xfrm>
            <a:off x="2935288" y="4365625"/>
            <a:ext cx="2879725" cy="1439863"/>
          </a:xfrm>
          <a:prstGeom prst="rect">
            <a:avLst/>
          </a:prstGeom>
          <a:solidFill>
            <a:srgbClr val="CCCC00"/>
          </a:solidFill>
          <a:ln>
            <a:noFill/>
          </a:ln>
          <a:effectLst/>
        </p:spPr>
        <p:style>
          <a:lnRef idx="1">
            <a:schemeClr val="accent1"/>
          </a:lnRef>
          <a:fillRef idx="3">
            <a:schemeClr val="accent1"/>
          </a:fillRef>
          <a:effectRef idx="2">
            <a:schemeClr val="accent1"/>
          </a:effectRef>
          <a:fontRef idx="minor">
            <a:schemeClr val="lt1"/>
          </a:fontRef>
        </p:style>
        <p:txBody>
          <a:bodyPr lIns="72000" tIns="144000" rIns="72000" bIns="72000" anchor="ctr"/>
          <a:lstStyle/>
          <a:p>
            <a:pPr>
              <a:defRPr/>
            </a:pPr>
            <a:r>
              <a:rPr lang="fr-FR" sz="1400" dirty="0">
                <a:solidFill>
                  <a:srgbClr val="FFFFFF"/>
                </a:solidFill>
                <a:latin typeface="Calibri" charset="0"/>
                <a:ea typeface="ＭＳ Ｐゴシック" charset="-128"/>
              </a:rPr>
              <a:t>Le pourcentage de conversion et donc l’efficacité de la campagne sont également bons, car 40,3% et 35,9% des internautes ayant cliqué sont devenus fans.</a:t>
            </a:r>
            <a:endParaRPr lang="fr-FR" sz="1200" dirty="0">
              <a:solidFill>
                <a:srgbClr val="FFFFFF"/>
              </a:solidFill>
              <a:latin typeface="Calibri" charset="0"/>
              <a:ea typeface="ＭＳ Ｐゴシック" charset="-128"/>
            </a:endParaRPr>
          </a:p>
        </p:txBody>
      </p:sp>
      <p:sp>
        <p:nvSpPr>
          <p:cNvPr id="16" name="Rectangle 15"/>
          <p:cNvSpPr/>
          <p:nvPr>
            <p:custDataLst>
              <p:tags r:id="rId2"/>
            </p:custDataLst>
          </p:nvPr>
        </p:nvSpPr>
        <p:spPr>
          <a:xfrm rot="21175867">
            <a:off x="2852738" y="4184650"/>
            <a:ext cx="1238250" cy="304800"/>
          </a:xfrm>
          <a:prstGeom prst="rect">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400" dirty="0">
                <a:solidFill>
                  <a:srgbClr val="262626"/>
                </a:solidFill>
                <a:latin typeface="Calibri" charset="0"/>
                <a:ea typeface="ＭＳ Ｐゴシック" charset="-128"/>
              </a:rPr>
              <a:t>LES FANS</a:t>
            </a:r>
          </a:p>
        </p:txBody>
      </p:sp>
      <p:sp>
        <p:nvSpPr>
          <p:cNvPr id="65540" name="Titre 19"/>
          <p:cNvSpPr>
            <a:spLocks noGrp="1"/>
          </p:cNvSpPr>
          <p:nvPr>
            <p:ph type="title"/>
            <p:custDataLst>
              <p:tags r:id="rId3"/>
            </p:custDataLst>
          </p:nvPr>
        </p:nvSpPr>
        <p:spPr>
          <a:noFill/>
        </p:spPr>
        <p:txBody>
          <a:bodyPr/>
          <a:lstStyle/>
          <a:p>
            <a:r>
              <a:rPr lang="fr-FR" smtClean="0">
                <a:ea typeface="ＭＳ Ｐゴシック"/>
              </a:rPr>
              <a:t>Résultats : comparaison</a:t>
            </a:r>
          </a:p>
        </p:txBody>
      </p:sp>
      <p:sp>
        <p:nvSpPr>
          <p:cNvPr id="34823" name="Espace réservé du pied de page 4"/>
          <p:cNvSpPr>
            <a:spLocks noGrp="1"/>
          </p:cNvSpPr>
          <p:nvPr>
            <p:ph type="ftr" sz="quarter" idx="10"/>
            <p:custDataLst>
              <p:tags r:id="rId4"/>
            </p:custDataLst>
          </p:nvPr>
        </p:nvSpPr>
        <p:spPr/>
        <p:txBody>
          <a:bodyPr/>
          <a:lstStyle/>
          <a:p>
            <a:pPr>
              <a:defRPr/>
            </a:pPr>
            <a:r>
              <a:rPr lang="fr-FR"/>
              <a:t>Bilan – Théâtres Parisiens Associés</a:t>
            </a:r>
          </a:p>
        </p:txBody>
      </p:sp>
      <p:sp>
        <p:nvSpPr>
          <p:cNvPr id="14" name="Rectangle 13"/>
          <p:cNvSpPr/>
          <p:nvPr>
            <p:custDataLst>
              <p:tags r:id="rId5"/>
            </p:custDataLst>
          </p:nvPr>
        </p:nvSpPr>
        <p:spPr>
          <a:xfrm>
            <a:off x="173038" y="4365625"/>
            <a:ext cx="2519362" cy="1439863"/>
          </a:xfrm>
          <a:prstGeom prst="rect">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44000" rIns="72000" bIns="72000" anchor="ctr"/>
          <a:lstStyle/>
          <a:p>
            <a:pPr>
              <a:defRPr/>
            </a:pPr>
            <a:r>
              <a:rPr lang="fr-FR" sz="1400" dirty="0">
                <a:solidFill>
                  <a:srgbClr val="FFFFFF"/>
                </a:solidFill>
                <a:latin typeface="Calibri" charset="0"/>
                <a:ea typeface="ＭＳ Ｐゴシック" charset="-128"/>
              </a:rPr>
              <a:t>Le taux de clic et le coût par clic ont été plutôt bons sur les deux campagnes de 2012, car ils se situent au-dessus de la moyenne des campagnes depuis 2011.</a:t>
            </a:r>
          </a:p>
        </p:txBody>
      </p:sp>
      <p:sp>
        <p:nvSpPr>
          <p:cNvPr id="18" name="Rectangle 17"/>
          <p:cNvSpPr/>
          <p:nvPr>
            <p:custDataLst>
              <p:tags r:id="rId6"/>
            </p:custDataLst>
          </p:nvPr>
        </p:nvSpPr>
        <p:spPr>
          <a:xfrm rot="21175867">
            <a:off x="69850" y="4184650"/>
            <a:ext cx="1238250" cy="304800"/>
          </a:xfrm>
          <a:prstGeom prst="rect">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400" dirty="0">
                <a:solidFill>
                  <a:srgbClr val="262626"/>
                </a:solidFill>
                <a:latin typeface="Calibri" charset="0"/>
                <a:ea typeface="ＭＳ Ｐゴシック" charset="-128"/>
              </a:rPr>
              <a:t>LES CLICS</a:t>
            </a:r>
          </a:p>
        </p:txBody>
      </p:sp>
      <p:graphicFrame>
        <p:nvGraphicFramePr>
          <p:cNvPr id="13" name="Tableau 12"/>
          <p:cNvGraphicFramePr>
            <a:graphicFrameLocks noGrp="1"/>
          </p:cNvGraphicFramePr>
          <p:nvPr>
            <p:custDataLst>
              <p:tags r:id="rId7"/>
            </p:custDataLst>
          </p:nvPr>
        </p:nvGraphicFramePr>
        <p:xfrm>
          <a:off x="865188" y="1008063"/>
          <a:ext cx="7415086" cy="2277230"/>
        </p:xfrm>
        <a:graphic>
          <a:graphicData uri="http://schemas.openxmlformats.org/drawingml/2006/table">
            <a:tbl>
              <a:tblPr/>
              <a:tblGrid>
                <a:gridCol w="1059298"/>
                <a:gridCol w="1059298"/>
                <a:gridCol w="1059298"/>
                <a:gridCol w="1059298"/>
                <a:gridCol w="1059298"/>
                <a:gridCol w="1059298"/>
                <a:gridCol w="1059298"/>
              </a:tblGrid>
              <a:tr h="25500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000000"/>
                          </a:solidFill>
                          <a:effectLst/>
                          <a:latin typeface="Calibri" charset="0"/>
                          <a:ea typeface="ＭＳ Ｐゴシック" charset="-128"/>
                        </a:rPr>
                        <a:t>Année</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Calibri" charset="0"/>
                          <a:ea typeface="ＭＳ Ｐゴシック" charset="-128"/>
                        </a:rPr>
                        <a:t>Campagne</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Calibri" charset="0"/>
                          <a:ea typeface="ＭＳ Ｐゴシック" charset="-128"/>
                        </a:rPr>
                        <a:t>Clics</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Calibri" charset="0"/>
                          <a:ea typeface="ＭＳ Ｐゴシック" charset="-128"/>
                        </a:rPr>
                        <a:t>Taux de clic</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Calibri" charset="0"/>
                          <a:ea typeface="ＭＳ Ｐゴシック" charset="-128"/>
                        </a:rPr>
                        <a:t>Coût au clic*</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Calibri" charset="0"/>
                          <a:ea typeface="ＭＳ Ｐゴシック" charset="-128"/>
                        </a:rPr>
                        <a:t>Fans</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Calibri" charset="0"/>
                          <a:ea typeface="ＭＳ Ｐゴシック" charset="-128"/>
                        </a:rPr>
                        <a:t>% conversion</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FBFBF"/>
                    </a:solidFill>
                  </a:tcPr>
                </a:tc>
              </a:tr>
              <a:tr h="25500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2011</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Campagne 1</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1 687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0,04%</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0,51 €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350</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20,7 %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5500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2011</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Campagne 2</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3 932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0,03%</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0,47 €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1145</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29,1 %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5500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2011</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Campagne 3</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2 269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0,01%</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0,74 €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352</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15,5 %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5500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2011</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Campagne 4</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2 300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0,04%</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0,58 €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874</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38,0 %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5500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2011</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Campagne 5</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5 225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0,03%</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0,56 €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1564</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31,6 %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3715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 </a:t>
                      </a:r>
                    </a:p>
                  </a:txBody>
                  <a:tcPr marL="9525" marR="9525" marT="9525"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 </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 </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 </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 </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 </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rgbClr val="000000"/>
                          </a:solidFill>
                          <a:effectLst/>
                          <a:latin typeface="Calibri" charset="0"/>
                          <a:ea typeface="ＭＳ Ｐゴシック" charset="-128"/>
                        </a:rPr>
                        <a:t> </a:t>
                      </a:r>
                    </a:p>
                  </a:txBody>
                  <a:tcPr marL="9525" marR="9525" marT="9525"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5500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000000"/>
                          </a:solidFill>
                          <a:effectLst/>
                          <a:latin typeface="Calibri" charset="0"/>
                          <a:ea typeface="ＭＳ Ｐゴシック" charset="-128"/>
                        </a:rPr>
                        <a:t>2012</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CC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000000"/>
                          </a:solidFill>
                          <a:effectLst/>
                          <a:latin typeface="Calibri" charset="0"/>
                          <a:ea typeface="ＭＳ Ｐゴシック" charset="-128"/>
                        </a:rPr>
                        <a:t>Campagne 6</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CC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000000"/>
                          </a:solidFill>
                          <a:effectLst/>
                          <a:latin typeface="Calibri" charset="0"/>
                          <a:ea typeface="ＭＳ Ｐゴシック" charset="-128"/>
                        </a:rPr>
                        <a:t>3 897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CC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000000"/>
                          </a:solidFill>
                          <a:effectLst/>
                          <a:latin typeface="Calibri" charset="0"/>
                          <a:ea typeface="ＭＳ Ｐゴシック" charset="-128"/>
                        </a:rPr>
                        <a:t>0,04%</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CC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000000"/>
                          </a:solidFill>
                          <a:effectLst/>
                          <a:latin typeface="Calibri" charset="0"/>
                          <a:ea typeface="ＭＳ Ｐゴシック" charset="-128"/>
                        </a:rPr>
                        <a:t>0,56 €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CC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000000"/>
                          </a:solidFill>
                          <a:effectLst/>
                          <a:latin typeface="Calibri" charset="0"/>
                          <a:ea typeface="ＭＳ Ｐゴシック" charset="-128"/>
                        </a:rPr>
                        <a:t>1571</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CC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000000"/>
                          </a:solidFill>
                          <a:effectLst/>
                          <a:latin typeface="Calibri" charset="0"/>
                          <a:ea typeface="ＭＳ Ｐゴシック" charset="-128"/>
                        </a:rPr>
                        <a:t>40,3 %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CC00"/>
                    </a:solidFill>
                  </a:tcPr>
                </a:tc>
              </a:tr>
              <a:tr h="25500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Calibri" charset="0"/>
                          <a:ea typeface="ＭＳ Ｐゴシック" charset="-128"/>
                        </a:rPr>
                        <a:t>2012</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CC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000000"/>
                          </a:solidFill>
                          <a:effectLst/>
                          <a:latin typeface="Calibri" charset="0"/>
                          <a:ea typeface="ＭＳ Ｐゴシック" charset="-128"/>
                        </a:rPr>
                        <a:t>Campagne 7</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CC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000000"/>
                          </a:solidFill>
                          <a:effectLst/>
                          <a:latin typeface="Calibri" charset="0"/>
                          <a:ea typeface="ＭＳ Ｐゴシック" charset="-128"/>
                        </a:rPr>
                        <a:t>2536</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CC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000000"/>
                          </a:solidFill>
                          <a:effectLst/>
                          <a:latin typeface="Calibri" charset="0"/>
                          <a:ea typeface="ＭＳ Ｐゴシック" charset="-128"/>
                        </a:rPr>
                        <a:t>0,03%</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CC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000000"/>
                          </a:solidFill>
                          <a:effectLst/>
                          <a:latin typeface="Calibri" charset="0"/>
                          <a:ea typeface="ＭＳ Ｐゴシック" charset="-128"/>
                        </a:rPr>
                        <a:t>0,61 €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CC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000000"/>
                          </a:solidFill>
                          <a:effectLst/>
                          <a:latin typeface="Calibri" charset="0"/>
                          <a:ea typeface="ＭＳ Ｐゴシック" charset="-128"/>
                        </a:rPr>
                        <a:t>910</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CC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000000"/>
                          </a:solidFill>
                          <a:effectLst/>
                          <a:latin typeface="Calibri" charset="0"/>
                          <a:ea typeface="ＭＳ Ｐゴシック" charset="-128"/>
                        </a:rPr>
                        <a:t>35,9 %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CCC00"/>
                    </a:solidFill>
                  </a:tcPr>
                </a:tc>
              </a:tr>
            </a:tbl>
          </a:graphicData>
        </a:graphic>
      </p:graphicFrame>
      <p:sp>
        <p:nvSpPr>
          <p:cNvPr id="65632" name="ZoneTexte 20"/>
          <p:cNvSpPr txBox="1">
            <a:spLocks noChangeArrowheads="1"/>
          </p:cNvSpPr>
          <p:nvPr>
            <p:custDataLst>
              <p:tags r:id="rId8"/>
            </p:custDataLst>
          </p:nvPr>
        </p:nvSpPr>
        <p:spPr bwMode="auto">
          <a:xfrm>
            <a:off x="906463" y="3302000"/>
            <a:ext cx="6042025" cy="414338"/>
          </a:xfrm>
          <a:prstGeom prst="rect">
            <a:avLst/>
          </a:prstGeom>
          <a:noFill/>
          <a:ln w="9525">
            <a:noFill/>
            <a:miter lim="800000"/>
            <a:headEnd/>
            <a:tailEnd/>
          </a:ln>
        </p:spPr>
        <p:txBody>
          <a:bodyPr>
            <a:spAutoFit/>
          </a:bodyPr>
          <a:lstStyle/>
          <a:p>
            <a:r>
              <a:rPr lang="fr-FR" sz="1000" i="1">
                <a:latin typeface="Calibri" pitchFamily="34" charset="0"/>
              </a:rPr>
              <a:t>* Honoraire à la performance inclus</a:t>
            </a:r>
          </a:p>
          <a:p>
            <a:r>
              <a:rPr lang="fr-FR" sz="1000" i="1">
                <a:latin typeface="Calibri" pitchFamily="34" charset="0"/>
              </a:rPr>
              <a:t>** Statistique basée uniquement sur les annonces renvoyant vers la page Facebook</a:t>
            </a:r>
          </a:p>
        </p:txBody>
      </p:sp>
      <p:sp>
        <p:nvSpPr>
          <p:cNvPr id="22" name="Rectangle 21"/>
          <p:cNvSpPr/>
          <p:nvPr>
            <p:custDataLst>
              <p:tags r:id="rId9"/>
            </p:custDataLst>
          </p:nvPr>
        </p:nvSpPr>
        <p:spPr>
          <a:xfrm>
            <a:off x="6080125" y="4365625"/>
            <a:ext cx="2879725" cy="1439863"/>
          </a:xfrm>
          <a:prstGeom prst="rect">
            <a:avLst/>
          </a:prstGeom>
          <a:solidFill>
            <a:srgbClr val="CCCC00"/>
          </a:solidFill>
          <a:ln>
            <a:noFill/>
          </a:ln>
          <a:effectLst/>
        </p:spPr>
        <p:style>
          <a:lnRef idx="1">
            <a:schemeClr val="accent1"/>
          </a:lnRef>
          <a:fillRef idx="3">
            <a:schemeClr val="accent1"/>
          </a:fillRef>
          <a:effectRef idx="2">
            <a:schemeClr val="accent1"/>
          </a:effectRef>
          <a:fontRef idx="minor">
            <a:schemeClr val="lt1"/>
          </a:fontRef>
        </p:style>
        <p:txBody>
          <a:bodyPr lIns="72000" tIns="144000" rIns="72000" bIns="72000" anchor="ctr"/>
          <a:lstStyle/>
          <a:p>
            <a:pPr>
              <a:defRPr/>
            </a:pPr>
            <a:r>
              <a:rPr lang="fr-FR" sz="1400">
                <a:solidFill>
                  <a:srgbClr val="FFFFFF"/>
                </a:solidFill>
                <a:latin typeface="Calibri" charset="0"/>
                <a:ea typeface="ＭＳ Ｐゴシック" charset="-128"/>
              </a:rPr>
              <a:t>Trois explications à cette efficacité :</a:t>
            </a:r>
          </a:p>
          <a:p>
            <a:pPr>
              <a:defRPr/>
            </a:pPr>
            <a:r>
              <a:rPr lang="fr-FR" sz="1400">
                <a:solidFill>
                  <a:srgbClr val="FFFFFF"/>
                </a:solidFill>
                <a:latin typeface="Calibri" charset="0"/>
                <a:ea typeface="ＭＳ Ｐゴシック" charset="-128"/>
              </a:rPr>
              <a:t>- Ciblage efficace</a:t>
            </a:r>
          </a:p>
          <a:p>
            <a:pPr>
              <a:defRPr/>
            </a:pPr>
            <a:r>
              <a:rPr lang="fr-FR" sz="1400">
                <a:solidFill>
                  <a:srgbClr val="FFFFFF"/>
                </a:solidFill>
                <a:latin typeface="Calibri" charset="0"/>
                <a:ea typeface="ＭＳ Ｐゴシック" charset="-128"/>
              </a:rPr>
              <a:t>- Jeu-concours incitant à devenir fan</a:t>
            </a:r>
          </a:p>
          <a:p>
            <a:pPr>
              <a:defRPr/>
            </a:pPr>
            <a:r>
              <a:rPr lang="fr-FR" sz="1400">
                <a:solidFill>
                  <a:srgbClr val="FFFFFF"/>
                </a:solidFill>
                <a:latin typeface="Calibri" charset="0"/>
                <a:ea typeface="ＭＳ Ｐゴシック" charset="-128"/>
              </a:rPr>
              <a:t>- Utilisation de formats de publicité très efficaces </a:t>
            </a:r>
            <a:r>
              <a:rPr lang="fr-FR" sz="1200" i="1">
                <a:solidFill>
                  <a:srgbClr val="FFFFFF"/>
                </a:solidFill>
                <a:latin typeface="Calibri" charset="0"/>
                <a:ea typeface="ＭＳ Ｐゴシック" charset="-128"/>
              </a:rPr>
              <a:t>(publicités sponsorisées)</a:t>
            </a:r>
            <a:endParaRPr lang="fr-FR" sz="1400" i="1">
              <a:solidFill>
                <a:srgbClr val="FFFFFF"/>
              </a:solidFill>
              <a:latin typeface="Calibri" charset="0"/>
              <a:ea typeface="ＭＳ Ｐゴシック" charset="-128"/>
            </a:endParaRPr>
          </a:p>
        </p:txBody>
      </p:sp>
      <p:sp>
        <p:nvSpPr>
          <p:cNvPr id="23" name="Rectangle 22"/>
          <p:cNvSpPr/>
          <p:nvPr>
            <p:custDataLst>
              <p:tags r:id="rId10"/>
            </p:custDataLst>
          </p:nvPr>
        </p:nvSpPr>
        <p:spPr>
          <a:xfrm rot="21175867">
            <a:off x="5954713" y="4184650"/>
            <a:ext cx="1238250" cy="304800"/>
          </a:xfrm>
          <a:prstGeom prst="rect">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400" dirty="0">
                <a:solidFill>
                  <a:srgbClr val="262626"/>
                </a:solidFill>
                <a:latin typeface="Calibri" charset="0"/>
                <a:ea typeface="ＭＳ Ｐゴシック" charset="-128"/>
              </a:rPr>
              <a:t>EXPLICATION</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722313" y="3716338"/>
            <a:ext cx="7772400" cy="2052637"/>
          </a:xfrm>
        </p:spPr>
        <p:txBody>
          <a:bodyPr/>
          <a:lstStyle/>
          <a:p>
            <a:pPr>
              <a:defRPr/>
            </a:pPr>
            <a:r>
              <a:rPr lang="fr-FR" dirty="0" smtClean="0">
                <a:cs typeface="+mj-cs"/>
              </a:rPr>
              <a:t>Prochaines étapes</a:t>
            </a:r>
            <a:endParaRPr lang="fr-FR" dirty="0">
              <a:cs typeface="+mj-cs"/>
            </a:endParaRPr>
          </a:p>
        </p:txBody>
      </p:sp>
      <p:sp>
        <p:nvSpPr>
          <p:cNvPr id="66564" name="Espace réservé du pied de page 3"/>
          <p:cNvSpPr>
            <a:spLocks noGrp="1"/>
          </p:cNvSpPr>
          <p:nvPr>
            <p:ph type="ftr" sz="quarter" idx="11"/>
            <p:custDataLst>
              <p:tags r:id="rId2"/>
            </p:custDataLst>
          </p:nvPr>
        </p:nvSpPr>
        <p:spPr bwMode="auto">
          <a:noFill/>
          <a:ln>
            <a:miter lim="800000"/>
            <a:headEnd/>
            <a:tailEnd/>
          </a:ln>
        </p:spPr>
        <p:txBody>
          <a:bodyPr/>
          <a:lstStyle/>
          <a:p>
            <a:r>
              <a:rPr lang="fr-FR" smtClean="0">
                <a:latin typeface="Calibri" pitchFamily="34" charset="0"/>
                <a:ea typeface="ＭＳ Ｐゴシック"/>
                <a:cs typeface="ＭＳ Ｐゴシック"/>
              </a:rPr>
              <a:t>Bilan – Théâtres Parisiens Associés</a:t>
            </a:r>
          </a:p>
        </p:txBody>
      </p:sp>
      <p:grpSp>
        <p:nvGrpSpPr>
          <p:cNvPr id="66565" name="Groupe 4"/>
          <p:cNvGrpSpPr>
            <a:grpSpLocks/>
          </p:cNvGrpSpPr>
          <p:nvPr>
            <p:custDataLst>
              <p:tags r:id="rId3"/>
            </p:custDataLst>
          </p:nvPr>
        </p:nvGrpSpPr>
        <p:grpSpPr bwMode="auto">
          <a:xfrm>
            <a:off x="722313" y="2420938"/>
            <a:ext cx="3532187" cy="1306512"/>
            <a:chOff x="971600" y="1196752"/>
            <a:chExt cx="5256584" cy="1944217"/>
          </a:xfrm>
        </p:grpSpPr>
        <p:sp>
          <p:nvSpPr>
            <p:cNvPr id="6" name="Espace réservé du contenu 8"/>
            <p:cNvSpPr txBox="1">
              <a:spLocks/>
            </p:cNvSpPr>
            <p:nvPr>
              <p:custDataLst>
                <p:tags r:id="rId4"/>
              </p:custDataLst>
            </p:nvPr>
          </p:nvSpPr>
          <p:spPr>
            <a:xfrm rot="16200000">
              <a:off x="971664" y="1196688"/>
              <a:ext cx="1944217" cy="1944345"/>
            </a:xfrm>
            <a:prstGeom prst="teardrop">
              <a:avLst/>
            </a:prstGeom>
            <a:solidFill>
              <a:schemeClr val="bg1">
                <a:lumMod val="75000"/>
              </a:schemeClr>
            </a:solidFill>
            <a:ln w="38100">
              <a:solidFill>
                <a:schemeClr val="bg1"/>
              </a:solidFill>
            </a:ln>
          </p:spPr>
          <p:txBody>
            <a:bodyPr vert="vert" lIns="0" tIns="0" rIns="0" bIns="0" anchor="ctr"/>
            <a:lstStyle/>
            <a:p>
              <a:pPr marL="273050" indent="-273050" algn="ctr"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Bilan</a:t>
              </a:r>
            </a:p>
          </p:txBody>
        </p:sp>
        <p:sp>
          <p:nvSpPr>
            <p:cNvPr id="7" name="Espace réservé du contenu 8"/>
            <p:cNvSpPr txBox="1">
              <a:spLocks/>
            </p:cNvSpPr>
            <p:nvPr>
              <p:custDataLst>
                <p:tags r:id="rId5"/>
              </p:custDataLst>
            </p:nvPr>
          </p:nvSpPr>
          <p:spPr>
            <a:xfrm rot="16200000">
              <a:off x="2627784" y="1196687"/>
              <a:ext cx="1944217" cy="1944346"/>
            </a:xfrm>
            <a:prstGeom prst="teardrop">
              <a:avLst/>
            </a:prstGeom>
            <a:solidFill>
              <a:srgbClr val="CCCC00"/>
            </a:solidFill>
            <a:ln w="38100">
              <a:solidFill>
                <a:schemeClr val="bg1"/>
              </a:solidFill>
            </a:ln>
          </p:spPr>
          <p:txBody>
            <a:bodyPr vert="vert" lIns="0" tIns="0" rIns="0" bIns="0" anchor="ctr"/>
            <a:lstStyle/>
            <a:p>
              <a:pPr marL="273050" indent="-273050"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A suivre</a:t>
              </a:r>
            </a:p>
          </p:txBody>
        </p:sp>
        <p:sp>
          <p:nvSpPr>
            <p:cNvPr id="8" name="Espace réservé du contenu 8"/>
            <p:cNvSpPr txBox="1">
              <a:spLocks/>
            </p:cNvSpPr>
            <p:nvPr>
              <p:custDataLst>
                <p:tags r:id="rId6"/>
              </p:custDataLst>
            </p:nvPr>
          </p:nvSpPr>
          <p:spPr>
            <a:xfrm rot="16200000">
              <a:off x="4283903" y="1196688"/>
              <a:ext cx="1944217" cy="1944345"/>
            </a:xfrm>
            <a:prstGeom prst="teardrop">
              <a:avLst/>
            </a:prstGeom>
            <a:solidFill>
              <a:schemeClr val="bg1">
                <a:lumMod val="75000"/>
              </a:schemeClr>
            </a:solidFill>
            <a:ln w="38100">
              <a:solidFill>
                <a:schemeClr val="bg1"/>
              </a:solidFill>
            </a:ln>
          </p:spPr>
          <p:txBody>
            <a:bodyPr vert="vert" lIns="0" tIns="0" rIns="0" bIns="0" anchor="ctr"/>
            <a:lstStyle/>
            <a:p>
              <a:pPr marL="273050" indent="-273050" algn="ctr"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2013</a:t>
              </a: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re 7"/>
          <p:cNvSpPr>
            <a:spLocks noGrp="1"/>
          </p:cNvSpPr>
          <p:nvPr>
            <p:ph type="title"/>
            <p:custDataLst>
              <p:tags r:id="rId1"/>
            </p:custDataLst>
          </p:nvPr>
        </p:nvSpPr>
        <p:spPr>
          <a:noFill/>
        </p:spPr>
        <p:txBody>
          <a:bodyPr/>
          <a:lstStyle/>
          <a:p>
            <a:r>
              <a:rPr lang="fr-FR" smtClean="0">
                <a:ea typeface="ＭＳ Ｐゴシック"/>
              </a:rPr>
              <a:t>Planning 2012</a:t>
            </a:r>
          </a:p>
        </p:txBody>
      </p:sp>
      <p:sp>
        <p:nvSpPr>
          <p:cNvPr id="67587" name="Espace réservé du pied de page 4"/>
          <p:cNvSpPr>
            <a:spLocks noGrp="1"/>
          </p:cNvSpPr>
          <p:nvPr>
            <p:ph type="ftr" sz="quarter" idx="10"/>
            <p:custDataLst>
              <p:tags r:id="rId2"/>
            </p:custDataLst>
          </p:nvPr>
        </p:nvSpPr>
        <p:spPr bwMode="auto">
          <a:noFill/>
          <a:ln>
            <a:miter lim="800000"/>
            <a:headEnd/>
            <a:tailEnd/>
          </a:ln>
        </p:spPr>
        <p:txBody>
          <a:bodyPr/>
          <a:lstStyle/>
          <a:p>
            <a:r>
              <a:rPr lang="fr-FR" smtClean="0">
                <a:latin typeface="Calibri" pitchFamily="34" charset="0"/>
                <a:ea typeface="ＭＳ Ｐゴシック"/>
                <a:cs typeface="ＭＳ Ｐゴシック"/>
              </a:rPr>
              <a:t>Bilan – Théâtres Parisiens Associés</a:t>
            </a:r>
          </a:p>
        </p:txBody>
      </p:sp>
      <p:cxnSp>
        <p:nvCxnSpPr>
          <p:cNvPr id="11" name="Connecteur droit 10"/>
          <p:cNvCxnSpPr/>
          <p:nvPr>
            <p:custDataLst>
              <p:tags r:id="rId3"/>
            </p:custDataLst>
          </p:nvPr>
        </p:nvCxnSpPr>
        <p:spPr>
          <a:xfrm rot="5400000">
            <a:off x="5022056" y="3177382"/>
            <a:ext cx="3240087"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custDataLst>
              <p:tags r:id="rId4"/>
            </p:custDataLst>
          </p:nvPr>
        </p:nvPicPr>
        <p:blipFill>
          <a:blip r:embed="rId7" cstate="print"/>
          <a:srcRect/>
          <a:stretch>
            <a:fillRect/>
          </a:stretch>
        </p:blipFill>
        <p:spPr bwMode="auto">
          <a:xfrm>
            <a:off x="125760" y="1991435"/>
            <a:ext cx="8892480" cy="287513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722313" y="3716338"/>
            <a:ext cx="7772400" cy="2052637"/>
          </a:xfrm>
        </p:spPr>
        <p:txBody>
          <a:bodyPr/>
          <a:lstStyle/>
          <a:p>
            <a:pPr>
              <a:defRPr/>
            </a:pPr>
            <a:r>
              <a:rPr lang="fr-FR" dirty="0" smtClean="0">
                <a:cs typeface="+mj-cs"/>
              </a:rPr>
              <a:t>2013</a:t>
            </a:r>
            <a:endParaRPr lang="fr-FR" dirty="0">
              <a:cs typeface="+mj-cs"/>
            </a:endParaRPr>
          </a:p>
        </p:txBody>
      </p:sp>
      <p:grpSp>
        <p:nvGrpSpPr>
          <p:cNvPr id="68612" name="Groupe 4"/>
          <p:cNvGrpSpPr>
            <a:grpSpLocks/>
          </p:cNvGrpSpPr>
          <p:nvPr>
            <p:custDataLst>
              <p:tags r:id="rId2"/>
            </p:custDataLst>
          </p:nvPr>
        </p:nvGrpSpPr>
        <p:grpSpPr bwMode="auto">
          <a:xfrm>
            <a:off x="722313" y="2420938"/>
            <a:ext cx="3532187" cy="1306512"/>
            <a:chOff x="971600" y="1196752"/>
            <a:chExt cx="5256584" cy="1944217"/>
          </a:xfrm>
        </p:grpSpPr>
        <p:sp>
          <p:nvSpPr>
            <p:cNvPr id="6" name="Espace réservé du contenu 8"/>
            <p:cNvSpPr txBox="1">
              <a:spLocks/>
            </p:cNvSpPr>
            <p:nvPr>
              <p:custDataLst>
                <p:tags r:id="rId4"/>
              </p:custDataLst>
            </p:nvPr>
          </p:nvSpPr>
          <p:spPr>
            <a:xfrm rot="16200000">
              <a:off x="971664" y="1196688"/>
              <a:ext cx="1944217" cy="1944345"/>
            </a:xfrm>
            <a:prstGeom prst="teardrop">
              <a:avLst/>
            </a:prstGeom>
            <a:solidFill>
              <a:schemeClr val="bg1">
                <a:lumMod val="75000"/>
              </a:schemeClr>
            </a:solidFill>
            <a:ln w="38100">
              <a:solidFill>
                <a:schemeClr val="bg1"/>
              </a:solidFill>
            </a:ln>
          </p:spPr>
          <p:txBody>
            <a:bodyPr vert="vert" lIns="0" tIns="0" rIns="0" bIns="0" anchor="ctr"/>
            <a:lstStyle/>
            <a:p>
              <a:pPr marL="273050" indent="-273050" algn="ctr"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Bilan</a:t>
              </a:r>
            </a:p>
          </p:txBody>
        </p:sp>
        <p:sp>
          <p:nvSpPr>
            <p:cNvPr id="7" name="Espace réservé du contenu 8"/>
            <p:cNvSpPr txBox="1">
              <a:spLocks/>
            </p:cNvSpPr>
            <p:nvPr>
              <p:custDataLst>
                <p:tags r:id="rId5"/>
              </p:custDataLst>
            </p:nvPr>
          </p:nvSpPr>
          <p:spPr>
            <a:xfrm rot="16200000">
              <a:off x="2627784" y="1196687"/>
              <a:ext cx="1944217" cy="1944346"/>
            </a:xfrm>
            <a:prstGeom prst="teardrop">
              <a:avLst/>
            </a:prstGeom>
            <a:solidFill>
              <a:schemeClr val="bg1">
                <a:lumMod val="75000"/>
              </a:schemeClr>
            </a:solidFill>
            <a:ln w="38100">
              <a:solidFill>
                <a:schemeClr val="bg1"/>
              </a:solidFill>
            </a:ln>
          </p:spPr>
          <p:txBody>
            <a:bodyPr vert="vert" lIns="0" tIns="0" rIns="0" bIns="0" anchor="ctr"/>
            <a:lstStyle/>
            <a:p>
              <a:pPr marL="273050" indent="-273050"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A suivre</a:t>
              </a:r>
            </a:p>
          </p:txBody>
        </p:sp>
        <p:sp>
          <p:nvSpPr>
            <p:cNvPr id="8" name="Espace réservé du contenu 8"/>
            <p:cNvSpPr txBox="1">
              <a:spLocks/>
            </p:cNvSpPr>
            <p:nvPr>
              <p:custDataLst>
                <p:tags r:id="rId6"/>
              </p:custDataLst>
            </p:nvPr>
          </p:nvSpPr>
          <p:spPr>
            <a:xfrm rot="16200000">
              <a:off x="4283903" y="1196688"/>
              <a:ext cx="1944217" cy="1944345"/>
            </a:xfrm>
            <a:prstGeom prst="teardrop">
              <a:avLst/>
            </a:prstGeom>
            <a:solidFill>
              <a:srgbClr val="CCCC00"/>
            </a:solidFill>
            <a:ln w="38100">
              <a:solidFill>
                <a:schemeClr val="bg1"/>
              </a:solidFill>
            </a:ln>
          </p:spPr>
          <p:txBody>
            <a:bodyPr vert="vert" lIns="0" tIns="0" rIns="0" bIns="0" anchor="ctr"/>
            <a:lstStyle/>
            <a:p>
              <a:pPr marL="273050" indent="-273050" algn="ctr"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2013</a:t>
              </a:r>
            </a:p>
          </p:txBody>
        </p:sp>
      </p:grpSp>
      <p:sp>
        <p:nvSpPr>
          <p:cNvPr id="68613" name="Espace réservé du pied de page 4"/>
          <p:cNvSpPr>
            <a:spLocks noGrp="1"/>
          </p:cNvSpPr>
          <p:nvPr>
            <p:ph type="ftr" sz="quarter" idx="11"/>
            <p:custDataLst>
              <p:tags r:id="rId3"/>
            </p:custDataLst>
          </p:nvPr>
        </p:nvSpPr>
        <p:spPr bwMode="auto">
          <a:noFill/>
          <a:ln>
            <a:miter lim="800000"/>
            <a:headEnd/>
            <a:tailEnd/>
          </a:ln>
        </p:spPr>
        <p:txBody>
          <a:bodyPr anchor="t"/>
          <a:lstStyle/>
          <a:p>
            <a:r>
              <a:rPr lang="fr-FR" smtClean="0">
                <a:solidFill>
                  <a:schemeClr val="tx1"/>
                </a:solidFill>
                <a:latin typeface="Calibri" pitchFamily="34" charset="0"/>
                <a:ea typeface="ＭＳ Ｐゴシック"/>
                <a:cs typeface="ＭＳ Ｐゴシック"/>
              </a:rPr>
              <a:t>Bilan – Théâtres Parisiens Associés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u contenu 1"/>
          <p:cNvSpPr>
            <a:spLocks noGrp="1"/>
          </p:cNvSpPr>
          <p:nvPr>
            <p:ph idx="1"/>
            <p:custDataLst>
              <p:tags r:id="rId1"/>
            </p:custDataLst>
          </p:nvPr>
        </p:nvSpPr>
        <p:spPr bwMode="auto">
          <a:xfrm>
            <a:off x="457200" y="785813"/>
            <a:ext cx="8229600" cy="5340350"/>
          </a:xfrm>
          <a:noFill/>
          <a:ln>
            <a:miter lim="800000"/>
            <a:headEnd/>
            <a:tailEnd/>
          </a:ln>
        </p:spPr>
        <p:txBody>
          <a:bodyPr vert="horz" wrap="square" lIns="91440" tIns="45720" rIns="91440" bIns="45720" numCol="1" anchor="t" anchorCtr="0" compatLnSpc="1">
            <a:prstTxWarp prst="textNoShape">
              <a:avLst/>
            </a:prstTxWarp>
          </a:bodyPr>
          <a:lstStyle/>
          <a:p>
            <a:pPr>
              <a:buFontTx/>
              <a:buNone/>
            </a:pPr>
            <a:endParaRPr lang="fr-FR" sz="1800" dirty="0" smtClean="0">
              <a:ea typeface="ＭＳ Ｐゴシック"/>
            </a:endParaRPr>
          </a:p>
          <a:p>
            <a:pPr>
              <a:buFontTx/>
              <a:buNone/>
            </a:pPr>
            <a:endParaRPr lang="fr-FR" sz="1800" dirty="0" smtClean="0">
              <a:ea typeface="ＭＳ Ｐゴシック"/>
            </a:endParaRPr>
          </a:p>
          <a:p>
            <a:pPr>
              <a:buFontTx/>
              <a:buNone/>
            </a:pPr>
            <a:endParaRPr lang="fr-FR" sz="1800" dirty="0" smtClean="0">
              <a:ea typeface="ＭＳ Ｐゴシック"/>
            </a:endParaRPr>
          </a:p>
          <a:p>
            <a:pPr algn="ctr">
              <a:buFontTx/>
              <a:buNone/>
            </a:pPr>
            <a:r>
              <a:rPr lang="fr-FR" sz="2400" dirty="0" smtClean="0">
                <a:ea typeface="ＭＳ Ｐゴシック"/>
              </a:rPr>
              <a:t>Quels objectifs à poursuivre pour 2013?</a:t>
            </a:r>
          </a:p>
          <a:p>
            <a:pPr algn="ctr">
              <a:buFontTx/>
              <a:buNone/>
            </a:pPr>
            <a:endParaRPr lang="fr-FR" sz="2400" dirty="0" smtClean="0">
              <a:ea typeface="ＭＳ Ｐゴシック"/>
            </a:endParaRPr>
          </a:p>
          <a:p>
            <a:pPr algn="ctr">
              <a:buFontTx/>
              <a:buNone/>
            </a:pPr>
            <a:r>
              <a:rPr lang="fr-FR" sz="2400" dirty="0" smtClean="0">
                <a:ea typeface="ＭＳ Ｐゴシック"/>
              </a:rPr>
              <a:t>Avec quelles actualités?</a:t>
            </a:r>
          </a:p>
          <a:p>
            <a:pPr algn="ctr">
              <a:buFontTx/>
              <a:buNone/>
            </a:pPr>
            <a:endParaRPr lang="fr-FR" sz="2400" dirty="0" smtClean="0">
              <a:ea typeface="ＭＳ Ｐゴシック"/>
            </a:endParaRPr>
          </a:p>
          <a:p>
            <a:pPr algn="ctr">
              <a:buFontTx/>
              <a:buNone/>
            </a:pPr>
            <a:r>
              <a:rPr lang="fr-FR" sz="2400" dirty="0" smtClean="0">
                <a:ea typeface="ＭＳ Ｐゴシック"/>
              </a:rPr>
              <a:t>Et dans quelle enveloppe budgétaire?</a:t>
            </a:r>
          </a:p>
          <a:p>
            <a:pPr>
              <a:buFontTx/>
              <a:buNone/>
            </a:pPr>
            <a:endParaRPr lang="fr-FR" sz="1800" dirty="0" smtClean="0">
              <a:ea typeface="ＭＳ Ｐゴシック"/>
            </a:endParaRPr>
          </a:p>
        </p:txBody>
      </p:sp>
      <p:sp>
        <p:nvSpPr>
          <p:cNvPr id="69635" name="Titre 2"/>
          <p:cNvSpPr>
            <a:spLocks noGrp="1"/>
          </p:cNvSpPr>
          <p:nvPr>
            <p:ph type="title"/>
            <p:custDataLst>
              <p:tags r:id="rId2"/>
            </p:custDataLst>
          </p:nvPr>
        </p:nvSpPr>
        <p:spPr>
          <a:noFill/>
        </p:spPr>
        <p:txBody>
          <a:bodyPr/>
          <a:lstStyle/>
          <a:p>
            <a:r>
              <a:rPr lang="fr-FR" smtClean="0">
                <a:ea typeface="ＭＳ Ｐゴシック"/>
              </a:rPr>
              <a:t>Et pour 2013?</a:t>
            </a:r>
          </a:p>
        </p:txBody>
      </p:sp>
      <p:sp>
        <p:nvSpPr>
          <p:cNvPr id="4" name="Espace réservé du pied de page 3"/>
          <p:cNvSpPr>
            <a:spLocks noGrp="1"/>
          </p:cNvSpPr>
          <p:nvPr>
            <p:ph type="ftr" sz="quarter" idx="10"/>
            <p:custDataLst>
              <p:tags r:id="rId3"/>
            </p:custDataLst>
          </p:nvPr>
        </p:nvSpPr>
        <p:spPr/>
        <p:txBody>
          <a:bodyPr/>
          <a:lstStyle/>
          <a:p>
            <a:pPr>
              <a:defRPr/>
            </a:pPr>
            <a:r>
              <a:rPr lang="fr-FR" smtClean="0"/>
              <a:t>Bilan – Théâtres Parisiens Associés</a:t>
            </a:r>
            <a:endParaRPr lang="fr-F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u pied de page 4"/>
          <p:cNvSpPr>
            <a:spLocks noGrp="1"/>
          </p:cNvSpPr>
          <p:nvPr>
            <p:ph type="ftr" sz="quarter" idx="11"/>
            <p:custDataLst>
              <p:tags r:id="rId1"/>
            </p:custDataLst>
          </p:nvPr>
        </p:nvSpPr>
        <p:spPr bwMode="auto">
          <a:noFill/>
          <a:ln>
            <a:miter lim="800000"/>
            <a:headEnd/>
            <a:tailEnd/>
          </a:ln>
        </p:spPr>
        <p:txBody>
          <a:bodyPr/>
          <a:lstStyle/>
          <a:p>
            <a:r>
              <a:rPr lang="fr-FR" smtClean="0">
                <a:latin typeface="Calibri" pitchFamily="34" charset="0"/>
                <a:ea typeface="ＭＳ Ｐゴシック"/>
                <a:cs typeface="ＭＳ Ｐゴシック"/>
              </a:rPr>
              <a:t>Bilan – Théâtres Parisiens Associés</a:t>
            </a:r>
          </a:p>
        </p:txBody>
      </p:sp>
      <p:sp>
        <p:nvSpPr>
          <p:cNvPr id="71683" name="Titre 1"/>
          <p:cNvSpPr>
            <a:spLocks noGrp="1"/>
          </p:cNvSpPr>
          <p:nvPr>
            <p:ph type="title"/>
            <p:custDataLst>
              <p:tags r:id="rId2"/>
            </p:custDataLst>
          </p:nvPr>
        </p:nvSpPr>
        <p:spPr bwMode="auto">
          <a:xfrm>
            <a:off x="722313" y="3716338"/>
            <a:ext cx="7772400" cy="2052637"/>
          </a:xfrm>
          <a:noFill/>
          <a:ln>
            <a:miter lim="800000"/>
            <a:headEnd/>
            <a:tailEnd/>
          </a:ln>
        </p:spPr>
        <p:txBody>
          <a:bodyPr vert="horz" wrap="square" lIns="91440" tIns="45720" rIns="91440" bIns="45720" numCol="1" anchorCtr="0" compatLnSpc="1">
            <a:prstTxWarp prst="textNoShape">
              <a:avLst/>
            </a:prstTxWarp>
          </a:bodyPr>
          <a:lstStyle/>
          <a:p>
            <a:r>
              <a:rPr lang="fr-FR" cap="none" smtClean="0">
                <a:ea typeface="ＭＳ Ｐゴシック"/>
              </a:rPr>
              <a:t>MERCI.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custDataLst>
              <p:tags r:id="rId1"/>
            </p:custDataLst>
          </p:nvPr>
        </p:nvPicPr>
        <p:blipFill>
          <a:blip r:embed="rId9" cstate="print"/>
          <a:srcRect/>
          <a:stretch>
            <a:fillRect/>
          </a:stretch>
        </p:blipFill>
        <p:spPr bwMode="auto">
          <a:xfrm>
            <a:off x="601353" y="1522030"/>
            <a:ext cx="7941294" cy="3030452"/>
          </a:xfrm>
          <a:prstGeom prst="rect">
            <a:avLst/>
          </a:prstGeom>
          <a:noFill/>
          <a:ln w="9525">
            <a:noFill/>
            <a:miter lim="800000"/>
            <a:headEnd/>
            <a:tailEnd/>
          </a:ln>
        </p:spPr>
      </p:pic>
      <p:sp>
        <p:nvSpPr>
          <p:cNvPr id="21507" name="Titre 2"/>
          <p:cNvSpPr>
            <a:spLocks noGrp="1"/>
          </p:cNvSpPr>
          <p:nvPr>
            <p:ph type="title"/>
            <p:custDataLst>
              <p:tags r:id="rId2"/>
            </p:custDataLst>
          </p:nvPr>
        </p:nvSpPr>
        <p:spPr>
          <a:noFill/>
        </p:spPr>
        <p:txBody>
          <a:bodyPr/>
          <a:lstStyle/>
          <a:p>
            <a:r>
              <a:rPr lang="fr-FR" smtClean="0">
                <a:ea typeface="ＭＳ Ｐゴシック"/>
              </a:rPr>
              <a:t>Pages vues</a:t>
            </a:r>
          </a:p>
        </p:txBody>
      </p:sp>
      <p:sp>
        <p:nvSpPr>
          <p:cNvPr id="21508" name="Espace réservé du pied de page 3"/>
          <p:cNvSpPr>
            <a:spLocks noGrp="1"/>
          </p:cNvSpPr>
          <p:nvPr>
            <p:ph type="ftr" sz="quarter" idx="10"/>
            <p:custDataLst>
              <p:tags r:id="rId3"/>
            </p:custDataLst>
          </p:nvPr>
        </p:nvSpPr>
        <p:spPr bwMode="auto">
          <a:noFill/>
          <a:ln>
            <a:miter lim="800000"/>
            <a:headEnd/>
            <a:tailEnd/>
          </a:ln>
        </p:spPr>
        <p:txBody>
          <a:bodyPr/>
          <a:lstStyle/>
          <a:p>
            <a:r>
              <a:rPr lang="fr-FR" smtClean="0">
                <a:latin typeface="Calibri" pitchFamily="34" charset="0"/>
                <a:ea typeface="ＭＳ Ｐゴシック"/>
                <a:cs typeface="ＭＳ Ｐゴシック"/>
              </a:rPr>
              <a:t>Bilan – Théâtres Parisiens Associés</a:t>
            </a:r>
          </a:p>
        </p:txBody>
      </p:sp>
      <p:sp>
        <p:nvSpPr>
          <p:cNvPr id="5" name="Rectangle 4"/>
          <p:cNvSpPr/>
          <p:nvPr>
            <p:custDataLst>
              <p:tags r:id="rId4"/>
            </p:custDataLst>
          </p:nvPr>
        </p:nvSpPr>
        <p:spPr>
          <a:xfrm>
            <a:off x="0" y="790575"/>
            <a:ext cx="3276600" cy="504825"/>
          </a:xfrm>
          <a:prstGeom prst="rect">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fr-FR" sz="2400" b="1" dirty="0">
                <a:solidFill>
                  <a:schemeClr val="bg1"/>
                </a:solidFill>
                <a:latin typeface="Calibri" charset="0"/>
                <a:ea typeface="ＭＳ Ｐゴシック" charset="-128"/>
              </a:rPr>
              <a:t>Pages par catégorie</a:t>
            </a:r>
            <a:endParaRPr lang="fr-FR" sz="1400" dirty="0">
              <a:solidFill>
                <a:schemeClr val="tx1"/>
              </a:solidFill>
              <a:latin typeface="Calibri" charset="0"/>
              <a:ea typeface="ＭＳ Ｐゴシック" charset="-128"/>
            </a:endParaRPr>
          </a:p>
        </p:txBody>
      </p:sp>
      <p:sp>
        <p:nvSpPr>
          <p:cNvPr id="8" name="Rectangle 7"/>
          <p:cNvSpPr/>
          <p:nvPr>
            <p:custDataLst>
              <p:tags r:id="rId5"/>
            </p:custDataLst>
          </p:nvPr>
        </p:nvSpPr>
        <p:spPr>
          <a:xfrm>
            <a:off x="611560" y="4941312"/>
            <a:ext cx="3168352" cy="1296000"/>
          </a:xfrm>
          <a:prstGeom prst="wedgeRectCallout">
            <a:avLst>
              <a:gd name="adj1" fmla="val 21243"/>
              <a:gd name="adj2" fmla="val -79880"/>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b="1" dirty="0" smtClean="0">
                <a:solidFill>
                  <a:srgbClr val="262626"/>
                </a:solidFill>
                <a:latin typeface="Calibri" charset="0"/>
                <a:ea typeface="ＭＳ Ｐゴシック" charset="-128"/>
              </a:rPr>
              <a:t>72%</a:t>
            </a:r>
            <a:endParaRPr lang="fr-FR" sz="3200" b="1" dirty="0">
              <a:solidFill>
                <a:srgbClr val="262626"/>
              </a:solidFill>
              <a:latin typeface="Calibri" charset="0"/>
              <a:ea typeface="ＭＳ Ｐゴシック" charset="-128"/>
            </a:endParaRPr>
          </a:p>
          <a:p>
            <a:pPr algn="ctr">
              <a:defRPr/>
            </a:pPr>
            <a:r>
              <a:rPr lang="fr-FR" b="1" dirty="0" smtClean="0">
                <a:solidFill>
                  <a:srgbClr val="FFFFFF"/>
                </a:solidFill>
                <a:latin typeface="Calibri" charset="0"/>
                <a:ea typeface="ＭＳ Ｐゴシック" charset="-128"/>
              </a:rPr>
              <a:t>des pages vues sont des salles où des pièces de théâtres. </a:t>
            </a:r>
            <a:endParaRPr lang="fr-FR" b="1" dirty="0">
              <a:solidFill>
                <a:srgbClr val="FFFFFF"/>
              </a:solidFill>
              <a:latin typeface="Calibri" charset="0"/>
              <a:ea typeface="ＭＳ Ｐゴシック" charset="-128"/>
            </a:endParaRPr>
          </a:p>
        </p:txBody>
      </p:sp>
      <p:sp>
        <p:nvSpPr>
          <p:cNvPr id="11" name="Rectangle 10"/>
          <p:cNvSpPr/>
          <p:nvPr>
            <p:custDataLst>
              <p:tags r:id="rId6"/>
            </p:custDataLst>
          </p:nvPr>
        </p:nvSpPr>
        <p:spPr>
          <a:xfrm>
            <a:off x="4644008" y="4941312"/>
            <a:ext cx="3384376" cy="1296000"/>
          </a:xfrm>
          <a:prstGeom prst="rect">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80000" rIns="72000" bIns="72000" anchor="ctr"/>
          <a:lstStyle/>
          <a:p>
            <a:pPr>
              <a:defRPr/>
            </a:pPr>
            <a:r>
              <a:rPr lang="fr-FR" sz="1600" b="1" dirty="0" smtClean="0">
                <a:solidFill>
                  <a:srgbClr val="FFFFFF"/>
                </a:solidFill>
                <a:latin typeface="Calibri" charset="0"/>
                <a:ea typeface="ＭＳ Ｐゴシック" charset="-128"/>
              </a:rPr>
              <a:t>Ainsi la home page ne représente que 14% des pages vues et prouvent ainsi qu’il est important de ne pas se focaliser que sur celle-ci.</a:t>
            </a:r>
            <a:endParaRPr lang="fr-FR" sz="1600" b="1" dirty="0">
              <a:solidFill>
                <a:srgbClr val="FFFFFF"/>
              </a:solidFill>
              <a:latin typeface="Calibri" charset="0"/>
              <a:ea typeface="ＭＳ Ｐゴシック" charset="-128"/>
            </a:endParaRPr>
          </a:p>
        </p:txBody>
      </p:sp>
      <p:sp>
        <p:nvSpPr>
          <p:cNvPr id="10" name="Rectangle 9"/>
          <p:cNvSpPr/>
          <p:nvPr>
            <p:custDataLst>
              <p:tags r:id="rId7"/>
            </p:custDataLst>
          </p:nvPr>
        </p:nvSpPr>
        <p:spPr>
          <a:xfrm rot="21175867">
            <a:off x="4415841" y="4816978"/>
            <a:ext cx="1511300" cy="304800"/>
          </a:xfrm>
          <a:prstGeom prst="rect">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400" dirty="0" smtClean="0">
                <a:solidFill>
                  <a:srgbClr val="262626"/>
                </a:solidFill>
                <a:latin typeface="Calibri" charset="0"/>
                <a:ea typeface="ＭＳ Ｐゴシック" charset="-128"/>
              </a:rPr>
              <a:t>A NOTER</a:t>
            </a:r>
            <a:endParaRPr lang="fr-FR" sz="1400" dirty="0">
              <a:solidFill>
                <a:srgbClr val="262626"/>
              </a:solidFill>
              <a:latin typeface="Calibri" charset="0"/>
              <a:ea typeface="ＭＳ Ｐゴシック"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722313" y="3716338"/>
            <a:ext cx="7772400" cy="2052637"/>
          </a:xfrm>
        </p:spPr>
        <p:txBody>
          <a:bodyPr/>
          <a:lstStyle/>
          <a:p>
            <a:pPr>
              <a:defRPr/>
            </a:pPr>
            <a:r>
              <a:rPr lang="fr-FR" smtClean="0">
                <a:cs typeface="+mj-cs"/>
              </a:rPr>
              <a:t>Référencement naturel</a:t>
            </a:r>
            <a:endParaRPr lang="fr-FR" dirty="0" smtClean="0">
              <a:cs typeface="+mj-cs"/>
            </a:endParaRPr>
          </a:p>
        </p:txBody>
      </p:sp>
      <p:sp>
        <p:nvSpPr>
          <p:cNvPr id="22531" name="Espace réservé du pied de page 4"/>
          <p:cNvSpPr>
            <a:spLocks noGrp="1"/>
          </p:cNvSpPr>
          <p:nvPr>
            <p:ph type="ftr" sz="quarter" idx="11"/>
            <p:custDataLst>
              <p:tags r:id="rId2"/>
            </p:custDataLst>
          </p:nvPr>
        </p:nvSpPr>
        <p:spPr bwMode="auto">
          <a:noFill/>
          <a:ln>
            <a:miter lim="800000"/>
            <a:headEnd/>
            <a:tailEnd/>
          </a:ln>
        </p:spPr>
        <p:txBody>
          <a:bodyPr/>
          <a:lstStyle/>
          <a:p>
            <a:r>
              <a:rPr lang="fr-FR" smtClean="0">
                <a:latin typeface="Calibri" pitchFamily="34" charset="0"/>
                <a:ea typeface="ＭＳ Ｐゴシック"/>
                <a:cs typeface="ＭＳ Ｐゴシック"/>
              </a:rPr>
              <a:t>Bilan – Théâtres Parisiens Associés</a:t>
            </a:r>
          </a:p>
        </p:txBody>
      </p:sp>
      <p:grpSp>
        <p:nvGrpSpPr>
          <p:cNvPr id="22532" name="Groupe 7"/>
          <p:cNvGrpSpPr>
            <a:grpSpLocks/>
          </p:cNvGrpSpPr>
          <p:nvPr>
            <p:custDataLst>
              <p:tags r:id="rId3"/>
            </p:custDataLst>
          </p:nvPr>
        </p:nvGrpSpPr>
        <p:grpSpPr bwMode="auto">
          <a:xfrm>
            <a:off x="722313" y="2420938"/>
            <a:ext cx="3532187" cy="1306512"/>
            <a:chOff x="971600" y="1196752"/>
            <a:chExt cx="5256584" cy="1944217"/>
          </a:xfrm>
        </p:grpSpPr>
        <p:sp>
          <p:nvSpPr>
            <p:cNvPr id="9" name="Espace réservé du contenu 8"/>
            <p:cNvSpPr txBox="1">
              <a:spLocks/>
            </p:cNvSpPr>
            <p:nvPr>
              <p:custDataLst>
                <p:tags r:id="rId4"/>
              </p:custDataLst>
            </p:nvPr>
          </p:nvSpPr>
          <p:spPr>
            <a:xfrm rot="16200000">
              <a:off x="971664" y="1196688"/>
              <a:ext cx="1944217" cy="1944345"/>
            </a:xfrm>
            <a:prstGeom prst="teardrop">
              <a:avLst/>
            </a:prstGeom>
            <a:solidFill>
              <a:srgbClr val="CCCC00"/>
            </a:solidFill>
            <a:ln w="38100">
              <a:solidFill>
                <a:schemeClr val="bg1"/>
              </a:solidFill>
            </a:ln>
          </p:spPr>
          <p:txBody>
            <a:bodyPr vert="vert" lIns="0" tIns="0" rIns="0" bIns="0" anchor="ctr"/>
            <a:lstStyle/>
            <a:p>
              <a:pPr marL="273050" indent="-273050" algn="ctr"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Bilan</a:t>
              </a:r>
            </a:p>
          </p:txBody>
        </p:sp>
        <p:sp>
          <p:nvSpPr>
            <p:cNvPr id="10" name="Espace réservé du contenu 8"/>
            <p:cNvSpPr txBox="1">
              <a:spLocks/>
            </p:cNvSpPr>
            <p:nvPr>
              <p:custDataLst>
                <p:tags r:id="rId5"/>
              </p:custDataLst>
            </p:nvPr>
          </p:nvSpPr>
          <p:spPr>
            <a:xfrm rot="16200000">
              <a:off x="2627784" y="1196687"/>
              <a:ext cx="1944217" cy="1944346"/>
            </a:xfrm>
            <a:prstGeom prst="teardrop">
              <a:avLst/>
            </a:prstGeom>
            <a:solidFill>
              <a:schemeClr val="bg1">
                <a:lumMod val="75000"/>
              </a:schemeClr>
            </a:solidFill>
            <a:ln w="38100">
              <a:solidFill>
                <a:schemeClr val="bg1"/>
              </a:solidFill>
            </a:ln>
          </p:spPr>
          <p:txBody>
            <a:bodyPr vert="vert" lIns="0" tIns="0" rIns="0" bIns="0" anchor="ctr"/>
            <a:lstStyle/>
            <a:p>
              <a:pPr marL="273050" indent="-273050"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A suivre</a:t>
              </a:r>
            </a:p>
          </p:txBody>
        </p:sp>
        <p:sp>
          <p:nvSpPr>
            <p:cNvPr id="11" name="Espace réservé du contenu 8"/>
            <p:cNvSpPr txBox="1">
              <a:spLocks/>
            </p:cNvSpPr>
            <p:nvPr>
              <p:custDataLst>
                <p:tags r:id="rId6"/>
              </p:custDataLst>
            </p:nvPr>
          </p:nvSpPr>
          <p:spPr>
            <a:xfrm rot="16200000">
              <a:off x="4283903" y="1196688"/>
              <a:ext cx="1944217" cy="1944345"/>
            </a:xfrm>
            <a:prstGeom prst="teardrop">
              <a:avLst/>
            </a:prstGeom>
            <a:solidFill>
              <a:schemeClr val="bg1">
                <a:lumMod val="75000"/>
              </a:schemeClr>
            </a:solidFill>
            <a:ln w="38100">
              <a:solidFill>
                <a:schemeClr val="bg1"/>
              </a:solidFill>
            </a:ln>
          </p:spPr>
          <p:txBody>
            <a:bodyPr vert="vert" lIns="0" tIns="0" rIns="0" bIns="0" anchor="ctr"/>
            <a:lstStyle/>
            <a:p>
              <a:pPr marL="273050" indent="-273050" algn="ctr" eaLnBrk="0" hangingPunct="0">
                <a:spcBef>
                  <a:spcPct val="20000"/>
                </a:spcBef>
                <a:defRPr/>
              </a:pPr>
              <a:r>
                <a:rPr lang="fr-FR" b="1" kern="0" dirty="0">
                  <a:solidFill>
                    <a:schemeClr val="bg1"/>
                  </a:solidFill>
                  <a:latin typeface="Trebuchet MS" pitchFamily="34" charset="0"/>
                  <a:ea typeface="ＭＳ Ｐゴシック" charset="-128"/>
                  <a:cs typeface="ＭＳ Ｐゴシック" charset="-128"/>
                </a:rPr>
                <a:t>2013</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contenu 6"/>
          <p:cNvSpPr>
            <a:spLocks noGrp="1"/>
          </p:cNvSpPr>
          <p:nvPr>
            <p:ph idx="1"/>
            <p:custDataLst>
              <p:tags r:id="rId1"/>
            </p:custDataLst>
          </p:nvPr>
        </p:nvSpPr>
        <p:spPr bwMode="auto">
          <a:xfrm>
            <a:off x="457200" y="785813"/>
            <a:ext cx="8229600" cy="5340350"/>
          </a:xfrm>
          <a:noFill/>
          <a:ln>
            <a:miter lim="800000"/>
            <a:headEnd/>
            <a:tailEnd/>
          </a:ln>
        </p:spPr>
        <p:txBody>
          <a:bodyPr vert="horz" wrap="square" lIns="91440" tIns="45720" rIns="91440" bIns="45720" numCol="1" anchor="ctr" anchorCtr="0" compatLnSpc="1">
            <a:prstTxWarp prst="textNoShape">
              <a:avLst/>
            </a:prstTxWarp>
          </a:bodyPr>
          <a:lstStyle/>
          <a:p>
            <a:pPr algn="ctr">
              <a:buFontTx/>
              <a:buNone/>
            </a:pPr>
            <a:r>
              <a:rPr lang="fr-FR" sz="3600" b="1" dirty="0" smtClean="0">
                <a:solidFill>
                  <a:srgbClr val="CCCC00"/>
                </a:solidFill>
                <a:ea typeface="ＭＳ Ｐゴシック"/>
              </a:rPr>
              <a:t>2010</a:t>
            </a:r>
            <a:r>
              <a:rPr lang="fr-FR" sz="1800" b="1" dirty="0" smtClean="0">
                <a:ea typeface="ＭＳ Ｐゴシック"/>
              </a:rPr>
              <a:t> </a:t>
            </a:r>
          </a:p>
          <a:p>
            <a:pPr algn="ctr">
              <a:buFontTx/>
              <a:buNone/>
            </a:pPr>
            <a:r>
              <a:rPr lang="fr-FR" sz="1800" b="1" dirty="0" smtClean="0">
                <a:solidFill>
                  <a:srgbClr val="CCCC00"/>
                </a:solidFill>
                <a:ea typeface="ＭＳ Ｐゴシック"/>
              </a:rPr>
              <a:t>=</a:t>
            </a:r>
            <a:r>
              <a:rPr lang="fr-FR" sz="1800" dirty="0" smtClean="0">
                <a:ea typeface="ＭＳ Ｐゴシック"/>
              </a:rPr>
              <a:t> Mise en place du site avec prise en compte du référencement naturel</a:t>
            </a:r>
          </a:p>
          <a:p>
            <a:pPr algn="ctr">
              <a:buFontTx/>
              <a:buNone/>
            </a:pPr>
            <a:r>
              <a:rPr lang="fr-FR" sz="1800" b="1" dirty="0" smtClean="0">
                <a:solidFill>
                  <a:srgbClr val="CCCC00"/>
                </a:solidFill>
                <a:ea typeface="ＭＳ Ｐゴシック"/>
              </a:rPr>
              <a:t>=</a:t>
            </a:r>
            <a:r>
              <a:rPr lang="fr-FR" sz="1800" dirty="0" smtClean="0">
                <a:ea typeface="ＭＳ Ｐゴシック"/>
              </a:rPr>
              <a:t> </a:t>
            </a:r>
            <a:r>
              <a:rPr lang="fr-FR" sz="1800" dirty="0" err="1" smtClean="0">
                <a:ea typeface="ＭＳ Ｐゴシック"/>
              </a:rPr>
              <a:t>Netlinking</a:t>
            </a:r>
            <a:r>
              <a:rPr lang="fr-FR" sz="1800" dirty="0" smtClean="0">
                <a:ea typeface="ＭＳ Ｐゴシック"/>
              </a:rPr>
              <a:t> (création de liens sur internet pour faire remonter le site des TPA)</a:t>
            </a:r>
          </a:p>
          <a:p>
            <a:pPr algn="ctr">
              <a:buFontTx/>
              <a:buNone/>
            </a:pPr>
            <a:endParaRPr lang="fr-FR" sz="1800" dirty="0" smtClean="0">
              <a:ea typeface="ＭＳ Ｐゴシック"/>
            </a:endParaRPr>
          </a:p>
          <a:p>
            <a:pPr algn="ctr">
              <a:buFontTx/>
              <a:buNone/>
            </a:pPr>
            <a:r>
              <a:rPr lang="fr-FR" sz="3600" b="1" dirty="0" smtClean="0">
                <a:solidFill>
                  <a:srgbClr val="CCCC00"/>
                </a:solidFill>
                <a:ea typeface="ＭＳ Ｐゴシック"/>
              </a:rPr>
              <a:t>2011</a:t>
            </a:r>
          </a:p>
          <a:p>
            <a:pPr algn="ctr">
              <a:buFontTx/>
              <a:buNone/>
            </a:pPr>
            <a:r>
              <a:rPr lang="fr-FR" sz="1800" b="1" dirty="0" smtClean="0">
                <a:solidFill>
                  <a:srgbClr val="CCCC00"/>
                </a:solidFill>
                <a:ea typeface="ＭＳ Ｐゴシック"/>
              </a:rPr>
              <a:t>= </a:t>
            </a:r>
            <a:r>
              <a:rPr lang="fr-FR" sz="1800" dirty="0" err="1" smtClean="0">
                <a:ea typeface="ＭＳ Ｐゴシック"/>
              </a:rPr>
              <a:t>Netlinking</a:t>
            </a:r>
            <a:endParaRPr lang="fr-FR" sz="1800" dirty="0" smtClean="0">
              <a:ea typeface="ＭＳ Ｐゴシック"/>
            </a:endParaRPr>
          </a:p>
          <a:p>
            <a:pPr algn="ctr">
              <a:buFontTx/>
              <a:buNone/>
            </a:pPr>
            <a:endParaRPr lang="fr-FR" sz="1800" dirty="0" smtClean="0">
              <a:ea typeface="ＭＳ Ｐゴシック"/>
            </a:endParaRPr>
          </a:p>
          <a:p>
            <a:pPr algn="ctr">
              <a:buFontTx/>
              <a:buNone/>
            </a:pPr>
            <a:r>
              <a:rPr lang="fr-FR" sz="3600" b="1" dirty="0" smtClean="0">
                <a:solidFill>
                  <a:srgbClr val="CCCC00"/>
                </a:solidFill>
                <a:ea typeface="ＭＳ Ｐゴシック"/>
              </a:rPr>
              <a:t>2012</a:t>
            </a:r>
          </a:p>
          <a:p>
            <a:pPr algn="ctr">
              <a:buFontTx/>
              <a:buNone/>
            </a:pPr>
            <a:r>
              <a:rPr lang="fr-FR" sz="1800" b="1" dirty="0" smtClean="0">
                <a:solidFill>
                  <a:srgbClr val="CCCC00"/>
                </a:solidFill>
                <a:ea typeface="ＭＳ Ｐゴシック"/>
              </a:rPr>
              <a:t>=</a:t>
            </a:r>
            <a:r>
              <a:rPr lang="fr-FR" sz="1800" dirty="0" smtClean="0">
                <a:ea typeface="ＭＳ Ｐゴシック"/>
              </a:rPr>
              <a:t> </a:t>
            </a:r>
            <a:r>
              <a:rPr lang="fr-FR" sz="1800" dirty="0" err="1" smtClean="0">
                <a:ea typeface="ＭＳ Ｐゴシック"/>
              </a:rPr>
              <a:t>Netlinking</a:t>
            </a:r>
            <a:endParaRPr lang="fr-FR" sz="1800" dirty="0" smtClean="0">
              <a:ea typeface="ＭＳ Ｐゴシック"/>
            </a:endParaRPr>
          </a:p>
          <a:p>
            <a:pPr algn="ctr">
              <a:buFontTx/>
              <a:buNone/>
            </a:pPr>
            <a:r>
              <a:rPr lang="fr-FR" sz="1800" b="1" dirty="0" smtClean="0">
                <a:solidFill>
                  <a:srgbClr val="CCCC00"/>
                </a:solidFill>
                <a:ea typeface="ＭＳ Ｐゴシック"/>
              </a:rPr>
              <a:t>=</a:t>
            </a:r>
            <a:r>
              <a:rPr lang="fr-FR" sz="1800" dirty="0" smtClean="0">
                <a:ea typeface="ＭＳ Ｐゴシック"/>
              </a:rPr>
              <a:t> Audit et optimisation du site</a:t>
            </a:r>
          </a:p>
        </p:txBody>
      </p:sp>
      <p:sp>
        <p:nvSpPr>
          <p:cNvPr id="23555" name="Titre 5"/>
          <p:cNvSpPr>
            <a:spLocks noGrp="1"/>
          </p:cNvSpPr>
          <p:nvPr>
            <p:ph type="title"/>
            <p:custDataLst>
              <p:tags r:id="rId2"/>
            </p:custDataLst>
          </p:nvPr>
        </p:nvSpPr>
        <p:spPr>
          <a:noFill/>
        </p:spPr>
        <p:txBody>
          <a:bodyPr/>
          <a:lstStyle/>
          <a:p>
            <a:r>
              <a:rPr lang="fr-FR" smtClean="0">
                <a:ea typeface="ＭＳ Ｐゴシック"/>
              </a:rPr>
              <a:t>Rappel : L’historique</a:t>
            </a:r>
          </a:p>
        </p:txBody>
      </p:sp>
      <p:sp>
        <p:nvSpPr>
          <p:cNvPr id="5" name="Larme 4"/>
          <p:cNvSpPr/>
          <p:nvPr>
            <p:custDataLst>
              <p:tags r:id="rId3"/>
            </p:custDataLst>
          </p:nvPr>
        </p:nvSpPr>
        <p:spPr>
          <a:xfrm rot="16200000">
            <a:off x="0" y="0"/>
            <a:ext cx="1052513" cy="1052513"/>
          </a:xfrm>
          <a:prstGeom prst="teardrop">
            <a:avLst/>
          </a:prstGeom>
          <a:solidFill>
            <a:srgbClr val="CCCC00"/>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lstStyle/>
          <a:p>
            <a:pPr algn="ctr">
              <a:defRPr/>
            </a:pPr>
            <a:r>
              <a:rPr lang="fr-FR" sz="2000" b="1" dirty="0">
                <a:solidFill>
                  <a:schemeClr val="bg1"/>
                </a:solidFill>
                <a:latin typeface="Calibri" pitchFamily="34" charset="0"/>
              </a:rPr>
              <a:t>Rappel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u contenu 1"/>
          <p:cNvSpPr>
            <a:spLocks noGrp="1"/>
          </p:cNvSpPr>
          <p:nvPr>
            <p:ph idx="1"/>
            <p:custDataLst>
              <p:tags r:id="rId1"/>
            </p:custDataLst>
          </p:nvPr>
        </p:nvSpPr>
        <p:spPr bwMode="auto">
          <a:xfrm>
            <a:off x="457200" y="1916113"/>
            <a:ext cx="8229600" cy="4210050"/>
          </a:xfrm>
          <a:noFill/>
          <a:ln>
            <a:miter lim="800000"/>
            <a:headEnd/>
            <a:tailEnd/>
          </a:ln>
        </p:spPr>
        <p:txBody>
          <a:bodyPr vert="horz" wrap="square" lIns="91440" tIns="45720" rIns="91440" bIns="45720" numCol="1" anchor="ctr" anchorCtr="0" compatLnSpc="1">
            <a:prstTxWarp prst="textNoShape">
              <a:avLst/>
            </a:prstTxWarp>
          </a:bodyPr>
          <a:lstStyle/>
          <a:p>
            <a:pPr>
              <a:buFont typeface="Courier New" pitchFamily="49" charset="0"/>
              <a:buChar char="o"/>
            </a:pPr>
            <a:r>
              <a:rPr lang="fr-FR" sz="1800" b="1" smtClean="0">
                <a:ea typeface="ＭＳ Ｐゴシック"/>
              </a:rPr>
              <a:t>Le Netlinking</a:t>
            </a:r>
          </a:p>
          <a:p>
            <a:pPr lvl="1">
              <a:buFont typeface="Wingdings" pitchFamily="2" charset="2"/>
              <a:buChar char="Ø"/>
            </a:pPr>
            <a:r>
              <a:rPr lang="fr-FR" smtClean="0">
                <a:ea typeface="ＭＳ Ｐゴシック"/>
              </a:rPr>
              <a:t>De la même manière que sur 2011, la mise en place de Netlinking permet de développer le nombre de liens renvoyant vers le site des TPA. </a:t>
            </a:r>
          </a:p>
          <a:p>
            <a:endParaRPr lang="fr-FR" sz="1800" b="1" smtClean="0">
              <a:ea typeface="ＭＳ Ｐゴシック"/>
            </a:endParaRPr>
          </a:p>
          <a:p>
            <a:pPr>
              <a:buFont typeface="Courier New" pitchFamily="49" charset="0"/>
              <a:buChar char="o"/>
            </a:pPr>
            <a:r>
              <a:rPr lang="fr-FR" sz="1800" b="1" smtClean="0">
                <a:ea typeface="ＭＳ Ｐゴシック"/>
              </a:rPr>
              <a:t>Une optimisation globale du site</a:t>
            </a:r>
          </a:p>
          <a:p>
            <a:pPr lvl="1">
              <a:buFont typeface="Wingdings" pitchFamily="2" charset="2"/>
              <a:buChar char="Ø"/>
            </a:pPr>
            <a:r>
              <a:rPr lang="fr-FR" smtClean="0">
                <a:ea typeface="ＭＳ Ｐゴシック"/>
              </a:rPr>
              <a:t>Un audit pour identifier les éléments importants à corriger</a:t>
            </a:r>
          </a:p>
          <a:p>
            <a:pPr lvl="1">
              <a:buFont typeface="Wingdings" pitchFamily="2" charset="2"/>
              <a:buChar char="Ø"/>
            </a:pPr>
            <a:r>
              <a:rPr lang="fr-FR" smtClean="0">
                <a:ea typeface="ＭＳ Ｐゴシック"/>
              </a:rPr>
              <a:t>La mise en place des optimisations identifiées</a:t>
            </a:r>
          </a:p>
        </p:txBody>
      </p:sp>
      <p:sp>
        <p:nvSpPr>
          <p:cNvPr id="25603" name="Titre 2"/>
          <p:cNvSpPr>
            <a:spLocks noGrp="1"/>
          </p:cNvSpPr>
          <p:nvPr>
            <p:ph type="title"/>
            <p:custDataLst>
              <p:tags r:id="rId2"/>
            </p:custDataLst>
          </p:nvPr>
        </p:nvSpPr>
        <p:spPr>
          <a:noFill/>
        </p:spPr>
        <p:txBody>
          <a:bodyPr/>
          <a:lstStyle/>
          <a:p>
            <a:r>
              <a:rPr lang="fr-FR" smtClean="0">
                <a:ea typeface="ＭＳ Ｐゴシック"/>
              </a:rPr>
              <a:t>Les optimisations</a:t>
            </a:r>
          </a:p>
        </p:txBody>
      </p:sp>
      <p:sp>
        <p:nvSpPr>
          <p:cNvPr id="10" name="Flèche droite 9"/>
          <p:cNvSpPr/>
          <p:nvPr>
            <p:custDataLst>
              <p:tags r:id="rId3"/>
            </p:custDataLst>
          </p:nvPr>
        </p:nvSpPr>
        <p:spPr>
          <a:xfrm>
            <a:off x="323850" y="2703513"/>
            <a:ext cx="431800" cy="360362"/>
          </a:xfrm>
          <a:prstGeom prst="rightArrow">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Flèche droite 10"/>
          <p:cNvSpPr/>
          <p:nvPr>
            <p:custDataLst>
              <p:tags r:id="rId4"/>
            </p:custDataLst>
          </p:nvPr>
        </p:nvSpPr>
        <p:spPr>
          <a:xfrm>
            <a:off x="323850" y="4202113"/>
            <a:ext cx="431800" cy="360362"/>
          </a:xfrm>
          <a:prstGeom prst="rightArrow">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Rectangle 11"/>
          <p:cNvSpPr/>
          <p:nvPr>
            <p:custDataLst>
              <p:tags r:id="rId5"/>
            </p:custDataLst>
          </p:nvPr>
        </p:nvSpPr>
        <p:spPr>
          <a:xfrm>
            <a:off x="0" y="1411288"/>
            <a:ext cx="3276600" cy="504825"/>
          </a:xfrm>
          <a:prstGeom prst="rect">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fr-FR" sz="2400" b="1" dirty="0">
                <a:solidFill>
                  <a:schemeClr val="bg1"/>
                </a:solidFill>
                <a:latin typeface="Calibri" charset="0"/>
                <a:ea typeface="ＭＳ Ｐゴシック" charset="-128"/>
              </a:rPr>
              <a:t>2 leviers</a:t>
            </a:r>
            <a:endParaRPr lang="fr-FR" sz="1400" dirty="0">
              <a:solidFill>
                <a:schemeClr val="tx1"/>
              </a:solidFill>
              <a:latin typeface="Calibri" charset="0"/>
              <a:ea typeface="ＭＳ Ｐゴシック" charset="-128"/>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4"/>
</p:tagLst>
</file>

<file path=ppt/tags/tag108.xml><?xml version="1.0" encoding="utf-8"?>
<p:tagLst xmlns:a="http://schemas.openxmlformats.org/drawingml/2006/main" xmlns:r="http://schemas.openxmlformats.org/officeDocument/2006/relationships" xmlns:p="http://schemas.openxmlformats.org/presentationml/2006/main">
  <p:tag name="NUM" val="5"/>
</p:tagLst>
</file>

<file path=ppt/tags/tag109.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7"/>
</p:tagLst>
</file>

<file path=ppt/tags/tag111.xml><?xml version="1.0" encoding="utf-8"?>
<p:tagLst xmlns:a="http://schemas.openxmlformats.org/drawingml/2006/main" xmlns:r="http://schemas.openxmlformats.org/officeDocument/2006/relationships" xmlns:p="http://schemas.openxmlformats.org/presentationml/2006/main">
  <p:tag name="NUM" val="8"/>
</p:tagLst>
</file>

<file path=ppt/tags/tag112.xml><?xml version="1.0" encoding="utf-8"?>
<p:tagLst xmlns:a="http://schemas.openxmlformats.org/drawingml/2006/main" xmlns:r="http://schemas.openxmlformats.org/officeDocument/2006/relationships" xmlns:p="http://schemas.openxmlformats.org/presentationml/2006/main">
  <p:tag name="NUM" val="9"/>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5"/>
</p:tagLst>
</file>

<file path=ppt/tags/tag118.xml><?xml version="1.0" encoding="utf-8"?>
<p:tagLst xmlns:a="http://schemas.openxmlformats.org/drawingml/2006/main" xmlns:r="http://schemas.openxmlformats.org/officeDocument/2006/relationships" xmlns:p="http://schemas.openxmlformats.org/presentationml/2006/main">
  <p:tag name="NUM" val="6"/>
</p:tagLst>
</file>

<file path=ppt/tags/tag119.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20.xml><?xml version="1.0" encoding="utf-8"?>
<p:tagLst xmlns:a="http://schemas.openxmlformats.org/drawingml/2006/main" xmlns:r="http://schemas.openxmlformats.org/officeDocument/2006/relationships" xmlns:p="http://schemas.openxmlformats.org/presentationml/2006/main">
  <p:tag name="NUM" val="8"/>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4"/>
</p:tagLst>
</file>

<file path=ppt/tags/tag125.xml><?xml version="1.0" encoding="utf-8"?>
<p:tagLst xmlns:a="http://schemas.openxmlformats.org/drawingml/2006/main" xmlns:r="http://schemas.openxmlformats.org/officeDocument/2006/relationships" xmlns:p="http://schemas.openxmlformats.org/presentationml/2006/main">
  <p:tag name="NUM" val="7"/>
</p:tagLst>
</file>

<file path=ppt/tags/tag126.xml><?xml version="1.0" encoding="utf-8"?>
<p:tagLst xmlns:a="http://schemas.openxmlformats.org/drawingml/2006/main" xmlns:r="http://schemas.openxmlformats.org/officeDocument/2006/relationships" xmlns:p="http://schemas.openxmlformats.org/presentationml/2006/main">
  <p:tag name="NUM" val="8"/>
</p:tagLst>
</file>

<file path=ppt/tags/tag127.xml><?xml version="1.0" encoding="utf-8"?>
<p:tagLst xmlns:a="http://schemas.openxmlformats.org/drawingml/2006/main" xmlns:r="http://schemas.openxmlformats.org/officeDocument/2006/relationships" xmlns:p="http://schemas.openxmlformats.org/presentationml/2006/main">
  <p:tag name="NUM" val="4"/>
</p:tagLst>
</file>

<file path=ppt/tags/tag128.xml><?xml version="1.0" encoding="utf-8"?>
<p:tagLst xmlns:a="http://schemas.openxmlformats.org/drawingml/2006/main" xmlns:r="http://schemas.openxmlformats.org/officeDocument/2006/relationships" xmlns:p="http://schemas.openxmlformats.org/presentationml/2006/main">
  <p:tag name="NUM" val="5"/>
</p:tagLst>
</file>

<file path=ppt/tags/tag129.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34.xml><?xml version="1.0" encoding="utf-8"?>
<p:tagLst xmlns:a="http://schemas.openxmlformats.org/drawingml/2006/main" xmlns:r="http://schemas.openxmlformats.org/officeDocument/2006/relationships" xmlns:p="http://schemas.openxmlformats.org/presentationml/2006/main">
  <p:tag name="NUM" val="5"/>
</p:tagLst>
</file>

<file path=ppt/tags/tag135.xml><?xml version="1.0" encoding="utf-8"?>
<p:tagLst xmlns:a="http://schemas.openxmlformats.org/drawingml/2006/main" xmlns:r="http://schemas.openxmlformats.org/officeDocument/2006/relationships" xmlns:p="http://schemas.openxmlformats.org/presentationml/2006/main">
  <p:tag name="NUM" val="6"/>
</p:tagLst>
</file>

<file path=ppt/tags/tag136.xml><?xml version="1.0" encoding="utf-8"?>
<p:tagLst xmlns:a="http://schemas.openxmlformats.org/drawingml/2006/main" xmlns:r="http://schemas.openxmlformats.org/officeDocument/2006/relationships" xmlns:p="http://schemas.openxmlformats.org/presentationml/2006/main">
  <p:tag name="NUM" val="7"/>
</p:tagLst>
</file>

<file path=ppt/tags/tag137.xml><?xml version="1.0" encoding="utf-8"?>
<p:tagLst xmlns:a="http://schemas.openxmlformats.org/drawingml/2006/main" xmlns:r="http://schemas.openxmlformats.org/officeDocument/2006/relationships" xmlns:p="http://schemas.openxmlformats.org/presentationml/2006/main">
  <p:tag name="NUM" val="8"/>
</p:tagLst>
</file>

<file path=ppt/tags/tag138.xml><?xml version="1.0" encoding="utf-8"?>
<p:tagLst xmlns:a="http://schemas.openxmlformats.org/drawingml/2006/main" xmlns:r="http://schemas.openxmlformats.org/officeDocument/2006/relationships" xmlns:p="http://schemas.openxmlformats.org/presentationml/2006/main">
  <p:tag name="NUM" val="7"/>
</p:tagLst>
</file>

<file path=ppt/tags/tag139.xml><?xml version="1.0" encoding="utf-8"?>
<p:tagLst xmlns:a="http://schemas.openxmlformats.org/drawingml/2006/main" xmlns:r="http://schemas.openxmlformats.org/officeDocument/2006/relationships" xmlns:p="http://schemas.openxmlformats.org/presentationml/2006/main">
  <p:tag name="NUM" val="8"/>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3"/>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46.xml><?xml version="1.0" encoding="utf-8"?>
<p:tagLst xmlns:a="http://schemas.openxmlformats.org/drawingml/2006/main" xmlns:r="http://schemas.openxmlformats.org/officeDocument/2006/relationships" xmlns:p="http://schemas.openxmlformats.org/presentationml/2006/main">
  <p:tag name="NUM" val="1"/>
</p:tagLst>
</file>

<file path=ppt/tags/tag147.xml><?xml version="1.0" encoding="utf-8"?>
<p:tagLst xmlns:a="http://schemas.openxmlformats.org/drawingml/2006/main" xmlns:r="http://schemas.openxmlformats.org/officeDocument/2006/relationships" xmlns:p="http://schemas.openxmlformats.org/presentationml/2006/main">
  <p:tag name="NUM" val="2"/>
</p:tagLst>
</file>

<file path=ppt/tags/tag148.xml><?xml version="1.0" encoding="utf-8"?>
<p:tagLst xmlns:a="http://schemas.openxmlformats.org/drawingml/2006/main" xmlns:r="http://schemas.openxmlformats.org/officeDocument/2006/relationships" xmlns:p="http://schemas.openxmlformats.org/presentationml/2006/main">
  <p:tag name="NUM" val="3"/>
</p:tagLst>
</file>

<file path=ppt/tags/tag149.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5"/>
</p:tagLst>
</file>

<file path=ppt/tags/tag151.xml><?xml version="1.0" encoding="utf-8"?>
<p:tagLst xmlns:a="http://schemas.openxmlformats.org/drawingml/2006/main" xmlns:r="http://schemas.openxmlformats.org/officeDocument/2006/relationships" xmlns:p="http://schemas.openxmlformats.org/presentationml/2006/main">
  <p:tag name="NUM" val="6"/>
</p:tagLst>
</file>

<file path=ppt/tags/tag152.xml><?xml version="1.0" encoding="utf-8"?>
<p:tagLst xmlns:a="http://schemas.openxmlformats.org/drawingml/2006/main" xmlns:r="http://schemas.openxmlformats.org/officeDocument/2006/relationships" xmlns:p="http://schemas.openxmlformats.org/presentationml/2006/main">
  <p:tag name="NUM" val="7"/>
</p:tagLst>
</file>

<file path=ppt/tags/tag153.xml><?xml version="1.0" encoding="utf-8"?>
<p:tagLst xmlns:a="http://schemas.openxmlformats.org/drawingml/2006/main" xmlns:r="http://schemas.openxmlformats.org/officeDocument/2006/relationships" xmlns:p="http://schemas.openxmlformats.org/presentationml/2006/main">
  <p:tag name="NUM" val="1"/>
</p:tagLst>
</file>

<file path=ppt/tags/tag154.xml><?xml version="1.0" encoding="utf-8"?>
<p:tagLst xmlns:a="http://schemas.openxmlformats.org/drawingml/2006/main" xmlns:r="http://schemas.openxmlformats.org/officeDocument/2006/relationships" xmlns:p="http://schemas.openxmlformats.org/presentationml/2006/main">
  <p:tag name="NUM" val="2"/>
</p:tagLst>
</file>

<file path=ppt/tags/tag155.xml><?xml version="1.0" encoding="utf-8"?>
<p:tagLst xmlns:a="http://schemas.openxmlformats.org/drawingml/2006/main" xmlns:r="http://schemas.openxmlformats.org/officeDocument/2006/relationships" xmlns:p="http://schemas.openxmlformats.org/presentationml/2006/main">
  <p:tag name="NUM" val="3"/>
</p:tagLst>
</file>

<file path=ppt/tags/tag156.xml><?xml version="1.0" encoding="utf-8"?>
<p:tagLst xmlns:a="http://schemas.openxmlformats.org/drawingml/2006/main" xmlns:r="http://schemas.openxmlformats.org/officeDocument/2006/relationships" xmlns:p="http://schemas.openxmlformats.org/presentationml/2006/main">
  <p:tag name="NUM" val="4"/>
</p:tagLst>
</file>

<file path=ppt/tags/tag157.xml><?xml version="1.0" encoding="utf-8"?>
<p:tagLst xmlns:a="http://schemas.openxmlformats.org/drawingml/2006/main" xmlns:r="http://schemas.openxmlformats.org/officeDocument/2006/relationships" xmlns:p="http://schemas.openxmlformats.org/presentationml/2006/main">
  <p:tag name="NUM" val="1"/>
</p:tagLst>
</file>

<file path=ppt/tags/tag158.xml><?xml version="1.0" encoding="utf-8"?>
<p:tagLst xmlns:a="http://schemas.openxmlformats.org/drawingml/2006/main" xmlns:r="http://schemas.openxmlformats.org/officeDocument/2006/relationships" xmlns:p="http://schemas.openxmlformats.org/presentationml/2006/main">
  <p:tag name="NUM" val="2"/>
</p:tagLst>
</file>

<file path=ppt/tags/tag159.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60.xml><?xml version="1.0" encoding="utf-8"?>
<p:tagLst xmlns:a="http://schemas.openxmlformats.org/drawingml/2006/main" xmlns:r="http://schemas.openxmlformats.org/officeDocument/2006/relationships" xmlns:p="http://schemas.openxmlformats.org/presentationml/2006/main">
  <p:tag name="NUM" val="4"/>
</p:tagLst>
</file>

<file path=ppt/tags/tag161.xml><?xml version="1.0" encoding="utf-8"?>
<p:tagLst xmlns:a="http://schemas.openxmlformats.org/drawingml/2006/main" xmlns:r="http://schemas.openxmlformats.org/officeDocument/2006/relationships" xmlns:p="http://schemas.openxmlformats.org/presentationml/2006/main">
  <p:tag name="NUM" val="1"/>
</p:tagLst>
</file>

<file path=ppt/tags/tag162.xml><?xml version="1.0" encoding="utf-8"?>
<p:tagLst xmlns:a="http://schemas.openxmlformats.org/drawingml/2006/main" xmlns:r="http://schemas.openxmlformats.org/officeDocument/2006/relationships" xmlns:p="http://schemas.openxmlformats.org/presentationml/2006/main">
  <p:tag name="NUM" val="2"/>
</p:tagLst>
</file>

<file path=ppt/tags/tag163.xml><?xml version="1.0" encoding="utf-8"?>
<p:tagLst xmlns:a="http://schemas.openxmlformats.org/drawingml/2006/main" xmlns:r="http://schemas.openxmlformats.org/officeDocument/2006/relationships" xmlns:p="http://schemas.openxmlformats.org/presentationml/2006/main">
  <p:tag name="NUM" val="3"/>
</p:tagLst>
</file>

<file path=ppt/tags/tag164.xml><?xml version="1.0" encoding="utf-8"?>
<p:tagLst xmlns:a="http://schemas.openxmlformats.org/drawingml/2006/main" xmlns:r="http://schemas.openxmlformats.org/officeDocument/2006/relationships" xmlns:p="http://schemas.openxmlformats.org/presentationml/2006/main">
  <p:tag name="NUM" val="4"/>
</p:tagLst>
</file>

<file path=ppt/tags/tag165.xml><?xml version="1.0" encoding="utf-8"?>
<p:tagLst xmlns:a="http://schemas.openxmlformats.org/drawingml/2006/main" xmlns:r="http://schemas.openxmlformats.org/officeDocument/2006/relationships" xmlns:p="http://schemas.openxmlformats.org/presentationml/2006/main">
  <p:tag name="NUM" val="1"/>
</p:tagLst>
</file>

<file path=ppt/tags/tag166.xml><?xml version="1.0" encoding="utf-8"?>
<p:tagLst xmlns:a="http://schemas.openxmlformats.org/drawingml/2006/main" xmlns:r="http://schemas.openxmlformats.org/officeDocument/2006/relationships" xmlns:p="http://schemas.openxmlformats.org/presentationml/2006/main">
  <p:tag name="NUM" val="2"/>
</p:tagLst>
</file>

<file path=ppt/tags/tag167.xml><?xml version="1.0" encoding="utf-8"?>
<p:tagLst xmlns:a="http://schemas.openxmlformats.org/drawingml/2006/main" xmlns:r="http://schemas.openxmlformats.org/officeDocument/2006/relationships" xmlns:p="http://schemas.openxmlformats.org/presentationml/2006/main">
  <p:tag name="NUM" val="3"/>
</p:tagLst>
</file>

<file path=ppt/tags/tag168.xml><?xml version="1.0" encoding="utf-8"?>
<p:tagLst xmlns:a="http://schemas.openxmlformats.org/drawingml/2006/main" xmlns:r="http://schemas.openxmlformats.org/officeDocument/2006/relationships" xmlns:p="http://schemas.openxmlformats.org/presentationml/2006/main">
  <p:tag name="NUM" val="4"/>
</p:tagLst>
</file>

<file path=ppt/tags/tag169.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70.xml><?xml version="1.0" encoding="utf-8"?>
<p:tagLst xmlns:a="http://schemas.openxmlformats.org/drawingml/2006/main" xmlns:r="http://schemas.openxmlformats.org/officeDocument/2006/relationships" xmlns:p="http://schemas.openxmlformats.org/presentationml/2006/main">
  <p:tag name="NUM" val="2"/>
</p:tagLst>
</file>

<file path=ppt/tags/tag171.xml><?xml version="1.0" encoding="utf-8"?>
<p:tagLst xmlns:a="http://schemas.openxmlformats.org/drawingml/2006/main" xmlns:r="http://schemas.openxmlformats.org/officeDocument/2006/relationships" xmlns:p="http://schemas.openxmlformats.org/presentationml/2006/main">
  <p:tag name="NUM" val="3"/>
</p:tagLst>
</file>

<file path=ppt/tags/tag172.xml><?xml version="1.0" encoding="utf-8"?>
<p:tagLst xmlns:a="http://schemas.openxmlformats.org/drawingml/2006/main" xmlns:r="http://schemas.openxmlformats.org/officeDocument/2006/relationships" xmlns:p="http://schemas.openxmlformats.org/presentationml/2006/main">
  <p:tag name="NUM" val="1"/>
</p:tagLst>
</file>

<file path=ppt/tags/tag173.xml><?xml version="1.0" encoding="utf-8"?>
<p:tagLst xmlns:a="http://schemas.openxmlformats.org/drawingml/2006/main" xmlns:r="http://schemas.openxmlformats.org/officeDocument/2006/relationships" xmlns:p="http://schemas.openxmlformats.org/presentationml/2006/main">
  <p:tag name="NUM" val="2"/>
</p:tagLst>
</file>

<file path=ppt/tags/tag174.xml><?xml version="1.0" encoding="utf-8"?>
<p:tagLst xmlns:a="http://schemas.openxmlformats.org/drawingml/2006/main" xmlns:r="http://schemas.openxmlformats.org/officeDocument/2006/relationships" xmlns:p="http://schemas.openxmlformats.org/presentationml/2006/main">
  <p:tag name="NUM" val="3"/>
</p:tagLst>
</file>

<file path=ppt/tags/tag175.xml><?xml version="1.0" encoding="utf-8"?>
<p:tagLst xmlns:a="http://schemas.openxmlformats.org/drawingml/2006/main" xmlns:r="http://schemas.openxmlformats.org/officeDocument/2006/relationships" xmlns:p="http://schemas.openxmlformats.org/presentationml/2006/main">
  <p:tag name="NUM" val="3"/>
</p:tagLst>
</file>

<file path=ppt/tags/tag176.xml><?xml version="1.0" encoding="utf-8"?>
<p:tagLst xmlns:a="http://schemas.openxmlformats.org/drawingml/2006/main" xmlns:r="http://schemas.openxmlformats.org/officeDocument/2006/relationships" xmlns:p="http://schemas.openxmlformats.org/presentationml/2006/main">
  <p:tag name="NUM" val="3"/>
</p:tagLst>
</file>

<file path=ppt/tags/tag177.xml><?xml version="1.0" encoding="utf-8"?>
<p:tagLst xmlns:a="http://schemas.openxmlformats.org/drawingml/2006/main" xmlns:r="http://schemas.openxmlformats.org/officeDocument/2006/relationships" xmlns:p="http://schemas.openxmlformats.org/presentationml/2006/main">
  <p:tag name="NUM" val="3"/>
</p:tagLst>
</file>

<file path=ppt/tags/tag178.xml><?xml version="1.0" encoding="utf-8"?>
<p:tagLst xmlns:a="http://schemas.openxmlformats.org/drawingml/2006/main" xmlns:r="http://schemas.openxmlformats.org/officeDocument/2006/relationships" xmlns:p="http://schemas.openxmlformats.org/presentationml/2006/main">
  <p:tag name="NUM" val="1"/>
</p:tagLst>
</file>

<file path=ppt/tags/tag179.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80.xml><?xml version="1.0" encoding="utf-8"?>
<p:tagLst xmlns:a="http://schemas.openxmlformats.org/drawingml/2006/main" xmlns:r="http://schemas.openxmlformats.org/officeDocument/2006/relationships" xmlns:p="http://schemas.openxmlformats.org/presentationml/2006/main">
  <p:tag name="NUM" val="3"/>
</p:tagLst>
</file>

<file path=ppt/tags/tag181.xml><?xml version="1.0" encoding="utf-8"?>
<p:tagLst xmlns:a="http://schemas.openxmlformats.org/drawingml/2006/main" xmlns:r="http://schemas.openxmlformats.org/officeDocument/2006/relationships" xmlns:p="http://schemas.openxmlformats.org/presentationml/2006/main">
  <p:tag name="NUM" val="4"/>
</p:tagLst>
</file>

<file path=ppt/tags/tag182.xml><?xml version="1.0" encoding="utf-8"?>
<p:tagLst xmlns:a="http://schemas.openxmlformats.org/drawingml/2006/main" xmlns:r="http://schemas.openxmlformats.org/officeDocument/2006/relationships" xmlns:p="http://schemas.openxmlformats.org/presentationml/2006/main">
  <p:tag name="NUM" val="5"/>
</p:tagLst>
</file>

<file path=ppt/tags/tag183.xml><?xml version="1.0" encoding="utf-8"?>
<p:tagLst xmlns:a="http://schemas.openxmlformats.org/drawingml/2006/main" xmlns:r="http://schemas.openxmlformats.org/officeDocument/2006/relationships" xmlns:p="http://schemas.openxmlformats.org/presentationml/2006/main">
  <p:tag name="NUM" val="1"/>
</p:tagLst>
</file>

<file path=ppt/tags/tag184.xml><?xml version="1.0" encoding="utf-8"?>
<p:tagLst xmlns:a="http://schemas.openxmlformats.org/drawingml/2006/main" xmlns:r="http://schemas.openxmlformats.org/officeDocument/2006/relationships" xmlns:p="http://schemas.openxmlformats.org/presentationml/2006/main">
  <p:tag name="NUM" val="2"/>
</p:tagLst>
</file>

<file path=ppt/tags/tag185.xml><?xml version="1.0" encoding="utf-8"?>
<p:tagLst xmlns:a="http://schemas.openxmlformats.org/drawingml/2006/main" xmlns:r="http://schemas.openxmlformats.org/officeDocument/2006/relationships" xmlns:p="http://schemas.openxmlformats.org/presentationml/2006/main">
  <p:tag name="NUM" val="3"/>
</p:tagLst>
</file>

<file path=ppt/tags/tag186.xml><?xml version="1.0" encoding="utf-8"?>
<p:tagLst xmlns:a="http://schemas.openxmlformats.org/drawingml/2006/main" xmlns:r="http://schemas.openxmlformats.org/officeDocument/2006/relationships" xmlns:p="http://schemas.openxmlformats.org/presentationml/2006/main">
  <p:tag name="NUM" val="4"/>
</p:tagLst>
</file>

<file path=ppt/tags/tag187.xml><?xml version="1.0" encoding="utf-8"?>
<p:tagLst xmlns:a="http://schemas.openxmlformats.org/drawingml/2006/main" xmlns:r="http://schemas.openxmlformats.org/officeDocument/2006/relationships" xmlns:p="http://schemas.openxmlformats.org/presentationml/2006/main">
  <p:tag name="NUM" val="3"/>
</p:tagLst>
</file>

<file path=ppt/tags/tag188.xml><?xml version="1.0" encoding="utf-8"?>
<p:tagLst xmlns:a="http://schemas.openxmlformats.org/drawingml/2006/main" xmlns:r="http://schemas.openxmlformats.org/officeDocument/2006/relationships" xmlns:p="http://schemas.openxmlformats.org/presentationml/2006/main">
  <p:tag name="NUM" val="3"/>
</p:tagLst>
</file>

<file path=ppt/tags/tag189.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190.xml><?xml version="1.0" encoding="utf-8"?>
<p:tagLst xmlns:a="http://schemas.openxmlformats.org/drawingml/2006/main" xmlns:r="http://schemas.openxmlformats.org/officeDocument/2006/relationships" xmlns:p="http://schemas.openxmlformats.org/presentationml/2006/main">
  <p:tag name="NUM" val="1"/>
</p:tagLst>
</file>

<file path=ppt/tags/tag191.xml><?xml version="1.0" encoding="utf-8"?>
<p:tagLst xmlns:a="http://schemas.openxmlformats.org/drawingml/2006/main" xmlns:r="http://schemas.openxmlformats.org/officeDocument/2006/relationships" xmlns:p="http://schemas.openxmlformats.org/presentationml/2006/main">
  <p:tag name="NUM" val="2"/>
</p:tagLst>
</file>

<file path=ppt/tags/tag192.xml><?xml version="1.0" encoding="utf-8"?>
<p:tagLst xmlns:a="http://schemas.openxmlformats.org/drawingml/2006/main" xmlns:r="http://schemas.openxmlformats.org/officeDocument/2006/relationships" xmlns:p="http://schemas.openxmlformats.org/presentationml/2006/main">
  <p:tag name="NUM" val="3"/>
</p:tagLst>
</file>

<file path=ppt/tags/tag193.xml><?xml version="1.0" encoding="utf-8"?>
<p:tagLst xmlns:a="http://schemas.openxmlformats.org/drawingml/2006/main" xmlns:r="http://schemas.openxmlformats.org/officeDocument/2006/relationships" xmlns:p="http://schemas.openxmlformats.org/presentationml/2006/main">
  <p:tag name="NUM" val="4"/>
</p:tagLst>
</file>

<file path=ppt/tags/tag194.xml><?xml version="1.0" encoding="utf-8"?>
<p:tagLst xmlns:a="http://schemas.openxmlformats.org/drawingml/2006/main" xmlns:r="http://schemas.openxmlformats.org/officeDocument/2006/relationships" xmlns:p="http://schemas.openxmlformats.org/presentationml/2006/main">
  <p:tag name="NUM" val="5"/>
</p:tagLst>
</file>

<file path=ppt/tags/tag195.xml><?xml version="1.0" encoding="utf-8"?>
<p:tagLst xmlns:a="http://schemas.openxmlformats.org/drawingml/2006/main" xmlns:r="http://schemas.openxmlformats.org/officeDocument/2006/relationships" xmlns:p="http://schemas.openxmlformats.org/presentationml/2006/main">
  <p:tag name="NUM" val="6"/>
</p:tagLst>
</file>

<file path=ppt/tags/tag196.xml><?xml version="1.0" encoding="utf-8"?>
<p:tagLst xmlns:a="http://schemas.openxmlformats.org/drawingml/2006/main" xmlns:r="http://schemas.openxmlformats.org/officeDocument/2006/relationships" xmlns:p="http://schemas.openxmlformats.org/presentationml/2006/main">
  <p:tag name="NUM" val="7"/>
</p:tagLst>
</file>

<file path=ppt/tags/tag197.xml><?xml version="1.0" encoding="utf-8"?>
<p:tagLst xmlns:a="http://schemas.openxmlformats.org/drawingml/2006/main" xmlns:r="http://schemas.openxmlformats.org/officeDocument/2006/relationships" xmlns:p="http://schemas.openxmlformats.org/presentationml/2006/main">
  <p:tag name="NUM" val="8"/>
</p:tagLst>
</file>

<file path=ppt/tags/tag198.xml><?xml version="1.0" encoding="utf-8"?>
<p:tagLst xmlns:a="http://schemas.openxmlformats.org/drawingml/2006/main" xmlns:r="http://schemas.openxmlformats.org/officeDocument/2006/relationships" xmlns:p="http://schemas.openxmlformats.org/presentationml/2006/main">
  <p:tag name="NUM" val="9"/>
</p:tagLst>
</file>

<file path=ppt/tags/tag199.xml><?xml version="1.0" encoding="utf-8"?>
<p:tagLst xmlns:a="http://schemas.openxmlformats.org/drawingml/2006/main" xmlns:r="http://schemas.openxmlformats.org/officeDocument/2006/relationships" xmlns:p="http://schemas.openxmlformats.org/presentationml/2006/main">
  <p:tag name="NUM" val="10"/>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00.xml><?xml version="1.0" encoding="utf-8"?>
<p:tagLst xmlns:a="http://schemas.openxmlformats.org/drawingml/2006/main" xmlns:r="http://schemas.openxmlformats.org/officeDocument/2006/relationships" xmlns:p="http://schemas.openxmlformats.org/presentationml/2006/main">
  <p:tag name="NUM" val="11"/>
</p:tagLst>
</file>

<file path=ppt/tags/tag201.xml><?xml version="1.0" encoding="utf-8"?>
<p:tagLst xmlns:a="http://schemas.openxmlformats.org/drawingml/2006/main" xmlns:r="http://schemas.openxmlformats.org/officeDocument/2006/relationships" xmlns:p="http://schemas.openxmlformats.org/presentationml/2006/main">
  <p:tag name="NUM" val="1"/>
</p:tagLst>
</file>

<file path=ppt/tags/tag202.xml><?xml version="1.0" encoding="utf-8"?>
<p:tagLst xmlns:a="http://schemas.openxmlformats.org/drawingml/2006/main" xmlns:r="http://schemas.openxmlformats.org/officeDocument/2006/relationships" xmlns:p="http://schemas.openxmlformats.org/presentationml/2006/main">
  <p:tag name="NUM" val="2"/>
</p:tagLst>
</file>

<file path=ppt/tags/tag203.xml><?xml version="1.0" encoding="utf-8"?>
<p:tagLst xmlns:a="http://schemas.openxmlformats.org/drawingml/2006/main" xmlns:r="http://schemas.openxmlformats.org/officeDocument/2006/relationships" xmlns:p="http://schemas.openxmlformats.org/presentationml/2006/main">
  <p:tag name="NUM" val="3"/>
</p:tagLst>
</file>

<file path=ppt/tags/tag204.xml><?xml version="1.0" encoding="utf-8"?>
<p:tagLst xmlns:a="http://schemas.openxmlformats.org/drawingml/2006/main" xmlns:r="http://schemas.openxmlformats.org/officeDocument/2006/relationships" xmlns:p="http://schemas.openxmlformats.org/presentationml/2006/main">
  <p:tag name="NUM" val="4"/>
</p:tagLst>
</file>

<file path=ppt/tags/tag205.xml><?xml version="1.0" encoding="utf-8"?>
<p:tagLst xmlns:a="http://schemas.openxmlformats.org/drawingml/2006/main" xmlns:r="http://schemas.openxmlformats.org/officeDocument/2006/relationships" xmlns:p="http://schemas.openxmlformats.org/presentationml/2006/main">
  <p:tag name="NUM" val="5"/>
</p:tagLst>
</file>

<file path=ppt/tags/tag206.xml><?xml version="1.0" encoding="utf-8"?>
<p:tagLst xmlns:a="http://schemas.openxmlformats.org/drawingml/2006/main" xmlns:r="http://schemas.openxmlformats.org/officeDocument/2006/relationships" xmlns:p="http://schemas.openxmlformats.org/presentationml/2006/main">
  <p:tag name="NUM" val="6"/>
</p:tagLst>
</file>

<file path=ppt/tags/tag207.xml><?xml version="1.0" encoding="utf-8"?>
<p:tagLst xmlns:a="http://schemas.openxmlformats.org/drawingml/2006/main" xmlns:r="http://schemas.openxmlformats.org/officeDocument/2006/relationships" xmlns:p="http://schemas.openxmlformats.org/presentationml/2006/main">
  <p:tag name="NUM" val="7"/>
</p:tagLst>
</file>

<file path=ppt/tags/tag208.xml><?xml version="1.0" encoding="utf-8"?>
<p:tagLst xmlns:a="http://schemas.openxmlformats.org/drawingml/2006/main" xmlns:r="http://schemas.openxmlformats.org/officeDocument/2006/relationships" xmlns:p="http://schemas.openxmlformats.org/presentationml/2006/main">
  <p:tag name="NUM" val="8"/>
</p:tagLst>
</file>

<file path=ppt/tags/tag209.xml><?xml version="1.0" encoding="utf-8"?>
<p:tagLst xmlns:a="http://schemas.openxmlformats.org/drawingml/2006/main" xmlns:r="http://schemas.openxmlformats.org/officeDocument/2006/relationships" xmlns:p="http://schemas.openxmlformats.org/presentationml/2006/main">
  <p:tag name="NUM" val="9"/>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10.xml><?xml version="1.0" encoding="utf-8"?>
<p:tagLst xmlns:a="http://schemas.openxmlformats.org/drawingml/2006/main" xmlns:r="http://schemas.openxmlformats.org/officeDocument/2006/relationships" xmlns:p="http://schemas.openxmlformats.org/presentationml/2006/main">
  <p:tag name="NUM" val="1"/>
</p:tagLst>
</file>

<file path=ppt/tags/tag211.xml><?xml version="1.0" encoding="utf-8"?>
<p:tagLst xmlns:a="http://schemas.openxmlformats.org/drawingml/2006/main" xmlns:r="http://schemas.openxmlformats.org/officeDocument/2006/relationships" xmlns:p="http://schemas.openxmlformats.org/presentationml/2006/main">
  <p:tag name="NUM" val="2"/>
</p:tagLst>
</file>

<file path=ppt/tags/tag212.xml><?xml version="1.0" encoding="utf-8"?>
<p:tagLst xmlns:a="http://schemas.openxmlformats.org/drawingml/2006/main" xmlns:r="http://schemas.openxmlformats.org/officeDocument/2006/relationships" xmlns:p="http://schemas.openxmlformats.org/presentationml/2006/main">
  <p:tag name="NUM" val="3"/>
</p:tagLst>
</file>

<file path=ppt/tags/tag213.xml><?xml version="1.0" encoding="utf-8"?>
<p:tagLst xmlns:a="http://schemas.openxmlformats.org/drawingml/2006/main" xmlns:r="http://schemas.openxmlformats.org/officeDocument/2006/relationships" xmlns:p="http://schemas.openxmlformats.org/presentationml/2006/main">
  <p:tag name="NUM" val="4"/>
</p:tagLst>
</file>

<file path=ppt/tags/tag214.xml><?xml version="1.0" encoding="utf-8"?>
<p:tagLst xmlns:a="http://schemas.openxmlformats.org/drawingml/2006/main" xmlns:r="http://schemas.openxmlformats.org/officeDocument/2006/relationships" xmlns:p="http://schemas.openxmlformats.org/presentationml/2006/main">
  <p:tag name="NUM" val="5"/>
</p:tagLst>
</file>

<file path=ppt/tags/tag215.xml><?xml version="1.0" encoding="utf-8"?>
<p:tagLst xmlns:a="http://schemas.openxmlformats.org/drawingml/2006/main" xmlns:r="http://schemas.openxmlformats.org/officeDocument/2006/relationships" xmlns:p="http://schemas.openxmlformats.org/presentationml/2006/main">
  <p:tag name="NUM" val="6"/>
</p:tagLst>
</file>

<file path=ppt/tags/tag216.xml><?xml version="1.0" encoding="utf-8"?>
<p:tagLst xmlns:a="http://schemas.openxmlformats.org/drawingml/2006/main" xmlns:r="http://schemas.openxmlformats.org/officeDocument/2006/relationships" xmlns:p="http://schemas.openxmlformats.org/presentationml/2006/main">
  <p:tag name="NUM" val="7"/>
</p:tagLst>
</file>

<file path=ppt/tags/tag217.xml><?xml version="1.0" encoding="utf-8"?>
<p:tagLst xmlns:a="http://schemas.openxmlformats.org/drawingml/2006/main" xmlns:r="http://schemas.openxmlformats.org/officeDocument/2006/relationships" xmlns:p="http://schemas.openxmlformats.org/presentationml/2006/main">
  <p:tag name="NUM" val="8"/>
</p:tagLst>
</file>

<file path=ppt/tags/tag218.xml><?xml version="1.0" encoding="utf-8"?>
<p:tagLst xmlns:a="http://schemas.openxmlformats.org/drawingml/2006/main" xmlns:r="http://schemas.openxmlformats.org/officeDocument/2006/relationships" xmlns:p="http://schemas.openxmlformats.org/presentationml/2006/main">
  <p:tag name="NUM" val="1"/>
</p:tagLst>
</file>

<file path=ppt/tags/tag219.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20.xml><?xml version="1.0" encoding="utf-8"?>
<p:tagLst xmlns:a="http://schemas.openxmlformats.org/drawingml/2006/main" xmlns:r="http://schemas.openxmlformats.org/officeDocument/2006/relationships" xmlns:p="http://schemas.openxmlformats.org/presentationml/2006/main">
  <p:tag name="NUM" val="3"/>
</p:tagLst>
</file>

<file path=ppt/tags/tag221.xml><?xml version="1.0" encoding="utf-8"?>
<p:tagLst xmlns:a="http://schemas.openxmlformats.org/drawingml/2006/main" xmlns:r="http://schemas.openxmlformats.org/officeDocument/2006/relationships" xmlns:p="http://schemas.openxmlformats.org/presentationml/2006/main">
  <p:tag name="NUM" val="3"/>
</p:tagLst>
</file>

<file path=ppt/tags/tag222.xml><?xml version="1.0" encoding="utf-8"?>
<p:tagLst xmlns:a="http://schemas.openxmlformats.org/drawingml/2006/main" xmlns:r="http://schemas.openxmlformats.org/officeDocument/2006/relationships" xmlns:p="http://schemas.openxmlformats.org/presentationml/2006/main">
  <p:tag name="NUM" val="3"/>
</p:tagLst>
</file>

<file path=ppt/tags/tag223.xml><?xml version="1.0" encoding="utf-8"?>
<p:tagLst xmlns:a="http://schemas.openxmlformats.org/drawingml/2006/main" xmlns:r="http://schemas.openxmlformats.org/officeDocument/2006/relationships" xmlns:p="http://schemas.openxmlformats.org/presentationml/2006/main">
  <p:tag name="NUM" val="3"/>
</p:tagLst>
</file>

<file path=ppt/tags/tag224.xml><?xml version="1.0" encoding="utf-8"?>
<p:tagLst xmlns:a="http://schemas.openxmlformats.org/drawingml/2006/main" xmlns:r="http://schemas.openxmlformats.org/officeDocument/2006/relationships" xmlns:p="http://schemas.openxmlformats.org/presentationml/2006/main">
  <p:tag name="NUM" val="1"/>
</p:tagLst>
</file>

<file path=ppt/tags/tag225.xml><?xml version="1.0" encoding="utf-8"?>
<p:tagLst xmlns:a="http://schemas.openxmlformats.org/drawingml/2006/main" xmlns:r="http://schemas.openxmlformats.org/officeDocument/2006/relationships" xmlns:p="http://schemas.openxmlformats.org/presentationml/2006/main">
  <p:tag name="NUM" val="2"/>
</p:tagLst>
</file>

<file path=ppt/tags/tag226.xml><?xml version="1.0" encoding="utf-8"?>
<p:tagLst xmlns:a="http://schemas.openxmlformats.org/drawingml/2006/main" xmlns:r="http://schemas.openxmlformats.org/officeDocument/2006/relationships" xmlns:p="http://schemas.openxmlformats.org/presentationml/2006/main">
  <p:tag name="NUM" val="3"/>
</p:tagLst>
</file>

<file path=ppt/tags/tag227.xml><?xml version="1.0" encoding="utf-8"?>
<p:tagLst xmlns:a="http://schemas.openxmlformats.org/drawingml/2006/main" xmlns:r="http://schemas.openxmlformats.org/officeDocument/2006/relationships" xmlns:p="http://schemas.openxmlformats.org/presentationml/2006/main">
  <p:tag name="NUM" val="4"/>
</p:tagLst>
</file>

<file path=ppt/tags/tag228.xml><?xml version="1.0" encoding="utf-8"?>
<p:tagLst xmlns:a="http://schemas.openxmlformats.org/drawingml/2006/main" xmlns:r="http://schemas.openxmlformats.org/officeDocument/2006/relationships" xmlns:p="http://schemas.openxmlformats.org/presentationml/2006/main">
  <p:tag name="NUM" val="1"/>
</p:tagLst>
</file>

<file path=ppt/tags/tag229.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30.xml><?xml version="1.0" encoding="utf-8"?>
<p:tagLst xmlns:a="http://schemas.openxmlformats.org/drawingml/2006/main" xmlns:r="http://schemas.openxmlformats.org/officeDocument/2006/relationships" xmlns:p="http://schemas.openxmlformats.org/presentationml/2006/main">
  <p:tag name="NUM" val="3"/>
</p:tagLst>
</file>

<file path=ppt/tags/tag231.xml><?xml version="1.0" encoding="utf-8"?>
<p:tagLst xmlns:a="http://schemas.openxmlformats.org/drawingml/2006/main" xmlns:r="http://schemas.openxmlformats.org/officeDocument/2006/relationships" xmlns:p="http://schemas.openxmlformats.org/presentationml/2006/main">
  <p:tag name="NUM" val="4"/>
</p:tagLst>
</file>

<file path=ppt/tags/tag232.xml><?xml version="1.0" encoding="utf-8"?>
<p:tagLst xmlns:a="http://schemas.openxmlformats.org/drawingml/2006/main" xmlns:r="http://schemas.openxmlformats.org/officeDocument/2006/relationships" xmlns:p="http://schemas.openxmlformats.org/presentationml/2006/main">
  <p:tag name="NUM" val="1"/>
</p:tagLst>
</file>

<file path=ppt/tags/tag233.xml><?xml version="1.0" encoding="utf-8"?>
<p:tagLst xmlns:a="http://schemas.openxmlformats.org/drawingml/2006/main" xmlns:r="http://schemas.openxmlformats.org/officeDocument/2006/relationships" xmlns:p="http://schemas.openxmlformats.org/presentationml/2006/main">
  <p:tag name="NUM" val="2"/>
</p:tagLst>
</file>

<file path=ppt/tags/tag234.xml><?xml version="1.0" encoding="utf-8"?>
<p:tagLst xmlns:a="http://schemas.openxmlformats.org/drawingml/2006/main" xmlns:r="http://schemas.openxmlformats.org/officeDocument/2006/relationships" xmlns:p="http://schemas.openxmlformats.org/presentationml/2006/main">
  <p:tag name="NUM" val="3"/>
</p:tagLst>
</file>

<file path=ppt/tags/tag235.xml><?xml version="1.0" encoding="utf-8"?>
<p:tagLst xmlns:a="http://schemas.openxmlformats.org/drawingml/2006/main" xmlns:r="http://schemas.openxmlformats.org/officeDocument/2006/relationships" xmlns:p="http://schemas.openxmlformats.org/presentationml/2006/main">
  <p:tag name="NUM" val="3"/>
</p:tagLst>
</file>

<file path=ppt/tags/tag236.xml><?xml version="1.0" encoding="utf-8"?>
<p:tagLst xmlns:a="http://schemas.openxmlformats.org/drawingml/2006/main" xmlns:r="http://schemas.openxmlformats.org/officeDocument/2006/relationships" xmlns:p="http://schemas.openxmlformats.org/presentationml/2006/main">
  <p:tag name="NUM" val="3"/>
</p:tagLst>
</file>

<file path=ppt/tags/tag237.xml><?xml version="1.0" encoding="utf-8"?>
<p:tagLst xmlns:a="http://schemas.openxmlformats.org/drawingml/2006/main" xmlns:r="http://schemas.openxmlformats.org/officeDocument/2006/relationships" xmlns:p="http://schemas.openxmlformats.org/presentationml/2006/main">
  <p:tag name="NUM" val="3"/>
</p:tagLst>
</file>

<file path=ppt/tags/tag238.xml><?xml version="1.0" encoding="utf-8"?>
<p:tagLst xmlns:a="http://schemas.openxmlformats.org/drawingml/2006/main" xmlns:r="http://schemas.openxmlformats.org/officeDocument/2006/relationships" xmlns:p="http://schemas.openxmlformats.org/presentationml/2006/main">
  <p:tag name="NUM" val="1"/>
</p:tagLst>
</file>

<file path=ppt/tags/tag239.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40.xml><?xml version="1.0" encoding="utf-8"?>
<p:tagLst xmlns:a="http://schemas.openxmlformats.org/drawingml/2006/main" xmlns:r="http://schemas.openxmlformats.org/officeDocument/2006/relationships" xmlns:p="http://schemas.openxmlformats.org/presentationml/2006/main">
  <p:tag name="NUM" val="3"/>
</p:tagLst>
</file>

<file path=ppt/tags/tag241.xml><?xml version="1.0" encoding="utf-8"?>
<p:tagLst xmlns:a="http://schemas.openxmlformats.org/drawingml/2006/main" xmlns:r="http://schemas.openxmlformats.org/officeDocument/2006/relationships" xmlns:p="http://schemas.openxmlformats.org/presentationml/2006/main">
  <p:tag name="NUM" val="4"/>
</p:tagLst>
</file>

<file path=ppt/tags/tag242.xml><?xml version="1.0" encoding="utf-8"?>
<p:tagLst xmlns:a="http://schemas.openxmlformats.org/drawingml/2006/main" xmlns:r="http://schemas.openxmlformats.org/officeDocument/2006/relationships" xmlns:p="http://schemas.openxmlformats.org/presentationml/2006/main">
  <p:tag name="NUM" val="1"/>
</p:tagLst>
</file>

<file path=ppt/tags/tag243.xml><?xml version="1.0" encoding="utf-8"?>
<p:tagLst xmlns:a="http://schemas.openxmlformats.org/drawingml/2006/main" xmlns:r="http://schemas.openxmlformats.org/officeDocument/2006/relationships" xmlns:p="http://schemas.openxmlformats.org/presentationml/2006/main">
  <p:tag name="NUM" val="2"/>
</p:tagLst>
</file>

<file path=ppt/tags/tag244.xml><?xml version="1.0" encoding="utf-8"?>
<p:tagLst xmlns:a="http://schemas.openxmlformats.org/drawingml/2006/main" xmlns:r="http://schemas.openxmlformats.org/officeDocument/2006/relationships" xmlns:p="http://schemas.openxmlformats.org/presentationml/2006/main">
  <p:tag name="NUM" val="3"/>
</p:tagLst>
</file>

<file path=ppt/tags/tag245.xml><?xml version="1.0" encoding="utf-8"?>
<p:tagLst xmlns:a="http://schemas.openxmlformats.org/drawingml/2006/main" xmlns:r="http://schemas.openxmlformats.org/officeDocument/2006/relationships" xmlns:p="http://schemas.openxmlformats.org/presentationml/2006/main">
  <p:tag name="NUM" val="4"/>
</p:tagLst>
</file>

<file path=ppt/tags/tag246.xml><?xml version="1.0" encoding="utf-8"?>
<p:tagLst xmlns:a="http://schemas.openxmlformats.org/drawingml/2006/main" xmlns:r="http://schemas.openxmlformats.org/officeDocument/2006/relationships" xmlns:p="http://schemas.openxmlformats.org/presentationml/2006/main">
  <p:tag name="NUM" val="5"/>
</p:tagLst>
</file>

<file path=ppt/tags/tag247.xml><?xml version="1.0" encoding="utf-8"?>
<p:tagLst xmlns:a="http://schemas.openxmlformats.org/drawingml/2006/main" xmlns:r="http://schemas.openxmlformats.org/officeDocument/2006/relationships" xmlns:p="http://schemas.openxmlformats.org/presentationml/2006/main">
  <p:tag name="NUM" val="6"/>
</p:tagLst>
</file>

<file path=ppt/tags/tag248.xml><?xml version="1.0" encoding="utf-8"?>
<p:tagLst xmlns:a="http://schemas.openxmlformats.org/drawingml/2006/main" xmlns:r="http://schemas.openxmlformats.org/officeDocument/2006/relationships" xmlns:p="http://schemas.openxmlformats.org/presentationml/2006/main">
  <p:tag name="NUM" val="7"/>
</p:tagLst>
</file>

<file path=ppt/tags/tag249.xml><?xml version="1.0" encoding="utf-8"?>
<p:tagLst xmlns:a="http://schemas.openxmlformats.org/drawingml/2006/main" xmlns:r="http://schemas.openxmlformats.org/officeDocument/2006/relationships" xmlns:p="http://schemas.openxmlformats.org/presentationml/2006/main">
  <p:tag name="NUM" val="8"/>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50.xml><?xml version="1.0" encoding="utf-8"?>
<p:tagLst xmlns:a="http://schemas.openxmlformats.org/drawingml/2006/main" xmlns:r="http://schemas.openxmlformats.org/officeDocument/2006/relationships" xmlns:p="http://schemas.openxmlformats.org/presentationml/2006/main">
  <p:tag name="NUM" val="9"/>
</p:tagLst>
</file>

<file path=ppt/tags/tag251.xml><?xml version="1.0" encoding="utf-8"?>
<p:tagLst xmlns:a="http://schemas.openxmlformats.org/drawingml/2006/main" xmlns:r="http://schemas.openxmlformats.org/officeDocument/2006/relationships" xmlns:p="http://schemas.openxmlformats.org/presentationml/2006/main">
  <p:tag name="NUM" val="10"/>
</p:tagLst>
</file>

<file path=ppt/tags/tag252.xml><?xml version="1.0" encoding="utf-8"?>
<p:tagLst xmlns:a="http://schemas.openxmlformats.org/drawingml/2006/main" xmlns:r="http://schemas.openxmlformats.org/officeDocument/2006/relationships" xmlns:p="http://schemas.openxmlformats.org/presentationml/2006/main">
  <p:tag name="NUM" val="11"/>
</p:tagLst>
</file>

<file path=ppt/tags/tag253.xml><?xml version="1.0" encoding="utf-8"?>
<p:tagLst xmlns:a="http://schemas.openxmlformats.org/drawingml/2006/main" xmlns:r="http://schemas.openxmlformats.org/officeDocument/2006/relationships" xmlns:p="http://schemas.openxmlformats.org/presentationml/2006/main">
  <p:tag name="NUM" val="12"/>
</p:tagLst>
</file>

<file path=ppt/tags/tag254.xml><?xml version="1.0" encoding="utf-8"?>
<p:tagLst xmlns:a="http://schemas.openxmlformats.org/drawingml/2006/main" xmlns:r="http://schemas.openxmlformats.org/officeDocument/2006/relationships" xmlns:p="http://schemas.openxmlformats.org/presentationml/2006/main">
  <p:tag name="NUM" val="1"/>
</p:tagLst>
</file>

<file path=ppt/tags/tag255.xml><?xml version="1.0" encoding="utf-8"?>
<p:tagLst xmlns:a="http://schemas.openxmlformats.org/drawingml/2006/main" xmlns:r="http://schemas.openxmlformats.org/officeDocument/2006/relationships" xmlns:p="http://schemas.openxmlformats.org/presentationml/2006/main">
  <p:tag name="NUM" val="2"/>
</p:tagLst>
</file>

<file path=ppt/tags/tag256.xml><?xml version="1.0" encoding="utf-8"?>
<p:tagLst xmlns:a="http://schemas.openxmlformats.org/drawingml/2006/main" xmlns:r="http://schemas.openxmlformats.org/officeDocument/2006/relationships" xmlns:p="http://schemas.openxmlformats.org/presentationml/2006/main">
  <p:tag name="NUM" val="3"/>
</p:tagLst>
</file>

<file path=ppt/tags/tag257.xml><?xml version="1.0" encoding="utf-8"?>
<p:tagLst xmlns:a="http://schemas.openxmlformats.org/drawingml/2006/main" xmlns:r="http://schemas.openxmlformats.org/officeDocument/2006/relationships" xmlns:p="http://schemas.openxmlformats.org/presentationml/2006/main">
  <p:tag name="NUM" val="4"/>
</p:tagLst>
</file>

<file path=ppt/tags/tag258.xml><?xml version="1.0" encoding="utf-8"?>
<p:tagLst xmlns:a="http://schemas.openxmlformats.org/drawingml/2006/main" xmlns:r="http://schemas.openxmlformats.org/officeDocument/2006/relationships" xmlns:p="http://schemas.openxmlformats.org/presentationml/2006/main">
  <p:tag name="NUM" val="5"/>
</p:tagLst>
</file>

<file path=ppt/tags/tag259.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60.xml><?xml version="1.0" encoding="utf-8"?>
<p:tagLst xmlns:a="http://schemas.openxmlformats.org/drawingml/2006/main" xmlns:r="http://schemas.openxmlformats.org/officeDocument/2006/relationships" xmlns:p="http://schemas.openxmlformats.org/presentationml/2006/main">
  <p:tag name="NUM" val="7"/>
</p:tagLst>
</file>

<file path=ppt/tags/tag261.xml><?xml version="1.0" encoding="utf-8"?>
<p:tagLst xmlns:a="http://schemas.openxmlformats.org/drawingml/2006/main" xmlns:r="http://schemas.openxmlformats.org/officeDocument/2006/relationships" xmlns:p="http://schemas.openxmlformats.org/presentationml/2006/main">
  <p:tag name="NUM" val="8"/>
</p:tagLst>
</file>

<file path=ppt/tags/tag262.xml><?xml version="1.0" encoding="utf-8"?>
<p:tagLst xmlns:a="http://schemas.openxmlformats.org/drawingml/2006/main" xmlns:r="http://schemas.openxmlformats.org/officeDocument/2006/relationships" xmlns:p="http://schemas.openxmlformats.org/presentationml/2006/main">
  <p:tag name="NUM" val="9"/>
</p:tagLst>
</file>

<file path=ppt/tags/tag263.xml><?xml version="1.0" encoding="utf-8"?>
<p:tagLst xmlns:a="http://schemas.openxmlformats.org/drawingml/2006/main" xmlns:r="http://schemas.openxmlformats.org/officeDocument/2006/relationships" xmlns:p="http://schemas.openxmlformats.org/presentationml/2006/main">
  <p:tag name="NUM" val="10"/>
</p:tagLst>
</file>

<file path=ppt/tags/tag264.xml><?xml version="1.0" encoding="utf-8"?>
<p:tagLst xmlns:a="http://schemas.openxmlformats.org/drawingml/2006/main" xmlns:r="http://schemas.openxmlformats.org/officeDocument/2006/relationships" xmlns:p="http://schemas.openxmlformats.org/presentationml/2006/main">
  <p:tag name="NUM" val="11"/>
</p:tagLst>
</file>

<file path=ppt/tags/tag265.xml><?xml version="1.0" encoding="utf-8"?>
<p:tagLst xmlns:a="http://schemas.openxmlformats.org/drawingml/2006/main" xmlns:r="http://schemas.openxmlformats.org/officeDocument/2006/relationships" xmlns:p="http://schemas.openxmlformats.org/presentationml/2006/main">
  <p:tag name="NUM" val="12"/>
</p:tagLst>
</file>

<file path=ppt/tags/tag266.xml><?xml version="1.0" encoding="utf-8"?>
<p:tagLst xmlns:a="http://schemas.openxmlformats.org/drawingml/2006/main" xmlns:r="http://schemas.openxmlformats.org/officeDocument/2006/relationships" xmlns:p="http://schemas.openxmlformats.org/presentationml/2006/main">
  <p:tag name="NUM" val="13"/>
</p:tagLst>
</file>

<file path=ppt/tags/tag267.xml><?xml version="1.0" encoding="utf-8"?>
<p:tagLst xmlns:a="http://schemas.openxmlformats.org/drawingml/2006/main" xmlns:r="http://schemas.openxmlformats.org/officeDocument/2006/relationships" xmlns:p="http://schemas.openxmlformats.org/presentationml/2006/main">
  <p:tag name="NUM" val="1"/>
</p:tagLst>
</file>

<file path=ppt/tags/tag268.xml><?xml version="1.0" encoding="utf-8"?>
<p:tagLst xmlns:a="http://schemas.openxmlformats.org/drawingml/2006/main" xmlns:r="http://schemas.openxmlformats.org/officeDocument/2006/relationships" xmlns:p="http://schemas.openxmlformats.org/presentationml/2006/main">
  <p:tag name="NUM" val="2"/>
</p:tagLst>
</file>

<file path=ppt/tags/tag269.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70.xml><?xml version="1.0" encoding="utf-8"?>
<p:tagLst xmlns:a="http://schemas.openxmlformats.org/drawingml/2006/main" xmlns:r="http://schemas.openxmlformats.org/officeDocument/2006/relationships" xmlns:p="http://schemas.openxmlformats.org/presentationml/2006/main">
  <p:tag name="NUM" val="4"/>
</p:tagLst>
</file>

<file path=ppt/tags/tag271.xml><?xml version="1.0" encoding="utf-8"?>
<p:tagLst xmlns:a="http://schemas.openxmlformats.org/drawingml/2006/main" xmlns:r="http://schemas.openxmlformats.org/officeDocument/2006/relationships" xmlns:p="http://schemas.openxmlformats.org/presentationml/2006/main">
  <p:tag name="NUM" val="5"/>
</p:tagLst>
</file>

<file path=ppt/tags/tag272.xml><?xml version="1.0" encoding="utf-8"?>
<p:tagLst xmlns:a="http://schemas.openxmlformats.org/drawingml/2006/main" xmlns:r="http://schemas.openxmlformats.org/officeDocument/2006/relationships" xmlns:p="http://schemas.openxmlformats.org/presentationml/2006/main">
  <p:tag name="NUM" val="6"/>
</p:tagLst>
</file>

<file path=ppt/tags/tag273.xml><?xml version="1.0" encoding="utf-8"?>
<p:tagLst xmlns:a="http://schemas.openxmlformats.org/drawingml/2006/main" xmlns:r="http://schemas.openxmlformats.org/officeDocument/2006/relationships" xmlns:p="http://schemas.openxmlformats.org/presentationml/2006/main">
  <p:tag name="NUM" val="7"/>
</p:tagLst>
</file>

<file path=ppt/tags/tag274.xml><?xml version="1.0" encoding="utf-8"?>
<p:tagLst xmlns:a="http://schemas.openxmlformats.org/drawingml/2006/main" xmlns:r="http://schemas.openxmlformats.org/officeDocument/2006/relationships" xmlns:p="http://schemas.openxmlformats.org/presentationml/2006/main">
  <p:tag name="NUM" val="8"/>
</p:tagLst>
</file>

<file path=ppt/tags/tag275.xml><?xml version="1.0" encoding="utf-8"?>
<p:tagLst xmlns:a="http://schemas.openxmlformats.org/drawingml/2006/main" xmlns:r="http://schemas.openxmlformats.org/officeDocument/2006/relationships" xmlns:p="http://schemas.openxmlformats.org/presentationml/2006/main">
  <p:tag name="NUM" val="9"/>
</p:tagLst>
</file>

<file path=ppt/tags/tag276.xml><?xml version="1.0" encoding="utf-8"?>
<p:tagLst xmlns:a="http://schemas.openxmlformats.org/drawingml/2006/main" xmlns:r="http://schemas.openxmlformats.org/officeDocument/2006/relationships" xmlns:p="http://schemas.openxmlformats.org/presentationml/2006/main">
  <p:tag name="NUM" val="1"/>
</p:tagLst>
</file>

<file path=ppt/tags/tag277.xml><?xml version="1.0" encoding="utf-8"?>
<p:tagLst xmlns:a="http://schemas.openxmlformats.org/drawingml/2006/main" xmlns:r="http://schemas.openxmlformats.org/officeDocument/2006/relationships" xmlns:p="http://schemas.openxmlformats.org/presentationml/2006/main">
  <p:tag name="NUM" val="2"/>
</p:tagLst>
</file>

<file path=ppt/tags/tag278.xml><?xml version="1.0" encoding="utf-8"?>
<p:tagLst xmlns:a="http://schemas.openxmlformats.org/drawingml/2006/main" xmlns:r="http://schemas.openxmlformats.org/officeDocument/2006/relationships" xmlns:p="http://schemas.openxmlformats.org/presentationml/2006/main">
  <p:tag name="NUM" val="3"/>
</p:tagLst>
</file>

<file path=ppt/tags/tag279.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80.xml><?xml version="1.0" encoding="utf-8"?>
<p:tagLst xmlns:a="http://schemas.openxmlformats.org/drawingml/2006/main" xmlns:r="http://schemas.openxmlformats.org/officeDocument/2006/relationships" xmlns:p="http://schemas.openxmlformats.org/presentationml/2006/main">
  <p:tag name="NUM" val="1"/>
</p:tagLst>
</file>

<file path=ppt/tags/tag281.xml><?xml version="1.0" encoding="utf-8"?>
<p:tagLst xmlns:a="http://schemas.openxmlformats.org/drawingml/2006/main" xmlns:r="http://schemas.openxmlformats.org/officeDocument/2006/relationships" xmlns:p="http://schemas.openxmlformats.org/presentationml/2006/main">
  <p:tag name="NUM" val="2"/>
</p:tagLst>
</file>

<file path=ppt/tags/tag282.xml><?xml version="1.0" encoding="utf-8"?>
<p:tagLst xmlns:a="http://schemas.openxmlformats.org/drawingml/2006/main" xmlns:r="http://schemas.openxmlformats.org/officeDocument/2006/relationships" xmlns:p="http://schemas.openxmlformats.org/presentationml/2006/main">
  <p:tag name="NUM" val="3"/>
</p:tagLst>
</file>

<file path=ppt/tags/tag283.xml><?xml version="1.0" encoding="utf-8"?>
<p:tagLst xmlns:a="http://schemas.openxmlformats.org/drawingml/2006/main" xmlns:r="http://schemas.openxmlformats.org/officeDocument/2006/relationships" xmlns:p="http://schemas.openxmlformats.org/presentationml/2006/main">
  <p:tag name="NUM" val="3"/>
</p:tagLst>
</file>

<file path=ppt/tags/tag284.xml><?xml version="1.0" encoding="utf-8"?>
<p:tagLst xmlns:a="http://schemas.openxmlformats.org/drawingml/2006/main" xmlns:r="http://schemas.openxmlformats.org/officeDocument/2006/relationships" xmlns:p="http://schemas.openxmlformats.org/presentationml/2006/main">
  <p:tag name="NUM" val="3"/>
</p:tagLst>
</file>

<file path=ppt/tags/tag285.xml><?xml version="1.0" encoding="utf-8"?>
<p:tagLst xmlns:a="http://schemas.openxmlformats.org/drawingml/2006/main" xmlns:r="http://schemas.openxmlformats.org/officeDocument/2006/relationships" xmlns:p="http://schemas.openxmlformats.org/presentationml/2006/main">
  <p:tag name="NUM" val="3"/>
</p:tagLst>
</file>

<file path=ppt/tags/tag286.xml><?xml version="1.0" encoding="utf-8"?>
<p:tagLst xmlns:a="http://schemas.openxmlformats.org/drawingml/2006/main" xmlns:r="http://schemas.openxmlformats.org/officeDocument/2006/relationships" xmlns:p="http://schemas.openxmlformats.org/presentationml/2006/main">
  <p:tag name="NUM" val="1"/>
</p:tagLst>
</file>

<file path=ppt/tags/tag287.xml><?xml version="1.0" encoding="utf-8"?>
<p:tagLst xmlns:a="http://schemas.openxmlformats.org/drawingml/2006/main" xmlns:r="http://schemas.openxmlformats.org/officeDocument/2006/relationships" xmlns:p="http://schemas.openxmlformats.org/presentationml/2006/main">
  <p:tag name="NUM" val="2"/>
</p:tagLst>
</file>

<file path=ppt/tags/tag288.xml><?xml version="1.0" encoding="utf-8"?>
<p:tagLst xmlns:a="http://schemas.openxmlformats.org/drawingml/2006/main" xmlns:r="http://schemas.openxmlformats.org/officeDocument/2006/relationships" xmlns:p="http://schemas.openxmlformats.org/presentationml/2006/main">
  <p:tag name="NUM" val="3"/>
</p:tagLst>
</file>

<file path=ppt/tags/tag289.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290.xml><?xml version="1.0" encoding="utf-8"?>
<p:tagLst xmlns:a="http://schemas.openxmlformats.org/drawingml/2006/main" xmlns:r="http://schemas.openxmlformats.org/officeDocument/2006/relationships" xmlns:p="http://schemas.openxmlformats.org/presentationml/2006/main">
  <p:tag name="NUM" val="5"/>
</p:tagLst>
</file>

<file path=ppt/tags/tag291.xml><?xml version="1.0" encoding="utf-8"?>
<p:tagLst xmlns:a="http://schemas.openxmlformats.org/drawingml/2006/main" xmlns:r="http://schemas.openxmlformats.org/officeDocument/2006/relationships" xmlns:p="http://schemas.openxmlformats.org/presentationml/2006/main">
  <p:tag name="NUM" val="6"/>
</p:tagLst>
</file>

<file path=ppt/tags/tag292.xml><?xml version="1.0" encoding="utf-8"?>
<p:tagLst xmlns:a="http://schemas.openxmlformats.org/drawingml/2006/main" xmlns:r="http://schemas.openxmlformats.org/officeDocument/2006/relationships" xmlns:p="http://schemas.openxmlformats.org/presentationml/2006/main">
  <p:tag name="NUM" val="1"/>
</p:tagLst>
</file>

<file path=ppt/tags/tag293.xml><?xml version="1.0" encoding="utf-8"?>
<p:tagLst xmlns:a="http://schemas.openxmlformats.org/drawingml/2006/main" xmlns:r="http://schemas.openxmlformats.org/officeDocument/2006/relationships" xmlns:p="http://schemas.openxmlformats.org/presentationml/2006/main">
  <p:tag name="NUM" val="2"/>
</p:tagLst>
</file>

<file path=ppt/tags/tag294.xml><?xml version="1.0" encoding="utf-8"?>
<p:tagLst xmlns:a="http://schemas.openxmlformats.org/drawingml/2006/main" xmlns:r="http://schemas.openxmlformats.org/officeDocument/2006/relationships" xmlns:p="http://schemas.openxmlformats.org/presentationml/2006/main">
  <p:tag name="NUM" val="3"/>
</p:tagLst>
</file>

<file path=ppt/tags/tag295.xml><?xml version="1.0" encoding="utf-8"?>
<p:tagLst xmlns:a="http://schemas.openxmlformats.org/drawingml/2006/main" xmlns:r="http://schemas.openxmlformats.org/officeDocument/2006/relationships" xmlns:p="http://schemas.openxmlformats.org/presentationml/2006/main">
  <p:tag name="NUM" val="1"/>
</p:tagLst>
</file>

<file path=ppt/tags/tag296.xml><?xml version="1.0" encoding="utf-8"?>
<p:tagLst xmlns:a="http://schemas.openxmlformats.org/drawingml/2006/main" xmlns:r="http://schemas.openxmlformats.org/officeDocument/2006/relationships" xmlns:p="http://schemas.openxmlformats.org/presentationml/2006/main">
  <p:tag name="NUM" val="2"/>
</p:tagLst>
</file>

<file path=ppt/tags/tag297.xml><?xml version="1.0" encoding="utf-8"?>
<p:tagLst xmlns:a="http://schemas.openxmlformats.org/drawingml/2006/main" xmlns:r="http://schemas.openxmlformats.org/officeDocument/2006/relationships" xmlns:p="http://schemas.openxmlformats.org/presentationml/2006/main">
  <p:tag name="NUM" val="3"/>
</p:tagLst>
</file>

<file path=ppt/tags/tag298.xml><?xml version="1.0" encoding="utf-8"?>
<p:tagLst xmlns:a="http://schemas.openxmlformats.org/drawingml/2006/main" xmlns:r="http://schemas.openxmlformats.org/officeDocument/2006/relationships" xmlns:p="http://schemas.openxmlformats.org/presentationml/2006/main">
  <p:tag name="NUM" val="4"/>
</p:tagLst>
</file>

<file path=ppt/tags/tag29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00.xml><?xml version="1.0" encoding="utf-8"?>
<p:tagLst xmlns:a="http://schemas.openxmlformats.org/drawingml/2006/main" xmlns:r="http://schemas.openxmlformats.org/officeDocument/2006/relationships" xmlns:p="http://schemas.openxmlformats.org/presentationml/2006/main">
  <p:tag name="NUM" val="6"/>
</p:tagLst>
</file>

<file path=ppt/tags/tag301.xml><?xml version="1.0" encoding="utf-8"?>
<p:tagLst xmlns:a="http://schemas.openxmlformats.org/drawingml/2006/main" xmlns:r="http://schemas.openxmlformats.org/officeDocument/2006/relationships" xmlns:p="http://schemas.openxmlformats.org/presentationml/2006/main">
  <p:tag name="NUM" val="7"/>
</p:tagLst>
</file>

<file path=ppt/tags/tag302.xml><?xml version="1.0" encoding="utf-8"?>
<p:tagLst xmlns:a="http://schemas.openxmlformats.org/drawingml/2006/main" xmlns:r="http://schemas.openxmlformats.org/officeDocument/2006/relationships" xmlns:p="http://schemas.openxmlformats.org/presentationml/2006/main">
  <p:tag name="NUM" val="8"/>
</p:tagLst>
</file>

<file path=ppt/tags/tag303.xml><?xml version="1.0" encoding="utf-8"?>
<p:tagLst xmlns:a="http://schemas.openxmlformats.org/drawingml/2006/main" xmlns:r="http://schemas.openxmlformats.org/officeDocument/2006/relationships" xmlns:p="http://schemas.openxmlformats.org/presentationml/2006/main">
  <p:tag name="NUM" val="9"/>
</p:tagLst>
</file>

<file path=ppt/tags/tag304.xml><?xml version="1.0" encoding="utf-8"?>
<p:tagLst xmlns:a="http://schemas.openxmlformats.org/drawingml/2006/main" xmlns:r="http://schemas.openxmlformats.org/officeDocument/2006/relationships" xmlns:p="http://schemas.openxmlformats.org/presentationml/2006/main">
  <p:tag name="NUM" val="10"/>
</p:tagLst>
</file>

<file path=ppt/tags/tag305.xml><?xml version="1.0" encoding="utf-8"?>
<p:tagLst xmlns:a="http://schemas.openxmlformats.org/drawingml/2006/main" xmlns:r="http://schemas.openxmlformats.org/officeDocument/2006/relationships" xmlns:p="http://schemas.openxmlformats.org/presentationml/2006/main">
  <p:tag name="NUM" val="1"/>
</p:tagLst>
</file>

<file path=ppt/tags/tag306.xml><?xml version="1.0" encoding="utf-8"?>
<p:tagLst xmlns:a="http://schemas.openxmlformats.org/drawingml/2006/main" xmlns:r="http://schemas.openxmlformats.org/officeDocument/2006/relationships" xmlns:p="http://schemas.openxmlformats.org/presentationml/2006/main">
  <p:tag name="NUM" val="2"/>
</p:tagLst>
</file>

<file path=ppt/tags/tag307.xml><?xml version="1.0" encoding="utf-8"?>
<p:tagLst xmlns:a="http://schemas.openxmlformats.org/drawingml/2006/main" xmlns:r="http://schemas.openxmlformats.org/officeDocument/2006/relationships" xmlns:p="http://schemas.openxmlformats.org/presentationml/2006/main">
  <p:tag name="NUM" val="3"/>
</p:tagLst>
</file>

<file path=ppt/tags/tag308.xml><?xml version="1.0" encoding="utf-8"?>
<p:tagLst xmlns:a="http://schemas.openxmlformats.org/drawingml/2006/main" xmlns:r="http://schemas.openxmlformats.org/officeDocument/2006/relationships" xmlns:p="http://schemas.openxmlformats.org/presentationml/2006/main">
  <p:tag name="NUM" val="4"/>
</p:tagLst>
</file>

<file path=ppt/tags/tag309.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7"/>
</p:tagLst>
</file>

<file path=ppt/tags/tag310.xml><?xml version="1.0" encoding="utf-8"?>
<p:tagLst xmlns:a="http://schemas.openxmlformats.org/drawingml/2006/main" xmlns:r="http://schemas.openxmlformats.org/officeDocument/2006/relationships" xmlns:p="http://schemas.openxmlformats.org/presentationml/2006/main">
  <p:tag name="NUM" val="6"/>
</p:tagLst>
</file>

<file path=ppt/tags/tag311.xml><?xml version="1.0" encoding="utf-8"?>
<p:tagLst xmlns:a="http://schemas.openxmlformats.org/drawingml/2006/main" xmlns:r="http://schemas.openxmlformats.org/officeDocument/2006/relationships" xmlns:p="http://schemas.openxmlformats.org/presentationml/2006/main">
  <p:tag name="NUM" val="7"/>
</p:tagLst>
</file>

<file path=ppt/tags/tag312.xml><?xml version="1.0" encoding="utf-8"?>
<p:tagLst xmlns:a="http://schemas.openxmlformats.org/drawingml/2006/main" xmlns:r="http://schemas.openxmlformats.org/officeDocument/2006/relationships" xmlns:p="http://schemas.openxmlformats.org/presentationml/2006/main">
  <p:tag name="NUM" val="8"/>
</p:tagLst>
</file>

<file path=ppt/tags/tag313.xml><?xml version="1.0" encoding="utf-8"?>
<p:tagLst xmlns:a="http://schemas.openxmlformats.org/drawingml/2006/main" xmlns:r="http://schemas.openxmlformats.org/officeDocument/2006/relationships" xmlns:p="http://schemas.openxmlformats.org/presentationml/2006/main">
  <p:tag name="NUM" val="1"/>
</p:tagLst>
</file>

<file path=ppt/tags/tag314.xml><?xml version="1.0" encoding="utf-8"?>
<p:tagLst xmlns:a="http://schemas.openxmlformats.org/drawingml/2006/main" xmlns:r="http://schemas.openxmlformats.org/officeDocument/2006/relationships" xmlns:p="http://schemas.openxmlformats.org/presentationml/2006/main">
  <p:tag name="NUM" val="2"/>
</p:tagLst>
</file>

<file path=ppt/tags/tag315.xml><?xml version="1.0" encoding="utf-8"?>
<p:tagLst xmlns:a="http://schemas.openxmlformats.org/drawingml/2006/main" xmlns:r="http://schemas.openxmlformats.org/officeDocument/2006/relationships" xmlns:p="http://schemas.openxmlformats.org/presentationml/2006/main">
  <p:tag name="NUM" val="3"/>
</p:tagLst>
</file>

<file path=ppt/tags/tag316.xml><?xml version="1.0" encoding="utf-8"?>
<p:tagLst xmlns:a="http://schemas.openxmlformats.org/drawingml/2006/main" xmlns:r="http://schemas.openxmlformats.org/officeDocument/2006/relationships" xmlns:p="http://schemas.openxmlformats.org/presentationml/2006/main">
  <p:tag name="NUM" val="4"/>
</p:tagLst>
</file>

<file path=ppt/tags/tag317.xml><?xml version="1.0" encoding="utf-8"?>
<p:tagLst xmlns:a="http://schemas.openxmlformats.org/drawingml/2006/main" xmlns:r="http://schemas.openxmlformats.org/officeDocument/2006/relationships" xmlns:p="http://schemas.openxmlformats.org/presentationml/2006/main">
  <p:tag name="NUM" val="5"/>
</p:tagLst>
</file>

<file path=ppt/tags/tag318.xml><?xml version="1.0" encoding="utf-8"?>
<p:tagLst xmlns:a="http://schemas.openxmlformats.org/drawingml/2006/main" xmlns:r="http://schemas.openxmlformats.org/officeDocument/2006/relationships" xmlns:p="http://schemas.openxmlformats.org/presentationml/2006/main">
  <p:tag name="NUM" val="6"/>
</p:tagLst>
</file>

<file path=ppt/tags/tag319.xml><?xml version="1.0" encoding="utf-8"?>
<p:tagLst xmlns:a="http://schemas.openxmlformats.org/drawingml/2006/main" xmlns:r="http://schemas.openxmlformats.org/officeDocument/2006/relationships" xmlns:p="http://schemas.openxmlformats.org/presentationml/2006/main">
  <p:tag name="NUM" val="7"/>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20.xml><?xml version="1.0" encoding="utf-8"?>
<p:tagLst xmlns:a="http://schemas.openxmlformats.org/drawingml/2006/main" xmlns:r="http://schemas.openxmlformats.org/officeDocument/2006/relationships" xmlns:p="http://schemas.openxmlformats.org/presentationml/2006/main">
  <p:tag name="NUM" val="8"/>
</p:tagLst>
</file>

<file path=ppt/tags/tag321.xml><?xml version="1.0" encoding="utf-8"?>
<p:tagLst xmlns:a="http://schemas.openxmlformats.org/drawingml/2006/main" xmlns:r="http://schemas.openxmlformats.org/officeDocument/2006/relationships" xmlns:p="http://schemas.openxmlformats.org/presentationml/2006/main">
  <p:tag name="NUM" val="9"/>
</p:tagLst>
</file>

<file path=ppt/tags/tag322.xml><?xml version="1.0" encoding="utf-8"?>
<p:tagLst xmlns:a="http://schemas.openxmlformats.org/drawingml/2006/main" xmlns:r="http://schemas.openxmlformats.org/officeDocument/2006/relationships" xmlns:p="http://schemas.openxmlformats.org/presentationml/2006/main">
  <p:tag name="NUM" val="1"/>
</p:tagLst>
</file>

<file path=ppt/tags/tag323.xml><?xml version="1.0" encoding="utf-8"?>
<p:tagLst xmlns:a="http://schemas.openxmlformats.org/drawingml/2006/main" xmlns:r="http://schemas.openxmlformats.org/officeDocument/2006/relationships" xmlns:p="http://schemas.openxmlformats.org/presentationml/2006/main">
  <p:tag name="NUM" val="2"/>
</p:tagLst>
</file>

<file path=ppt/tags/tag324.xml><?xml version="1.0" encoding="utf-8"?>
<p:tagLst xmlns:a="http://schemas.openxmlformats.org/drawingml/2006/main" xmlns:r="http://schemas.openxmlformats.org/officeDocument/2006/relationships" xmlns:p="http://schemas.openxmlformats.org/presentationml/2006/main">
  <p:tag name="NUM" val="3"/>
</p:tagLst>
</file>

<file path=ppt/tags/tag325.xml><?xml version="1.0" encoding="utf-8"?>
<p:tagLst xmlns:a="http://schemas.openxmlformats.org/drawingml/2006/main" xmlns:r="http://schemas.openxmlformats.org/officeDocument/2006/relationships" xmlns:p="http://schemas.openxmlformats.org/presentationml/2006/main">
  <p:tag name="NUM" val="3"/>
</p:tagLst>
</file>

<file path=ppt/tags/tag326.xml><?xml version="1.0" encoding="utf-8"?>
<p:tagLst xmlns:a="http://schemas.openxmlformats.org/drawingml/2006/main" xmlns:r="http://schemas.openxmlformats.org/officeDocument/2006/relationships" xmlns:p="http://schemas.openxmlformats.org/presentationml/2006/main">
  <p:tag name="NUM" val="3"/>
</p:tagLst>
</file>

<file path=ppt/tags/tag327.xml><?xml version="1.0" encoding="utf-8"?>
<p:tagLst xmlns:a="http://schemas.openxmlformats.org/drawingml/2006/main" xmlns:r="http://schemas.openxmlformats.org/officeDocument/2006/relationships" xmlns:p="http://schemas.openxmlformats.org/presentationml/2006/main">
  <p:tag name="NUM" val="3"/>
</p:tagLst>
</file>

<file path=ppt/tags/tag328.xml><?xml version="1.0" encoding="utf-8"?>
<p:tagLst xmlns:a="http://schemas.openxmlformats.org/drawingml/2006/main" xmlns:r="http://schemas.openxmlformats.org/officeDocument/2006/relationships" xmlns:p="http://schemas.openxmlformats.org/presentationml/2006/main">
  <p:tag name="NUM" val="1"/>
</p:tagLst>
</file>

<file path=ppt/tags/tag329.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30.xml><?xml version="1.0" encoding="utf-8"?>
<p:tagLst xmlns:a="http://schemas.openxmlformats.org/drawingml/2006/main" xmlns:r="http://schemas.openxmlformats.org/officeDocument/2006/relationships" xmlns:p="http://schemas.openxmlformats.org/presentationml/2006/main">
  <p:tag name="NUM" val="3"/>
</p:tagLst>
</file>

<file path=ppt/tags/tag331.xml><?xml version="1.0" encoding="utf-8"?>
<p:tagLst xmlns:a="http://schemas.openxmlformats.org/drawingml/2006/main" xmlns:r="http://schemas.openxmlformats.org/officeDocument/2006/relationships" xmlns:p="http://schemas.openxmlformats.org/presentationml/2006/main">
  <p:tag name="NUM" val="4"/>
</p:tagLst>
</file>

<file path=ppt/tags/tag332.xml><?xml version="1.0" encoding="utf-8"?>
<p:tagLst xmlns:a="http://schemas.openxmlformats.org/drawingml/2006/main" xmlns:r="http://schemas.openxmlformats.org/officeDocument/2006/relationships" xmlns:p="http://schemas.openxmlformats.org/presentationml/2006/main">
  <p:tag name="NUM" val="5"/>
</p:tagLst>
</file>

<file path=ppt/tags/tag333.xml><?xml version="1.0" encoding="utf-8"?>
<p:tagLst xmlns:a="http://schemas.openxmlformats.org/drawingml/2006/main" xmlns:r="http://schemas.openxmlformats.org/officeDocument/2006/relationships" xmlns:p="http://schemas.openxmlformats.org/presentationml/2006/main">
  <p:tag name="NUM" val="6"/>
</p:tagLst>
</file>

<file path=ppt/tags/tag334.xml><?xml version="1.0" encoding="utf-8"?>
<p:tagLst xmlns:a="http://schemas.openxmlformats.org/drawingml/2006/main" xmlns:r="http://schemas.openxmlformats.org/officeDocument/2006/relationships" xmlns:p="http://schemas.openxmlformats.org/presentationml/2006/main">
  <p:tag name="NUM" val="1"/>
</p:tagLst>
</file>

<file path=ppt/tags/tag335.xml><?xml version="1.0" encoding="utf-8"?>
<p:tagLst xmlns:a="http://schemas.openxmlformats.org/drawingml/2006/main" xmlns:r="http://schemas.openxmlformats.org/officeDocument/2006/relationships" xmlns:p="http://schemas.openxmlformats.org/presentationml/2006/main">
  <p:tag name="NUM" val="2"/>
</p:tagLst>
</file>

<file path=ppt/tags/tag336.xml><?xml version="1.0" encoding="utf-8"?>
<p:tagLst xmlns:a="http://schemas.openxmlformats.org/drawingml/2006/main" xmlns:r="http://schemas.openxmlformats.org/officeDocument/2006/relationships" xmlns:p="http://schemas.openxmlformats.org/presentationml/2006/main">
  <p:tag name="NUM" val="3"/>
</p:tagLst>
</file>

<file path=ppt/tags/tag337.xml><?xml version="1.0" encoding="utf-8"?>
<p:tagLst xmlns:a="http://schemas.openxmlformats.org/drawingml/2006/main" xmlns:r="http://schemas.openxmlformats.org/officeDocument/2006/relationships" xmlns:p="http://schemas.openxmlformats.org/presentationml/2006/main">
  <p:tag name="NUM" val="4"/>
</p:tagLst>
</file>

<file path=ppt/tags/tag338.xml><?xml version="1.0" encoding="utf-8"?>
<p:tagLst xmlns:a="http://schemas.openxmlformats.org/drawingml/2006/main" xmlns:r="http://schemas.openxmlformats.org/officeDocument/2006/relationships" xmlns:p="http://schemas.openxmlformats.org/presentationml/2006/main">
  <p:tag name="NUM" val="5"/>
</p:tagLst>
</file>

<file path=ppt/tags/tag339.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40.xml><?xml version="1.0" encoding="utf-8"?>
<p:tagLst xmlns:a="http://schemas.openxmlformats.org/drawingml/2006/main" xmlns:r="http://schemas.openxmlformats.org/officeDocument/2006/relationships" xmlns:p="http://schemas.openxmlformats.org/presentationml/2006/main">
  <p:tag name="NUM" val="7"/>
</p:tagLst>
</file>

<file path=ppt/tags/tag341.xml><?xml version="1.0" encoding="utf-8"?>
<p:tagLst xmlns:a="http://schemas.openxmlformats.org/drawingml/2006/main" xmlns:r="http://schemas.openxmlformats.org/officeDocument/2006/relationships" xmlns:p="http://schemas.openxmlformats.org/presentationml/2006/main">
  <p:tag name="NUM" val="8"/>
</p:tagLst>
</file>

<file path=ppt/tags/tag342.xml><?xml version="1.0" encoding="utf-8"?>
<p:tagLst xmlns:a="http://schemas.openxmlformats.org/drawingml/2006/main" xmlns:r="http://schemas.openxmlformats.org/officeDocument/2006/relationships" xmlns:p="http://schemas.openxmlformats.org/presentationml/2006/main">
  <p:tag name="NUM" val="9"/>
</p:tagLst>
</file>

<file path=ppt/tags/tag343.xml><?xml version="1.0" encoding="utf-8"?>
<p:tagLst xmlns:a="http://schemas.openxmlformats.org/drawingml/2006/main" xmlns:r="http://schemas.openxmlformats.org/officeDocument/2006/relationships" xmlns:p="http://schemas.openxmlformats.org/presentationml/2006/main">
  <p:tag name="NUM" val="10"/>
</p:tagLst>
</file>

<file path=ppt/tags/tag344.xml><?xml version="1.0" encoding="utf-8"?>
<p:tagLst xmlns:a="http://schemas.openxmlformats.org/drawingml/2006/main" xmlns:r="http://schemas.openxmlformats.org/officeDocument/2006/relationships" xmlns:p="http://schemas.openxmlformats.org/presentationml/2006/main">
  <p:tag name="NUM" val="1"/>
</p:tagLst>
</file>

<file path=ppt/tags/tag345.xml><?xml version="1.0" encoding="utf-8"?>
<p:tagLst xmlns:a="http://schemas.openxmlformats.org/drawingml/2006/main" xmlns:r="http://schemas.openxmlformats.org/officeDocument/2006/relationships" xmlns:p="http://schemas.openxmlformats.org/presentationml/2006/main">
  <p:tag name="NUM" val="2"/>
</p:tagLst>
</file>

<file path=ppt/tags/tag346.xml><?xml version="1.0" encoding="utf-8"?>
<p:tagLst xmlns:a="http://schemas.openxmlformats.org/drawingml/2006/main" xmlns:r="http://schemas.openxmlformats.org/officeDocument/2006/relationships" xmlns:p="http://schemas.openxmlformats.org/presentationml/2006/main">
  <p:tag name="NUM" val="3"/>
</p:tagLst>
</file>

<file path=ppt/tags/tag347.xml><?xml version="1.0" encoding="utf-8"?>
<p:tagLst xmlns:a="http://schemas.openxmlformats.org/drawingml/2006/main" xmlns:r="http://schemas.openxmlformats.org/officeDocument/2006/relationships" xmlns:p="http://schemas.openxmlformats.org/presentationml/2006/main">
  <p:tag name="NUM" val="4"/>
</p:tagLst>
</file>

<file path=ppt/tags/tag348.xml><?xml version="1.0" encoding="utf-8"?>
<p:tagLst xmlns:a="http://schemas.openxmlformats.org/drawingml/2006/main" xmlns:r="http://schemas.openxmlformats.org/officeDocument/2006/relationships" xmlns:p="http://schemas.openxmlformats.org/presentationml/2006/main">
  <p:tag name="NUM" val="5"/>
</p:tagLst>
</file>

<file path=ppt/tags/tag349.xml><?xml version="1.0" encoding="utf-8"?>
<p:tagLst xmlns:a="http://schemas.openxmlformats.org/drawingml/2006/main" xmlns:r="http://schemas.openxmlformats.org/officeDocument/2006/relationships" xmlns:p="http://schemas.openxmlformats.org/presentationml/2006/main">
  <p:tag name="NUM" val="6"/>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50.xml><?xml version="1.0" encoding="utf-8"?>
<p:tagLst xmlns:a="http://schemas.openxmlformats.org/drawingml/2006/main" xmlns:r="http://schemas.openxmlformats.org/officeDocument/2006/relationships" xmlns:p="http://schemas.openxmlformats.org/presentationml/2006/main">
  <p:tag name="NUM" val="7"/>
</p:tagLst>
</file>

<file path=ppt/tags/tag351.xml><?xml version="1.0" encoding="utf-8"?>
<p:tagLst xmlns:a="http://schemas.openxmlformats.org/drawingml/2006/main" xmlns:r="http://schemas.openxmlformats.org/officeDocument/2006/relationships" xmlns:p="http://schemas.openxmlformats.org/presentationml/2006/main">
  <p:tag name="NUM" val="8"/>
</p:tagLst>
</file>

<file path=ppt/tags/tag352.xml><?xml version="1.0" encoding="utf-8"?>
<p:tagLst xmlns:a="http://schemas.openxmlformats.org/drawingml/2006/main" xmlns:r="http://schemas.openxmlformats.org/officeDocument/2006/relationships" xmlns:p="http://schemas.openxmlformats.org/presentationml/2006/main">
  <p:tag name="NUM" val="9"/>
</p:tagLst>
</file>

<file path=ppt/tags/tag353.xml><?xml version="1.0" encoding="utf-8"?>
<p:tagLst xmlns:a="http://schemas.openxmlformats.org/drawingml/2006/main" xmlns:r="http://schemas.openxmlformats.org/officeDocument/2006/relationships" xmlns:p="http://schemas.openxmlformats.org/presentationml/2006/main">
  <p:tag name="NUM" val="10"/>
</p:tagLst>
</file>

<file path=ppt/tags/tag354.xml><?xml version="1.0" encoding="utf-8"?>
<p:tagLst xmlns:a="http://schemas.openxmlformats.org/drawingml/2006/main" xmlns:r="http://schemas.openxmlformats.org/officeDocument/2006/relationships" xmlns:p="http://schemas.openxmlformats.org/presentationml/2006/main">
  <p:tag name="NUM" val="1"/>
</p:tagLst>
</file>

<file path=ppt/tags/tag355.xml><?xml version="1.0" encoding="utf-8"?>
<p:tagLst xmlns:a="http://schemas.openxmlformats.org/drawingml/2006/main" xmlns:r="http://schemas.openxmlformats.org/officeDocument/2006/relationships" xmlns:p="http://schemas.openxmlformats.org/presentationml/2006/main">
  <p:tag name="NUM" val="2"/>
</p:tagLst>
</file>

<file path=ppt/tags/tag356.xml><?xml version="1.0" encoding="utf-8"?>
<p:tagLst xmlns:a="http://schemas.openxmlformats.org/drawingml/2006/main" xmlns:r="http://schemas.openxmlformats.org/officeDocument/2006/relationships" xmlns:p="http://schemas.openxmlformats.org/presentationml/2006/main">
  <p:tag name="NUM" val="3"/>
</p:tagLst>
</file>

<file path=ppt/tags/tag357.xml><?xml version="1.0" encoding="utf-8"?>
<p:tagLst xmlns:a="http://schemas.openxmlformats.org/drawingml/2006/main" xmlns:r="http://schemas.openxmlformats.org/officeDocument/2006/relationships" xmlns:p="http://schemas.openxmlformats.org/presentationml/2006/main">
  <p:tag name="NUM" val="4"/>
</p:tagLst>
</file>

<file path=ppt/tags/tag358.xml><?xml version="1.0" encoding="utf-8"?>
<p:tagLst xmlns:a="http://schemas.openxmlformats.org/drawingml/2006/main" xmlns:r="http://schemas.openxmlformats.org/officeDocument/2006/relationships" xmlns:p="http://schemas.openxmlformats.org/presentationml/2006/main">
  <p:tag name="NUM" val="5"/>
</p:tagLst>
</file>

<file path=ppt/tags/tag359.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60.xml><?xml version="1.0" encoding="utf-8"?>
<p:tagLst xmlns:a="http://schemas.openxmlformats.org/drawingml/2006/main" xmlns:r="http://schemas.openxmlformats.org/officeDocument/2006/relationships" xmlns:p="http://schemas.openxmlformats.org/presentationml/2006/main">
  <p:tag name="NUM" val="7"/>
</p:tagLst>
</file>

<file path=ppt/tags/tag361.xml><?xml version="1.0" encoding="utf-8"?>
<p:tagLst xmlns:a="http://schemas.openxmlformats.org/drawingml/2006/main" xmlns:r="http://schemas.openxmlformats.org/officeDocument/2006/relationships" xmlns:p="http://schemas.openxmlformats.org/presentationml/2006/main">
  <p:tag name="NUM" val="8"/>
</p:tagLst>
</file>

<file path=ppt/tags/tag362.xml><?xml version="1.0" encoding="utf-8"?>
<p:tagLst xmlns:a="http://schemas.openxmlformats.org/drawingml/2006/main" xmlns:r="http://schemas.openxmlformats.org/officeDocument/2006/relationships" xmlns:p="http://schemas.openxmlformats.org/presentationml/2006/main">
  <p:tag name="NUM" val="9"/>
</p:tagLst>
</file>

<file path=ppt/tags/tag363.xml><?xml version="1.0" encoding="utf-8"?>
<p:tagLst xmlns:a="http://schemas.openxmlformats.org/drawingml/2006/main" xmlns:r="http://schemas.openxmlformats.org/officeDocument/2006/relationships" xmlns:p="http://schemas.openxmlformats.org/presentationml/2006/main">
  <p:tag name="NUM" val="10"/>
</p:tagLst>
</file>

<file path=ppt/tags/tag364.xml><?xml version="1.0" encoding="utf-8"?>
<p:tagLst xmlns:a="http://schemas.openxmlformats.org/drawingml/2006/main" xmlns:r="http://schemas.openxmlformats.org/officeDocument/2006/relationships" xmlns:p="http://schemas.openxmlformats.org/presentationml/2006/main">
  <p:tag name="NUM" val="1"/>
</p:tagLst>
</file>

<file path=ppt/tags/tag365.xml><?xml version="1.0" encoding="utf-8"?>
<p:tagLst xmlns:a="http://schemas.openxmlformats.org/drawingml/2006/main" xmlns:r="http://schemas.openxmlformats.org/officeDocument/2006/relationships" xmlns:p="http://schemas.openxmlformats.org/presentationml/2006/main">
  <p:tag name="NUM" val="2"/>
</p:tagLst>
</file>

<file path=ppt/tags/tag366.xml><?xml version="1.0" encoding="utf-8"?>
<p:tagLst xmlns:a="http://schemas.openxmlformats.org/drawingml/2006/main" xmlns:r="http://schemas.openxmlformats.org/officeDocument/2006/relationships" xmlns:p="http://schemas.openxmlformats.org/presentationml/2006/main">
  <p:tag name="NUM" val="3"/>
</p:tagLst>
</file>

<file path=ppt/tags/tag367.xml><?xml version="1.0" encoding="utf-8"?>
<p:tagLst xmlns:a="http://schemas.openxmlformats.org/drawingml/2006/main" xmlns:r="http://schemas.openxmlformats.org/officeDocument/2006/relationships" xmlns:p="http://schemas.openxmlformats.org/presentationml/2006/main">
  <p:tag name="NUM" val="3"/>
</p:tagLst>
</file>

<file path=ppt/tags/tag368.xml><?xml version="1.0" encoding="utf-8"?>
<p:tagLst xmlns:a="http://schemas.openxmlformats.org/drawingml/2006/main" xmlns:r="http://schemas.openxmlformats.org/officeDocument/2006/relationships" xmlns:p="http://schemas.openxmlformats.org/presentationml/2006/main">
  <p:tag name="NUM" val="3"/>
</p:tagLst>
</file>

<file path=ppt/tags/tag369.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70.xml><?xml version="1.0" encoding="utf-8"?>
<p:tagLst xmlns:a="http://schemas.openxmlformats.org/drawingml/2006/main" xmlns:r="http://schemas.openxmlformats.org/officeDocument/2006/relationships" xmlns:p="http://schemas.openxmlformats.org/presentationml/2006/main">
  <p:tag name="NUM" val="1"/>
</p:tagLst>
</file>

<file path=ppt/tags/tag371.xml><?xml version="1.0" encoding="utf-8"?>
<p:tagLst xmlns:a="http://schemas.openxmlformats.org/drawingml/2006/main" xmlns:r="http://schemas.openxmlformats.org/officeDocument/2006/relationships" xmlns:p="http://schemas.openxmlformats.org/presentationml/2006/main">
  <p:tag name="NUM" val="2"/>
</p:tagLst>
</file>

<file path=ppt/tags/tag372.xml><?xml version="1.0" encoding="utf-8"?>
<p:tagLst xmlns:a="http://schemas.openxmlformats.org/drawingml/2006/main" xmlns:r="http://schemas.openxmlformats.org/officeDocument/2006/relationships" xmlns:p="http://schemas.openxmlformats.org/presentationml/2006/main">
  <p:tag name="NUM" val="3"/>
</p:tagLst>
</file>

<file path=ppt/tags/tag373.xml><?xml version="1.0" encoding="utf-8"?>
<p:tagLst xmlns:a="http://schemas.openxmlformats.org/drawingml/2006/main" xmlns:r="http://schemas.openxmlformats.org/officeDocument/2006/relationships" xmlns:p="http://schemas.openxmlformats.org/presentationml/2006/main">
  <p:tag name="NUM" val="4"/>
</p:tagLst>
</file>

<file path=ppt/tags/tag374.xml><?xml version="1.0" encoding="utf-8"?>
<p:tagLst xmlns:a="http://schemas.openxmlformats.org/drawingml/2006/main" xmlns:r="http://schemas.openxmlformats.org/officeDocument/2006/relationships" xmlns:p="http://schemas.openxmlformats.org/presentationml/2006/main">
  <p:tag name="NUM" val="1"/>
</p:tagLst>
</file>

<file path=ppt/tags/tag375.xml><?xml version="1.0" encoding="utf-8"?>
<p:tagLst xmlns:a="http://schemas.openxmlformats.org/drawingml/2006/main" xmlns:r="http://schemas.openxmlformats.org/officeDocument/2006/relationships" xmlns:p="http://schemas.openxmlformats.org/presentationml/2006/main">
  <p:tag name="NUM" val="2"/>
</p:tagLst>
</file>

<file path=ppt/tags/tag376.xml><?xml version="1.0" encoding="utf-8"?>
<p:tagLst xmlns:a="http://schemas.openxmlformats.org/drawingml/2006/main" xmlns:r="http://schemas.openxmlformats.org/officeDocument/2006/relationships" xmlns:p="http://schemas.openxmlformats.org/presentationml/2006/main">
  <p:tag name="NUM" val="3"/>
</p:tagLst>
</file>

<file path=ppt/tags/tag377.xml><?xml version="1.0" encoding="utf-8"?>
<p:tagLst xmlns:a="http://schemas.openxmlformats.org/drawingml/2006/main" xmlns:r="http://schemas.openxmlformats.org/officeDocument/2006/relationships" xmlns:p="http://schemas.openxmlformats.org/presentationml/2006/main">
  <p:tag name="NUM" val="3"/>
</p:tagLst>
</file>

<file path=ppt/tags/tag378.xml><?xml version="1.0" encoding="utf-8"?>
<p:tagLst xmlns:a="http://schemas.openxmlformats.org/drawingml/2006/main" xmlns:r="http://schemas.openxmlformats.org/officeDocument/2006/relationships" xmlns:p="http://schemas.openxmlformats.org/presentationml/2006/main">
  <p:tag name="NUM" val="3"/>
</p:tagLst>
</file>

<file path=ppt/tags/tag379.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80.xml><?xml version="1.0" encoding="utf-8"?>
<p:tagLst xmlns:a="http://schemas.openxmlformats.org/drawingml/2006/main" xmlns:r="http://schemas.openxmlformats.org/officeDocument/2006/relationships" xmlns:p="http://schemas.openxmlformats.org/presentationml/2006/main">
  <p:tag name="NUM" val="1"/>
</p:tagLst>
</file>

<file path=ppt/tags/tag381.xml><?xml version="1.0" encoding="utf-8"?>
<p:tagLst xmlns:a="http://schemas.openxmlformats.org/drawingml/2006/main" xmlns:r="http://schemas.openxmlformats.org/officeDocument/2006/relationships" xmlns:p="http://schemas.openxmlformats.org/presentationml/2006/main">
  <p:tag name="NUM" val="2"/>
</p:tagLst>
</file>

<file path=ppt/tags/tag382.xml><?xml version="1.0" encoding="utf-8"?>
<p:tagLst xmlns:a="http://schemas.openxmlformats.org/drawingml/2006/main" xmlns:r="http://schemas.openxmlformats.org/officeDocument/2006/relationships" xmlns:p="http://schemas.openxmlformats.org/presentationml/2006/main">
  <p:tag name="NUM" val="3"/>
</p:tagLst>
</file>

<file path=ppt/tags/tag383.xml><?xml version="1.0" encoding="utf-8"?>
<p:tagLst xmlns:a="http://schemas.openxmlformats.org/drawingml/2006/main" xmlns:r="http://schemas.openxmlformats.org/officeDocument/2006/relationships" xmlns:p="http://schemas.openxmlformats.org/presentationml/2006/main">
  <p:tag name="NUM" val="1"/>
</p:tagLst>
</file>

<file path=ppt/tags/tag384.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5"/>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6"/>
</p:tagLst>
</file>

<file path=ppt/tags/tag52.xml><?xml version="1.0" encoding="utf-8"?>
<p:tagLst xmlns:a="http://schemas.openxmlformats.org/drawingml/2006/main" xmlns:r="http://schemas.openxmlformats.org/officeDocument/2006/relationships" xmlns:p="http://schemas.openxmlformats.org/presentationml/2006/main">
  <p:tag name="NUM" val="7"/>
</p:tagLst>
</file>

<file path=ppt/tags/tag53.xml><?xml version="1.0" encoding="utf-8"?>
<p:tagLst xmlns:a="http://schemas.openxmlformats.org/drawingml/2006/main" xmlns:r="http://schemas.openxmlformats.org/officeDocument/2006/relationships" xmlns:p="http://schemas.openxmlformats.org/presentationml/2006/main">
  <p:tag name="NUM" val="8"/>
</p:tagLst>
</file>

<file path=ppt/tags/tag54.xml><?xml version="1.0" encoding="utf-8"?>
<p:tagLst xmlns:a="http://schemas.openxmlformats.org/drawingml/2006/main" xmlns:r="http://schemas.openxmlformats.org/officeDocument/2006/relationships" xmlns:p="http://schemas.openxmlformats.org/presentationml/2006/main">
  <p:tag name="NUM" val="9"/>
</p:tagLst>
</file>

<file path=ppt/tags/tag55.xml><?xml version="1.0" encoding="utf-8"?>
<p:tagLst xmlns:a="http://schemas.openxmlformats.org/drawingml/2006/main" xmlns:r="http://schemas.openxmlformats.org/officeDocument/2006/relationships" xmlns:p="http://schemas.openxmlformats.org/presentationml/2006/main">
  <p:tag name="NUM" val="10"/>
</p:tagLst>
</file>

<file path=ppt/tags/tag56.xml><?xml version="1.0" encoding="utf-8"?>
<p:tagLst xmlns:a="http://schemas.openxmlformats.org/drawingml/2006/main" xmlns:r="http://schemas.openxmlformats.org/officeDocument/2006/relationships" xmlns:p="http://schemas.openxmlformats.org/presentationml/2006/main">
  <p:tag name="NUM" val="11"/>
</p:tagLst>
</file>

<file path=ppt/tags/tag57.xml><?xml version="1.0" encoding="utf-8"?>
<p:tagLst xmlns:a="http://schemas.openxmlformats.org/drawingml/2006/main" xmlns:r="http://schemas.openxmlformats.org/officeDocument/2006/relationships" xmlns:p="http://schemas.openxmlformats.org/presentationml/2006/main">
  <p:tag name="NUM" val="12"/>
</p:tagLst>
</file>

<file path=ppt/tags/tag58.xml><?xml version="1.0" encoding="utf-8"?>
<p:tagLst xmlns:a="http://schemas.openxmlformats.org/drawingml/2006/main" xmlns:r="http://schemas.openxmlformats.org/officeDocument/2006/relationships" xmlns:p="http://schemas.openxmlformats.org/presentationml/2006/main">
  <p:tag name="NUM" val="13"/>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12"/>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6"/>
</p:tagLst>
</file>

<file path=ppt/tags/tag77.xml><?xml version="1.0" encoding="utf-8"?>
<p:tagLst xmlns:a="http://schemas.openxmlformats.org/drawingml/2006/main" xmlns:r="http://schemas.openxmlformats.org/officeDocument/2006/relationships" xmlns:p="http://schemas.openxmlformats.org/presentationml/2006/main">
  <p:tag name="NUM" val="9"/>
</p:tagLst>
</file>

<file path=ppt/tags/tag78.xml><?xml version="1.0" encoding="utf-8"?>
<p:tagLst xmlns:a="http://schemas.openxmlformats.org/drawingml/2006/main" xmlns:r="http://schemas.openxmlformats.org/officeDocument/2006/relationships" xmlns:p="http://schemas.openxmlformats.org/presentationml/2006/main">
  <p:tag name="NUM" val="12"/>
</p:tagLst>
</file>

<file path=ppt/tags/tag79.xml><?xml version="1.0" encoding="utf-8"?>
<p:tagLst xmlns:a="http://schemas.openxmlformats.org/drawingml/2006/main" xmlns:r="http://schemas.openxmlformats.org/officeDocument/2006/relationships" xmlns:p="http://schemas.openxmlformats.org/presentationml/2006/main">
  <p:tag name="NUM" val="13"/>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11"/>
</p:tagLst>
</file>

<file path=ppt/tags/tag81.xml><?xml version="1.0" encoding="utf-8"?>
<p:tagLst xmlns:a="http://schemas.openxmlformats.org/drawingml/2006/main" xmlns:r="http://schemas.openxmlformats.org/officeDocument/2006/relationships" xmlns:p="http://schemas.openxmlformats.org/presentationml/2006/main">
  <p:tag name="NUM" val="7"/>
</p:tagLst>
</file>

<file path=ppt/tags/tag82.xml><?xml version="1.0" encoding="utf-8"?>
<p:tagLst xmlns:a="http://schemas.openxmlformats.org/drawingml/2006/main" xmlns:r="http://schemas.openxmlformats.org/officeDocument/2006/relationships" xmlns:p="http://schemas.openxmlformats.org/presentationml/2006/main">
  <p:tag name="NUM" val="7"/>
</p:tagLst>
</file>

<file path=ppt/tags/tag83.xml><?xml version="1.0" encoding="utf-8"?>
<p:tagLst xmlns:a="http://schemas.openxmlformats.org/drawingml/2006/main" xmlns:r="http://schemas.openxmlformats.org/officeDocument/2006/relationships" xmlns:p="http://schemas.openxmlformats.org/presentationml/2006/main">
  <p:tag name="NUM" val="12"/>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12"/>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5"/>
</p:tagLst>
</file>

<file path=ppt/tags/tag91.xml><?xml version="1.0" encoding="utf-8"?>
<p:tagLst xmlns:a="http://schemas.openxmlformats.org/drawingml/2006/main" xmlns:r="http://schemas.openxmlformats.org/officeDocument/2006/relationships" xmlns:p="http://schemas.openxmlformats.org/presentationml/2006/main">
  <p:tag name="NUM" val="6"/>
</p:tagLst>
</file>

<file path=ppt/tags/tag92.xml><?xml version="1.0" encoding="utf-8"?>
<p:tagLst xmlns:a="http://schemas.openxmlformats.org/drawingml/2006/main" xmlns:r="http://schemas.openxmlformats.org/officeDocument/2006/relationships" xmlns:p="http://schemas.openxmlformats.org/presentationml/2006/main">
  <p:tag name="NUM" val="7"/>
</p:tagLst>
</file>

<file path=ppt/tags/tag93.xml><?xml version="1.0" encoding="utf-8"?>
<p:tagLst xmlns:a="http://schemas.openxmlformats.org/drawingml/2006/main" xmlns:r="http://schemas.openxmlformats.org/officeDocument/2006/relationships" xmlns:p="http://schemas.openxmlformats.org/presentationml/2006/main">
  <p:tag name="NUM" val="8"/>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4"/>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Présentation_Template_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ge Stadard">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Présentation_Template_V2</Template>
  <TotalTime>15026</TotalTime>
  <Words>2666</Words>
  <Application>Microsoft Office PowerPoint</Application>
  <PresentationFormat>Affichage à l'écran (4:3)</PresentationFormat>
  <Paragraphs>683</Paragraphs>
  <Slides>57</Slides>
  <Notes>15</Notes>
  <HiddenSlides>0</HiddenSlides>
  <MMClips>0</MMClips>
  <ScaleCrop>false</ScaleCrop>
  <HeadingPairs>
    <vt:vector size="4" baseType="variant">
      <vt:variant>
        <vt:lpstr>Thème</vt:lpstr>
      </vt:variant>
      <vt:variant>
        <vt:i4>2</vt:i4>
      </vt:variant>
      <vt:variant>
        <vt:lpstr>Titres des diapositives</vt:lpstr>
      </vt:variant>
      <vt:variant>
        <vt:i4>57</vt:i4>
      </vt:variant>
    </vt:vector>
  </HeadingPairs>
  <TitlesOfParts>
    <vt:vector size="59" baseType="lpstr">
      <vt:lpstr>Présentation_Template_V2</vt:lpstr>
      <vt:lpstr>Page Stadard</vt:lpstr>
      <vt:lpstr>Diapositive 1</vt:lpstr>
      <vt:lpstr>LE SITE INTERNET </vt:lpstr>
      <vt:lpstr>Trafic</vt:lpstr>
      <vt:lpstr>Sources de trafic</vt:lpstr>
      <vt:lpstr>Sources de trafic</vt:lpstr>
      <vt:lpstr>Pages vues</vt:lpstr>
      <vt:lpstr>Référencement naturel</vt:lpstr>
      <vt:lpstr>Rappel : L’historique</vt:lpstr>
      <vt:lpstr>Les optimisations</vt:lpstr>
      <vt:lpstr>Les optimisations</vt:lpstr>
      <vt:lpstr>Référencement payant</vt:lpstr>
      <vt:lpstr>Rappel : Répartition du budget</vt:lpstr>
      <vt:lpstr>Les résultats</vt:lpstr>
      <vt:lpstr>Résultats par thématique</vt:lpstr>
      <vt:lpstr>Campagne de bannières</vt:lpstr>
      <vt:lpstr>Rappel : Campagne 2012</vt:lpstr>
      <vt:lpstr>Les résultats</vt:lpstr>
      <vt:lpstr>Impact du display</vt:lpstr>
      <vt:lpstr>Comparaison 2012 VS 2011</vt:lpstr>
      <vt:lpstr>Inscrits et newsletters</vt:lpstr>
      <vt:lpstr>Inscriptions à la rubrique Mon compte</vt:lpstr>
      <vt:lpstr>Profil des inscrits</vt:lpstr>
      <vt:lpstr>Inscriptions à la newsletter </vt:lpstr>
      <vt:lpstr>Inscriptions à la newsletter </vt:lpstr>
      <vt:lpstr>Inscriptions à la newsletter </vt:lpstr>
      <vt:lpstr>Inscriptions à la newsletter </vt:lpstr>
      <vt:lpstr>VIDÉOS</vt:lpstr>
      <vt:lpstr>Le nombre de vues</vt:lpstr>
      <vt:lpstr>CAMPAGNE YOUTUBE</vt:lpstr>
      <vt:lpstr>Rappels Youtube</vt:lpstr>
      <vt:lpstr>Rappels Youtube</vt:lpstr>
      <vt:lpstr>Résultats de campagne</vt:lpstr>
      <vt:lpstr>APPLICATION IPHONE</vt:lpstr>
      <vt:lpstr>Application  Iphone</vt:lpstr>
      <vt:lpstr>Application  Iphone</vt:lpstr>
      <vt:lpstr>LA PAGE FACEBOOK</vt:lpstr>
      <vt:lpstr>Passage au format Timeline</vt:lpstr>
      <vt:lpstr>Rappel : Ligne éditoriale</vt:lpstr>
      <vt:lpstr>Rappel : Ligne éditoriale</vt:lpstr>
      <vt:lpstr>Statistiques de la page Facebook</vt:lpstr>
      <vt:lpstr>Statistiques de la page Facebook</vt:lpstr>
      <vt:lpstr>Jeux-concours</vt:lpstr>
      <vt:lpstr>Rappel : Le jeu-concours</vt:lpstr>
      <vt:lpstr>Rappel : Planning</vt:lpstr>
      <vt:lpstr>Jeu-concours 1 : résultat</vt:lpstr>
      <vt:lpstr>Jeu-concours 1 : résultat</vt:lpstr>
      <vt:lpstr>Jeu-concours 2 : résultat</vt:lpstr>
      <vt:lpstr>CAMPAGNE FACEBOOK</vt:lpstr>
      <vt:lpstr>Rappel : Planning</vt:lpstr>
      <vt:lpstr>Résultats : Campagne 1</vt:lpstr>
      <vt:lpstr>Résultats : Campagne 2</vt:lpstr>
      <vt:lpstr>Résultats : comparaison</vt:lpstr>
      <vt:lpstr>Prochaines étapes</vt:lpstr>
      <vt:lpstr>Planning 2012</vt:lpstr>
      <vt:lpstr>2013</vt:lpstr>
      <vt:lpstr>Et pour 2013?</vt:lpstr>
      <vt:lpstr>MERCI.</vt:lpstr>
    </vt:vector>
  </TitlesOfParts>
  <Company>The MarketinGroup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sfernandes</dc:creator>
  <cp:lastModifiedBy>jbalagny</cp:lastModifiedBy>
  <cp:revision>1658</cp:revision>
  <cp:lastPrinted>2012-09-10T09:48:39Z</cp:lastPrinted>
  <dcterms:created xsi:type="dcterms:W3CDTF">2012-09-10T14:50:00Z</dcterms:created>
  <dcterms:modified xsi:type="dcterms:W3CDTF">2012-09-10T15:46:39Z</dcterms:modified>
</cp:coreProperties>
</file>